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797675" cy="9926638"/>
  <p:custDataLst>
    <p:tags r:id="rId3"/>
  </p:custDataLst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1CE"/>
    <a:srgbClr val="374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/>
    <p:restoredTop sz="94694"/>
  </p:normalViewPr>
  <p:slideViewPr>
    <p:cSldViewPr>
      <p:cViewPr varScale="1">
        <p:scale>
          <a:sx n="59" d="100"/>
          <a:sy n="59" d="100"/>
        </p:scale>
        <p:origin x="2976" y="7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0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3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0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2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9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9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6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9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7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6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 descr="Narración contorno"/>
          <p:cNvSpPr>
            <a:spLocks noGrp="1"/>
          </p:cNvSpPr>
          <p:nvPr>
            <p:ph type="subTitle" idx="1"/>
          </p:nvPr>
        </p:nvSpPr>
        <p:spPr>
          <a:xfrm>
            <a:off x="315071" y="4024535"/>
            <a:ext cx="9035522" cy="8496945"/>
          </a:xfrm>
          <a:prstGeom prst="flowChartAlternateProcess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2400" b="1" dirty="0">
                <a:solidFill>
                  <a:schemeClr val="tx1"/>
                </a:solidFill>
                <a:latin typeface="+mj-lt"/>
              </a:rPr>
              <a:t>Fechas</a:t>
            </a:r>
            <a:r>
              <a:rPr lang="es-ES" sz="2400" dirty="0">
                <a:solidFill>
                  <a:schemeClr val="tx1"/>
                </a:solidFill>
                <a:latin typeface="+mj-lt"/>
              </a:rPr>
              <a:t>:  Del  29 de noviembre al 3 de diciembre de 2021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+mj-lt"/>
              </a:rPr>
              <a:t>Destinatarios</a:t>
            </a:r>
            <a:r>
              <a:rPr lang="es-ES" sz="2400" dirty="0">
                <a:solidFill>
                  <a:schemeClr val="tx1"/>
                </a:solidFill>
                <a:latin typeface="+mj-lt"/>
              </a:rPr>
              <a:t>: Alumnado de los Grados de Educación (1º) y Master (2º).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+mj-lt"/>
              </a:rPr>
              <a:t>Créditos</a:t>
            </a:r>
            <a:r>
              <a:rPr lang="es-ES" sz="2400" dirty="0">
                <a:solidFill>
                  <a:schemeClr val="tx1"/>
                </a:solidFill>
                <a:latin typeface="+mj-lt"/>
              </a:rPr>
              <a:t>: 2 ECTS (20 horas)</a:t>
            </a:r>
          </a:p>
          <a:p>
            <a:pPr algn="l"/>
            <a:r>
              <a:rPr lang="es-ES" sz="2400" b="1" dirty="0">
                <a:solidFill>
                  <a:schemeClr val="tx1"/>
                </a:solidFill>
                <a:latin typeface="+mj-lt"/>
              </a:rPr>
              <a:t>Objetivos: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Facilitar la relación con diversos especialistas en Literatura Infantil Juvenil con el fin de que les transmiten una síntesis de sus conocimientos y experiencias prácticas que puedan ser útiles en la futura actividad docente de este alumnado.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Desarrollar una interpretación crítica de la Literatura Infantil y Juvenil y la capacidad de elaborar estrategias didácticas para su adecuado empleo en el aula.</a:t>
            </a:r>
          </a:p>
          <a:p>
            <a:pPr algn="l"/>
            <a:r>
              <a:rPr lang="es-ES" sz="2400" b="1" dirty="0">
                <a:solidFill>
                  <a:schemeClr val="tx1"/>
                </a:solidFill>
                <a:latin typeface="+mj-lt"/>
              </a:rPr>
              <a:t>Número de plazas</a:t>
            </a:r>
            <a:r>
              <a:rPr lang="es-ES" sz="2400" dirty="0">
                <a:solidFill>
                  <a:schemeClr val="tx1"/>
                </a:solidFill>
                <a:latin typeface="+mj-lt"/>
              </a:rPr>
              <a:t>: 30</a:t>
            </a:r>
          </a:p>
          <a:p>
            <a:pPr algn="l"/>
            <a:r>
              <a:rPr lang="en-US" sz="2400" b="1" dirty="0" err="1">
                <a:solidFill>
                  <a:schemeClr val="tx1"/>
                </a:solidFill>
              </a:rPr>
              <a:t>Matrícula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gratuita</a:t>
            </a:r>
            <a:r>
              <a:rPr lang="en-US" sz="2400" b="1" dirty="0">
                <a:solidFill>
                  <a:schemeClr val="tx1"/>
                </a:solidFill>
              </a:rPr>
              <a:t> (80% </a:t>
            </a:r>
            <a:r>
              <a:rPr lang="en-US" sz="2400" b="1" dirty="0" err="1">
                <a:solidFill>
                  <a:schemeClr val="tx1"/>
                </a:solidFill>
              </a:rPr>
              <a:t>asistencia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+mj-lt"/>
              </a:rPr>
              <a:t>Inscripción: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tx1"/>
                </a:solidFill>
                <a:latin typeface="+mj-lt"/>
              </a:rPr>
              <a:t>9 al 16 de noviembre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. </a:t>
            </a:r>
            <a:r>
              <a:rPr lang="es-ES" sz="2400" b="1" dirty="0">
                <a:solidFill>
                  <a:schemeClr val="tx1"/>
                </a:solidFill>
                <a:latin typeface="+mj-lt"/>
              </a:rPr>
              <a:t>Secretaría de la Facultad de Educación (pedir cita previa)</a:t>
            </a:r>
            <a:endParaRPr lang="es-ES" sz="2400" b="1" dirty="0">
              <a:solidFill>
                <a:srgbClr val="C00000"/>
              </a:solidFill>
              <a:highlight>
                <a:srgbClr val="FFFF00"/>
              </a:highlight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tx1"/>
                </a:solidFill>
                <a:latin typeface="+mj-lt"/>
              </a:rPr>
              <a:t>17 de noviembre, listado de alumnos admitidos </a:t>
            </a:r>
            <a:r>
              <a:rPr lang="es-ES" sz="2400" dirty="0">
                <a:solidFill>
                  <a:schemeClr val="tx1"/>
                </a:solidFill>
                <a:latin typeface="+mj-lt"/>
              </a:rPr>
              <a:t>(admisión por orden de inscripción).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tx1"/>
                </a:solidFill>
                <a:latin typeface="+mj-lt"/>
              </a:rPr>
              <a:t>Confirmación de participación hasta las 13:00 del 22 de noviembre </a:t>
            </a:r>
            <a:r>
              <a:rPr lang="en-US" sz="2400" dirty="0" err="1">
                <a:solidFill>
                  <a:schemeClr val="tx1"/>
                </a:solidFill>
                <a:latin typeface="+mj-lt"/>
              </a:rPr>
              <a:t>en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la </a:t>
            </a:r>
            <a:r>
              <a:rPr lang="es-ES" sz="2400" dirty="0">
                <a:solidFill>
                  <a:schemeClr val="tx1"/>
                </a:solidFill>
                <a:latin typeface="+mj-lt"/>
              </a:rPr>
              <a:t>Secretaría de la Facultad de Educación.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tx1"/>
                </a:solidFill>
                <a:latin typeface="+mj-lt"/>
              </a:rPr>
              <a:t>23 de noviembre: Lista definitiva </a:t>
            </a:r>
            <a:r>
              <a:rPr lang="es-ES" sz="2400" dirty="0">
                <a:solidFill>
                  <a:schemeClr val="tx1"/>
                </a:solidFill>
                <a:latin typeface="+mj-lt"/>
              </a:rPr>
              <a:t>de admitidos y envío de  fichas  a la Secretaría de la Asociación Española de Amigos del Libro Infantil y Juvenil.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2089" y="2224336"/>
            <a:ext cx="9162276" cy="182994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4800"/>
              <a:t>CURSO ONLINE</a:t>
            </a:r>
            <a:br>
              <a:rPr lang="es-ES" sz="4800">
                <a:latin typeface="Segoe UI Light" pitchFamily="34" charset="0"/>
              </a:rPr>
            </a:br>
            <a:r>
              <a:rPr lang="es-ES" sz="6000"/>
              <a:t>Aproximación a la Literatura Infantil y Juvenil</a:t>
            </a:r>
            <a:br>
              <a:rPr lang="es-ES"/>
            </a:br>
            <a:endParaRPr lang="en-US" sz="4400">
              <a:latin typeface="Segoe UI Light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688" y="556095"/>
            <a:ext cx="807312" cy="810916"/>
          </a:xfrm>
          <a:prstGeom prst="rect">
            <a:avLst/>
          </a:prstGeom>
        </p:spPr>
      </p:pic>
      <p:pic>
        <p:nvPicPr>
          <p:cNvPr id="13" name="12 Imagen" descr="Logo FacEd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6061" y="556095"/>
            <a:ext cx="1087309" cy="81165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7443E67-6C1C-1744-927A-11E9F071C32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165" y="457479"/>
            <a:ext cx="1710737" cy="91440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EB4D117-C42D-6649-B027-CA6AC173A3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27" y="403764"/>
            <a:ext cx="3281731" cy="9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536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URSO ONLINE:&amp;#x0D;&amp;#x0A;“LOS DOCENTES Y LA PREVENCIÓN DE LOS PROBLEMAS DE DROGAS”&amp;quot;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0FF7E540579814EAD43367F3AB05215" ma:contentTypeVersion="1" ma:contentTypeDescription="Crear nuevo documento." ma:contentTypeScope="" ma:versionID="3cdd6923912460c9a5fd32b975a3f87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45b9cca86c6060de293fc16275d6aa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959278-3B88-4C7D-AB78-87DA0EB189F4}"/>
</file>

<file path=customXml/itemProps2.xml><?xml version="1.0" encoding="utf-8"?>
<ds:datastoreItem xmlns:ds="http://schemas.openxmlformats.org/officeDocument/2006/customXml" ds:itemID="{F0F3BB06-7358-4490-B429-6F7443BE3E27}"/>
</file>

<file path=customXml/itemProps3.xml><?xml version="1.0" encoding="utf-8"?>
<ds:datastoreItem xmlns:ds="http://schemas.openxmlformats.org/officeDocument/2006/customXml" ds:itemID="{73E7F4A4-EEB6-4330-B6FF-92E59C5A4CB0}"/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204</Words>
  <Application>Microsoft Office PowerPoint</Application>
  <PresentationFormat>Papel A3 (297 x 420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 Light</vt:lpstr>
      <vt:lpstr>Tema de Office</vt:lpstr>
      <vt:lpstr>CURSO ONLINE Aproximación a la Literatura Infantil y Juvenil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Curso: Habilidades de comunicación oral y escrita en inglés</dc:title>
  <dc:creator>Rodriguez Puente, Paula</dc:creator>
  <cp:lastModifiedBy>Pañeda Gonzalez, Carmen Maria</cp:lastModifiedBy>
  <cp:revision>73</cp:revision>
  <cp:lastPrinted>2020-02-19T08:35:23Z</cp:lastPrinted>
  <dcterms:created xsi:type="dcterms:W3CDTF">2014-09-09T10:23:07Z</dcterms:created>
  <dcterms:modified xsi:type="dcterms:W3CDTF">2021-11-09T12:54:03Z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0x01010070FF7E540579814EAD43367F3AB05215</vt:lpwstr>
  </property>
</Properties>
</file>