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s-ES"/>
    </a:defPPr>
    <a:lvl1pPr marL="0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6992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93982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40973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87964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34955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81946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28937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75927" algn="l" defTabSz="1293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llo" initials="Margallo" lastIdx="1" clrIdx="0"/>
  <p:cmAuthor id="1" name="usuariouc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7030A0"/>
    <a:srgbClr val="3366CC"/>
    <a:srgbClr val="003366"/>
    <a:srgbClr val="244061"/>
    <a:srgbClr val="DBE5F1"/>
    <a:srgbClr val="BED2FA"/>
    <a:srgbClr val="EAEAEA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746" autoAdjust="0"/>
  </p:normalViewPr>
  <p:slideViewPr>
    <p:cSldViewPr>
      <p:cViewPr varScale="1">
        <p:scale>
          <a:sx n="16" d="100"/>
          <a:sy n="16" d="100"/>
        </p:scale>
        <p:origin x="1524" y="13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yecto_grado\Excel\no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ayba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55411255411268"/>
          <c:y val="4.2267050912584078E-2"/>
          <c:w val="0.73021917733365238"/>
          <c:h val="0.63616148122993221"/>
        </c:manualLayout>
      </c:layout>
      <c:bar3DChart>
        <c:barDir val="col"/>
        <c:grouping val="clustered"/>
        <c:varyColors val="0"/>
        <c:ser>
          <c:idx val="0"/>
          <c:order val="0"/>
          <c:tx>
            <c:v>Escenario A</c:v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Hoja2!$N$5:$N$6</c:f>
              <c:strCache>
                <c:ptCount val="2"/>
                <c:pt idx="0">
                  <c:v>Impactos al aire</c:v>
                </c:pt>
                <c:pt idx="1">
                  <c:v>Impactos al agua</c:v>
                </c:pt>
              </c:strCache>
            </c:strRef>
          </c:cat>
          <c:val>
            <c:numRef>
              <c:f>[nora.xlsx]Hoja2!$I$5,[nora.xlsx]Hoja2!$I$13</c:f>
              <c:numCache>
                <c:formatCode>0.00E+00</c:formatCode>
                <c:ptCount val="2"/>
                <c:pt idx="0">
                  <c:v>1.3840670819814692E-3</c:v>
                </c:pt>
                <c:pt idx="1">
                  <c:v>1.4930016162488561E-3</c:v>
                </c:pt>
              </c:numCache>
            </c:numRef>
          </c:val>
        </c:ser>
        <c:ser>
          <c:idx val="1"/>
          <c:order val="1"/>
          <c:tx>
            <c:v>Escenario B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Hoja2!$N$5:$N$6</c:f>
              <c:strCache>
                <c:ptCount val="2"/>
                <c:pt idx="0">
                  <c:v>Impactos al aire</c:v>
                </c:pt>
                <c:pt idx="1">
                  <c:v>Impactos al agua</c:v>
                </c:pt>
              </c:strCache>
            </c:strRef>
          </c:cat>
          <c:val>
            <c:numRef>
              <c:f>[nora.xlsx]Hoja2!$I$6,[nora.xlsx]Hoja2!$I$14</c:f>
              <c:numCache>
                <c:formatCode>0.00E+00</c:formatCode>
                <c:ptCount val="2"/>
                <c:pt idx="0">
                  <c:v>1.3945875046598082E-3</c:v>
                </c:pt>
                <c:pt idx="1">
                  <c:v>1.6222660857597995E-3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801160"/>
        <c:axId val="138801544"/>
        <c:axId val="0"/>
      </c:bar3DChart>
      <c:catAx>
        <c:axId val="138801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801544"/>
        <c:crosses val="autoZero"/>
        <c:auto val="1"/>
        <c:lblAlgn val="ctr"/>
        <c:lblOffset val="100"/>
        <c:noMultiLvlLbl val="0"/>
      </c:catAx>
      <c:valAx>
        <c:axId val="138801544"/>
        <c:scaling>
          <c:orientation val="minMax"/>
        </c:scaling>
        <c:delete val="0"/>
        <c:axPos val="l"/>
        <c:majorGridlines>
          <c:spPr>
            <a:ln w="12700"/>
            <a:effectLst>
              <a:outerShdw blurRad="50800" dist="50800" dir="5400000" algn="ctr" rotWithShape="0">
                <a:srgbClr val="000066"/>
              </a:outerShdw>
            </a:effectLst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Adimensional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138801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354460199205518"/>
          <c:y val="0.80730798080107957"/>
          <c:w val="0.52079971485045862"/>
          <c:h val="0.1224936652370905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solidFill>
            <a:srgbClr val="000066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29573807649794E-2"/>
          <c:y val="2.2827114480463075E-2"/>
          <c:w val="0.92461941859117691"/>
          <c:h val="0.9165209766778872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0066"/>
              </a:solidFill>
            </a:ln>
          </c:spPr>
          <c:marker>
            <c:symbol val="diamond"/>
            <c:size val="5"/>
            <c:spPr>
              <a:solidFill>
                <a:schemeClr val="tx2">
                  <a:lumMod val="20000"/>
                  <a:lumOff val="80000"/>
                </a:schemeClr>
              </a:solidFill>
            </c:spPr>
          </c:marker>
          <c:cat>
            <c:numRef>
              <c:f>Hoja1!$C$6:$C$18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Hoja1!$G$6:$G$18</c:f>
              <c:numCache>
                <c:formatCode>General</c:formatCode>
                <c:ptCount val="13"/>
                <c:pt idx="0">
                  <c:v>-65000000</c:v>
                </c:pt>
                <c:pt idx="1">
                  <c:v>-59821452.353999995</c:v>
                </c:pt>
                <c:pt idx="2">
                  <c:v>-54150085.181000002</c:v>
                </c:pt>
                <c:pt idx="3">
                  <c:v>-49006034.907000005</c:v>
                </c:pt>
                <c:pt idx="4">
                  <c:v>-43577134.936000004</c:v>
                </c:pt>
                <c:pt idx="5">
                  <c:v>-37804246.936000004</c:v>
                </c:pt>
                <c:pt idx="6">
                  <c:v>-32031358.936000004</c:v>
                </c:pt>
                <c:pt idx="7">
                  <c:v>-26258470.936000004</c:v>
                </c:pt>
                <c:pt idx="8">
                  <c:v>-20485582.936000004</c:v>
                </c:pt>
                <c:pt idx="9">
                  <c:v>-14712694.936000003</c:v>
                </c:pt>
                <c:pt idx="10">
                  <c:v>-8939806.935999997</c:v>
                </c:pt>
                <c:pt idx="11">
                  <c:v>-3166918.9360000044</c:v>
                </c:pt>
                <c:pt idx="12">
                  <c:v>2605969.0639999956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229976"/>
        <c:axId val="139230360"/>
      </c:lineChart>
      <c:catAx>
        <c:axId val="13922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320000" vert="horz"/>
          <a:lstStyle/>
          <a:p>
            <a:pPr>
              <a:defRPr>
                <a:solidFill>
                  <a:srgbClr val="000066"/>
                </a:solidFill>
              </a:defRPr>
            </a:pPr>
            <a:endParaRPr lang="es-ES"/>
          </a:p>
        </c:txPr>
        <c:crossAx val="139230360"/>
        <c:crosses val="autoZero"/>
        <c:auto val="1"/>
        <c:lblAlgn val="ctr"/>
        <c:lblOffset val="100"/>
        <c:noMultiLvlLbl val="0"/>
      </c:catAx>
      <c:valAx>
        <c:axId val="139230360"/>
        <c:scaling>
          <c:orientation val="minMax"/>
        </c:scaling>
        <c:delete val="0"/>
        <c:axPos val="l"/>
        <c:majorGridlines>
          <c:spPr>
            <a:effectLst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66"/>
                </a:solidFill>
              </a:defRPr>
            </a:pPr>
            <a:endParaRPr lang="es-ES"/>
          </a:p>
        </c:txPr>
        <c:crossAx val="13922997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90156286711927E-2"/>
                <c:y val="0.38251827354533896"/>
              </c:manualLayout>
            </c:layout>
            <c:tx>
              <c:rich>
                <a:bodyPr/>
                <a:lstStyle/>
                <a:p>
                  <a:pPr>
                    <a:defRPr sz="1200">
                      <a:solidFill>
                        <a:srgbClr val="000066"/>
                      </a:solidFill>
                    </a:defRPr>
                  </a:pPr>
                  <a:r>
                    <a:rPr lang="en-US" sz="1200">
                      <a:solidFill>
                        <a:srgbClr val="000066"/>
                      </a:solidFill>
                    </a:rPr>
                    <a:t>Millones  €</a:t>
                  </a:r>
                </a:p>
              </c:rich>
            </c:tx>
          </c:dispUnitsLbl>
        </c:dispUnits>
      </c:valAx>
      <c:spPr>
        <a:noFill/>
        <a:ln w="0">
          <a:noFill/>
        </a:ln>
        <a:effectLst>
          <a:outerShdw blurRad="50800" dist="50800" dir="5400000" algn="ctr" rotWithShape="0">
            <a:srgbClr val="000066"/>
          </a:outerShdw>
        </a:effectLst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F07B-CE82-4200-BE7A-095180B1A94A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7B28-1FC2-4094-827C-6CA3A1B882E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30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992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982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973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7964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955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1946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8937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5927" algn="l" defTabSz="1293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7B28-1FC2-4094-827C-6CA3A1B882E5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74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4013" y="9406425"/>
            <a:ext cx="18178779" cy="64905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8021" y="17158658"/>
            <a:ext cx="14970761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1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8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5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505431" y="2670532"/>
            <a:ext cx="4812030" cy="569712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9341" y="2670532"/>
            <a:ext cx="14079643" cy="569712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12" y="19457695"/>
            <a:ext cx="18178779" cy="6013938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12" y="12833951"/>
            <a:ext cx="18178779" cy="6623743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699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939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09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879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349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819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289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759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9342" y="15581578"/>
            <a:ext cx="9445836" cy="4406016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1625" y="15581578"/>
            <a:ext cx="9445836" cy="4406016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2" y="1212607"/>
            <a:ext cx="19248121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1" y="6777952"/>
            <a:ext cx="9449551" cy="282472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92" indent="0">
              <a:buNone/>
              <a:defRPr sz="2800" b="1"/>
            </a:lvl2pPr>
            <a:lvl3pPr marL="1293982" indent="0">
              <a:buNone/>
              <a:defRPr sz="2500" b="1"/>
            </a:lvl3pPr>
            <a:lvl4pPr marL="1940973" indent="0">
              <a:buNone/>
              <a:defRPr sz="2300" b="1"/>
            </a:lvl4pPr>
            <a:lvl5pPr marL="2587964" indent="0">
              <a:buNone/>
              <a:defRPr sz="2300" b="1"/>
            </a:lvl5pPr>
            <a:lvl6pPr marL="3234955" indent="0">
              <a:buNone/>
              <a:defRPr sz="2300" b="1"/>
            </a:lvl6pPr>
            <a:lvl7pPr marL="3881946" indent="0">
              <a:buNone/>
              <a:defRPr sz="2300" b="1"/>
            </a:lvl7pPr>
            <a:lvl8pPr marL="4528937" indent="0">
              <a:buNone/>
              <a:defRPr sz="2300" b="1"/>
            </a:lvl8pPr>
            <a:lvl9pPr marL="5175927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1" y="9602678"/>
            <a:ext cx="9449551" cy="1744603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204" y="6777952"/>
            <a:ext cx="9453262" cy="282472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92" indent="0">
              <a:buNone/>
              <a:defRPr sz="2800" b="1"/>
            </a:lvl2pPr>
            <a:lvl3pPr marL="1293982" indent="0">
              <a:buNone/>
              <a:defRPr sz="2500" b="1"/>
            </a:lvl3pPr>
            <a:lvl4pPr marL="1940973" indent="0">
              <a:buNone/>
              <a:defRPr sz="2300" b="1"/>
            </a:lvl4pPr>
            <a:lvl5pPr marL="2587964" indent="0">
              <a:buNone/>
              <a:defRPr sz="2300" b="1"/>
            </a:lvl5pPr>
            <a:lvl6pPr marL="3234955" indent="0">
              <a:buNone/>
              <a:defRPr sz="2300" b="1"/>
            </a:lvl6pPr>
            <a:lvl7pPr marL="3881946" indent="0">
              <a:buNone/>
              <a:defRPr sz="2300" b="1"/>
            </a:lvl7pPr>
            <a:lvl8pPr marL="4528937" indent="0">
              <a:buNone/>
              <a:defRPr sz="2300" b="1"/>
            </a:lvl8pPr>
            <a:lvl9pPr marL="5175927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204" y="9602678"/>
            <a:ext cx="9453262" cy="1744603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3" y="1205591"/>
            <a:ext cx="7036110" cy="513077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8" y="1205595"/>
            <a:ext cx="11955814" cy="25843120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3" y="6336369"/>
            <a:ext cx="7036110" cy="20712345"/>
          </a:xfrm>
        </p:spPr>
        <p:txBody>
          <a:bodyPr/>
          <a:lstStyle>
            <a:lvl1pPr marL="0" indent="0">
              <a:buNone/>
              <a:defRPr sz="2000"/>
            </a:lvl1pPr>
            <a:lvl2pPr marL="646992" indent="0">
              <a:buNone/>
              <a:defRPr sz="1700"/>
            </a:lvl2pPr>
            <a:lvl3pPr marL="1293982" indent="0">
              <a:buNone/>
              <a:defRPr sz="1400"/>
            </a:lvl3pPr>
            <a:lvl4pPr marL="1940973" indent="0">
              <a:buNone/>
              <a:defRPr sz="1300"/>
            </a:lvl4pPr>
            <a:lvl5pPr marL="2587964" indent="0">
              <a:buNone/>
              <a:defRPr sz="1300"/>
            </a:lvl5pPr>
            <a:lvl6pPr marL="3234955" indent="0">
              <a:buNone/>
              <a:defRPr sz="1300"/>
            </a:lvl6pPr>
            <a:lvl7pPr marL="3881946" indent="0">
              <a:buNone/>
              <a:defRPr sz="1300"/>
            </a:lvl7pPr>
            <a:lvl8pPr marL="4528937" indent="0">
              <a:buNone/>
              <a:defRPr sz="1300"/>
            </a:lvl8pPr>
            <a:lvl9pPr marL="517592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4" y="21195982"/>
            <a:ext cx="12832080" cy="2502306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4" y="2705577"/>
            <a:ext cx="12832080" cy="18167985"/>
          </a:xfrm>
        </p:spPr>
        <p:txBody>
          <a:bodyPr/>
          <a:lstStyle>
            <a:lvl1pPr marL="0" indent="0">
              <a:buNone/>
              <a:defRPr sz="4500"/>
            </a:lvl1pPr>
            <a:lvl2pPr marL="646992" indent="0">
              <a:buNone/>
              <a:defRPr sz="4000"/>
            </a:lvl2pPr>
            <a:lvl3pPr marL="1293982" indent="0">
              <a:buNone/>
              <a:defRPr sz="3400"/>
            </a:lvl3pPr>
            <a:lvl4pPr marL="1940973" indent="0">
              <a:buNone/>
              <a:defRPr sz="2800"/>
            </a:lvl4pPr>
            <a:lvl5pPr marL="2587964" indent="0">
              <a:buNone/>
              <a:defRPr sz="2800"/>
            </a:lvl5pPr>
            <a:lvl6pPr marL="3234955" indent="0">
              <a:buNone/>
              <a:defRPr sz="2800"/>
            </a:lvl6pPr>
            <a:lvl7pPr marL="3881946" indent="0">
              <a:buNone/>
              <a:defRPr sz="2800"/>
            </a:lvl7pPr>
            <a:lvl8pPr marL="4528937" indent="0">
              <a:buNone/>
              <a:defRPr sz="2800"/>
            </a:lvl8pPr>
            <a:lvl9pPr marL="5175927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4" y="23698294"/>
            <a:ext cx="12832080" cy="3553689"/>
          </a:xfrm>
        </p:spPr>
        <p:txBody>
          <a:bodyPr/>
          <a:lstStyle>
            <a:lvl1pPr marL="0" indent="0">
              <a:buNone/>
              <a:defRPr sz="2000"/>
            </a:lvl1pPr>
            <a:lvl2pPr marL="646992" indent="0">
              <a:buNone/>
              <a:defRPr sz="1700"/>
            </a:lvl2pPr>
            <a:lvl3pPr marL="1293982" indent="0">
              <a:buNone/>
              <a:defRPr sz="1400"/>
            </a:lvl3pPr>
            <a:lvl4pPr marL="1940973" indent="0">
              <a:buNone/>
              <a:defRPr sz="1300"/>
            </a:lvl4pPr>
            <a:lvl5pPr marL="2587964" indent="0">
              <a:buNone/>
              <a:defRPr sz="1300"/>
            </a:lvl5pPr>
            <a:lvl6pPr marL="3234955" indent="0">
              <a:buNone/>
              <a:defRPr sz="1300"/>
            </a:lvl6pPr>
            <a:lvl7pPr marL="3881946" indent="0">
              <a:buNone/>
              <a:defRPr sz="1300"/>
            </a:lvl7pPr>
            <a:lvl8pPr marL="4528937" indent="0">
              <a:buNone/>
              <a:defRPr sz="1300"/>
            </a:lvl8pPr>
            <a:lvl9pPr marL="517592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2" y="1212607"/>
            <a:ext cx="19248121" cy="5046663"/>
          </a:xfrm>
          <a:prstGeom prst="rect">
            <a:avLst/>
          </a:prstGeom>
        </p:spPr>
        <p:txBody>
          <a:bodyPr vert="horz" lIns="129399" tIns="64699" rIns="129399" bIns="646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2" y="7065336"/>
            <a:ext cx="19248121" cy="19983383"/>
          </a:xfrm>
          <a:prstGeom prst="rect">
            <a:avLst/>
          </a:prstGeom>
        </p:spPr>
        <p:txBody>
          <a:bodyPr vert="horz" lIns="129399" tIns="64699" rIns="129399" bIns="646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3" y="28065056"/>
            <a:ext cx="4990253" cy="1612126"/>
          </a:xfrm>
          <a:prstGeom prst="rect">
            <a:avLst/>
          </a:prstGeom>
        </p:spPr>
        <p:txBody>
          <a:bodyPr vert="horz" lIns="129399" tIns="64699" rIns="129399" bIns="6469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0CEF-3FE3-45EC-9EE4-05718FACB0D9}" type="datetimeFigureOut">
              <a:rPr lang="es-ES" smtClean="0"/>
              <a:pPr/>
              <a:t>16/01/2014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65056"/>
            <a:ext cx="6772488" cy="1612126"/>
          </a:xfrm>
          <a:prstGeom prst="rect">
            <a:avLst/>
          </a:prstGeom>
        </p:spPr>
        <p:txBody>
          <a:bodyPr vert="horz" lIns="129399" tIns="64699" rIns="129399" bIns="6469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10" y="28065056"/>
            <a:ext cx="4990253" cy="1612126"/>
          </a:xfrm>
          <a:prstGeom prst="rect">
            <a:avLst/>
          </a:prstGeom>
        </p:spPr>
        <p:txBody>
          <a:bodyPr vert="horz" lIns="129399" tIns="64699" rIns="129399" bIns="6469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B56F5-7DE3-4506-8F81-AA1A8DB40E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398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5244" indent="-485244" algn="l" defTabSz="129398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1361" indent="-404369" algn="l" defTabSz="1293982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7478" indent="-323495" algn="l" defTabSz="129398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4469" indent="-323495" algn="l" defTabSz="12939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11459" indent="-323495" algn="l" defTabSz="129398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8450" indent="-323495" algn="l" defTabSz="129398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5441" indent="-323495" algn="l" defTabSz="129398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52432" indent="-323495" algn="l" defTabSz="129398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99423" indent="-323495" algn="l" defTabSz="129398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992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982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973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964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4955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1946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937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927" algn="l" defTabSz="1293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10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838 Rectángulo"/>
          <p:cNvSpPr/>
          <p:nvPr/>
        </p:nvSpPr>
        <p:spPr>
          <a:xfrm>
            <a:off x="255721" y="25195579"/>
            <a:ext cx="8419407" cy="4850938"/>
          </a:xfrm>
          <a:prstGeom prst="rect">
            <a:avLst/>
          </a:prstGeom>
          <a:solidFill>
            <a:srgbClr val="EAEAEA">
              <a:alpha val="15000"/>
            </a:srgbClr>
          </a:solidFill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/>
            <a:endParaRPr lang="es-ES" dirty="0"/>
          </a:p>
        </p:txBody>
      </p:sp>
      <p:sp>
        <p:nvSpPr>
          <p:cNvPr id="840" name="839 Rectángulo"/>
          <p:cNvSpPr/>
          <p:nvPr/>
        </p:nvSpPr>
        <p:spPr>
          <a:xfrm>
            <a:off x="299303" y="18392763"/>
            <a:ext cx="20889109" cy="6095387"/>
          </a:xfrm>
          <a:prstGeom prst="rect">
            <a:avLst/>
          </a:prstGeom>
          <a:solidFill>
            <a:srgbClr val="EAEAEA">
              <a:alpha val="15000"/>
            </a:srgbClr>
          </a:solidFill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/>
            <a:endParaRPr lang="es-ES"/>
          </a:p>
        </p:txBody>
      </p:sp>
      <p:sp>
        <p:nvSpPr>
          <p:cNvPr id="845" name="844 Rectángulo redondeado"/>
          <p:cNvSpPr/>
          <p:nvPr/>
        </p:nvSpPr>
        <p:spPr>
          <a:xfrm>
            <a:off x="15169025" y="18594886"/>
            <a:ext cx="5903444" cy="5611317"/>
          </a:xfrm>
          <a:prstGeom prst="roundRect">
            <a:avLst/>
          </a:prstGeom>
          <a:solidFill>
            <a:srgbClr val="DBE5F1">
              <a:alpha val="50000"/>
            </a:srgbClr>
          </a:solidFill>
          <a:ln w="38100">
            <a:gradFill>
              <a:gsLst>
                <a:gs pos="0">
                  <a:srgbClr val="25406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/>
            <a:endParaRPr lang="es-ES"/>
          </a:p>
        </p:txBody>
      </p:sp>
      <p:sp>
        <p:nvSpPr>
          <p:cNvPr id="713" name="712 Rectángulo"/>
          <p:cNvSpPr/>
          <p:nvPr/>
        </p:nvSpPr>
        <p:spPr>
          <a:xfrm>
            <a:off x="6194907" y="13510106"/>
            <a:ext cx="14985665" cy="4143510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noFill/>
            <a:miter lim="800000"/>
            <a:headEnd/>
            <a:tailEnd/>
          </a:ln>
          <a:effectLst>
            <a:glow rad="101600">
              <a:srgbClr val="7030A0">
                <a:alpha val="40000"/>
              </a:srgbClr>
            </a:glow>
            <a:outerShdw dist="107763" dir="18900000" algn="ctr" rotWithShape="0">
              <a:schemeClr val="accent4">
                <a:lumMod val="20000"/>
                <a:lumOff val="80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62476" tIns="31239" rIns="62476" bIns="31239" anchor="ctr"/>
          <a:lstStyle/>
          <a:p>
            <a:pPr algn="ctr" defTabSz="2669671" fontAlgn="base">
              <a:spcBef>
                <a:spcPct val="0"/>
              </a:spcBef>
              <a:spcAft>
                <a:spcPct val="0"/>
              </a:spcAft>
            </a:pPr>
            <a:endParaRPr lang="es-ES" sz="5200" dirty="0">
              <a:latin typeface="Arial" charset="0"/>
            </a:endParaRPr>
          </a:p>
        </p:txBody>
      </p:sp>
      <p:sp>
        <p:nvSpPr>
          <p:cNvPr id="262" name="261 Rectángulo"/>
          <p:cNvSpPr/>
          <p:nvPr/>
        </p:nvSpPr>
        <p:spPr>
          <a:xfrm>
            <a:off x="299303" y="8325249"/>
            <a:ext cx="4137456" cy="4396163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  <a:ln w="19050">
            <a:noFill/>
            <a:miter lim="800000"/>
            <a:headEnd/>
            <a:tailEnd/>
          </a:ln>
          <a:effectLst>
            <a:glow rad="101600">
              <a:srgbClr val="7030A0">
                <a:alpha val="40000"/>
              </a:srgbClr>
            </a:glow>
            <a:outerShdw dist="107763" dir="18900000" algn="ctr" rotWithShape="0">
              <a:schemeClr val="accent4">
                <a:lumMod val="20000"/>
                <a:lumOff val="80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62476" tIns="31239" rIns="62476" bIns="31239" anchor="ctr"/>
          <a:lstStyle/>
          <a:p>
            <a:pPr algn="ctr" defTabSz="2669671" fontAlgn="base">
              <a:spcBef>
                <a:spcPct val="0"/>
              </a:spcBef>
              <a:spcAft>
                <a:spcPct val="0"/>
              </a:spcAft>
            </a:pPr>
            <a:endParaRPr lang="es-ES" sz="5200">
              <a:latin typeface="Arial" charset="0"/>
            </a:endParaRPr>
          </a:p>
        </p:txBody>
      </p:sp>
      <p:sp>
        <p:nvSpPr>
          <p:cNvPr id="261" name="260 Rectángulo"/>
          <p:cNvSpPr/>
          <p:nvPr/>
        </p:nvSpPr>
        <p:spPr>
          <a:xfrm>
            <a:off x="4588129" y="8325249"/>
            <a:ext cx="4894308" cy="4396163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  <a:ln w="19050">
            <a:noFill/>
            <a:miter lim="800000"/>
            <a:headEnd/>
            <a:tailEnd/>
          </a:ln>
          <a:effectLst>
            <a:glow rad="101600">
              <a:srgbClr val="7030A0">
                <a:alpha val="40000"/>
              </a:srgbClr>
            </a:glow>
            <a:outerShdw dist="107763" dir="18900000" algn="ctr" rotWithShape="0">
              <a:schemeClr val="accent4">
                <a:lumMod val="20000"/>
                <a:lumOff val="80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62476" tIns="31239" rIns="62476" bIns="31239" anchor="ctr"/>
          <a:lstStyle/>
          <a:p>
            <a:pPr algn="ctr" defTabSz="2669671" fontAlgn="base">
              <a:spcBef>
                <a:spcPct val="0"/>
              </a:spcBef>
              <a:spcAft>
                <a:spcPct val="0"/>
              </a:spcAft>
            </a:pPr>
            <a:endParaRPr lang="es-ES" sz="5200" dirty="0">
              <a:latin typeface="Arial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88333" y="318254"/>
            <a:ext cx="20610139" cy="1262791"/>
          </a:xfrm>
          <a:prstGeom prst="rect">
            <a:avLst/>
          </a:prstGeom>
          <a:noFill/>
        </p:spPr>
        <p:txBody>
          <a:bodyPr wrap="square" lIns="129399" tIns="64699" rIns="129399" bIns="64699" rtlCol="0">
            <a:spAutoFit/>
          </a:bodyPr>
          <a:lstStyle/>
          <a:p>
            <a:pPr algn="ctr"/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Lorem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dolor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amet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consectetur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adipiscing</a:t>
            </a:r>
            <a:r>
              <a:rPr lang="es-ES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700" b="1" cap="all" dirty="0" err="1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elit</a:t>
            </a:r>
            <a:endParaRPr lang="es-ES" sz="3700" b="1" cap="all" dirty="0">
              <a:solidFill>
                <a:srgbClr val="0033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da-DK" sz="3700" b="1" cap="all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Proin sit amet sem vel nunc tempor</a:t>
            </a:r>
            <a:endParaRPr lang="es-ES" sz="3700" b="1" cap="all" dirty="0">
              <a:solidFill>
                <a:srgbClr val="0033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318691" y="4240156"/>
            <a:ext cx="6061806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Marco del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proyecto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1303713" y="4240156"/>
            <a:ext cx="6061806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292225" y="17635744"/>
            <a:ext cx="9193739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866352" y="24573581"/>
            <a:ext cx="9193739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5" name="23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782781"/>
              </p:ext>
            </p:extLst>
          </p:nvPr>
        </p:nvGraphicFramePr>
        <p:xfrm>
          <a:off x="438141" y="18593762"/>
          <a:ext cx="14444540" cy="3632846"/>
        </p:xfrm>
        <a:graphic>
          <a:graphicData uri="http://schemas.openxmlformats.org/drawingml/2006/table">
            <a:tbl>
              <a:tblPr/>
              <a:tblGrid>
                <a:gridCol w="1190312"/>
                <a:gridCol w="4946979"/>
                <a:gridCol w="1205207"/>
                <a:gridCol w="1205207"/>
                <a:gridCol w="3486421"/>
                <a:gridCol w="1205207"/>
                <a:gridCol w="1205207"/>
              </a:tblGrid>
              <a:tr h="241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Caracterización </a:t>
                      </a:r>
                      <a:endParaRPr lang="es-ES" sz="140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Normalización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2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Categoría (Unidades)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b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b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Categoría (</a:t>
                      </a:r>
                      <a:r>
                        <a:rPr lang="es-ES_tradnl" sz="1400" b="1" dirty="0" err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Adimensional</a:t>
                      </a: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b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b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241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Acidificación atmosférica (Kg SO</a:t>
                      </a:r>
                      <a:r>
                        <a:rPr lang="es-ES_tradnl" sz="1400" baseline="-250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2,25E-01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2,94E-01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Acidificación atmosférica 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1,50E-06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1,95E-06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41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Calentamiento Global (Kg CO</a:t>
                      </a:r>
                      <a:r>
                        <a:rPr lang="es-ES_tradnl" sz="1400" baseline="-250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1,25E+03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1,27E+03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Calentamiento Global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1,25E-05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1,26E-05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01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</a:t>
                      </a: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Formación de Ozono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fotoquímico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etileno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9,90E-01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9,95E-01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Formación de Ozono fotoquímico 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9,90E-04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9,94E-04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41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aire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Efectos Salud Humana (Kg Benceno eq.)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3,76E-01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3,78E-01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Efectos Salud Humana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3,76E-04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3,78E-04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4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Agotamiento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Ozono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estratosférico 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(Kg CFC-11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4,60E-06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7,00E-06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Agotamiento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Ozono estratosférico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4,60E-06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7,00 E-06</a:t>
                      </a:r>
                      <a:endParaRPr lang="es-ES" sz="140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31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Demanda acuática de oxígeno (Kg Oxígeno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3,43E-03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3,45E-03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Demanda acuática de oxígeno 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6,87E-08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6,89E-08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31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(metales) (Kg Cobre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4,96E-06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5,67E-06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(metales) 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9,91E-08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1,13E-07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31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agua</a:t>
                      </a:r>
                      <a:endParaRPr lang="es-E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(otros)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formaldehído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7,45E-02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8,09E-02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(otros) 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1,49E-03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1,61E-03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1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Eutrofización (Kg </a:t>
                      </a:r>
                      <a:r>
                        <a:rPr lang="es-ES_tradnl" sz="14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Fosfato </a:t>
                      </a:r>
                      <a:r>
                        <a:rPr lang="es-ES_tradnl" sz="14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1,80E-02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1,80E-02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Eutrofización 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3,59E-06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3,60E-06</a:t>
                      </a:r>
                      <a:endParaRPr lang="es-ES" sz="14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863" marR="6286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242" name="241 Rectángulo redondeado"/>
          <p:cNvSpPr/>
          <p:nvPr/>
        </p:nvSpPr>
        <p:spPr>
          <a:xfrm>
            <a:off x="9381523" y="25347170"/>
            <a:ext cx="11705974" cy="3188404"/>
          </a:xfrm>
          <a:prstGeom prst="roundRect">
            <a:avLst/>
          </a:prstGeom>
          <a:solidFill>
            <a:srgbClr val="DBE5F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99" tIns="64699" rIns="129399" bIns="64699" rtlCol="0" anchor="ctr"/>
          <a:lstStyle/>
          <a:p>
            <a:pPr lvl="0" algn="just">
              <a:buFont typeface="Arial" pitchFamily="34" charset="0"/>
              <a:buChar char="•"/>
            </a:pPr>
            <a:endParaRPr lang="es-E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 algn="just">
              <a:buFont typeface="Arial" pitchFamily="34" charset="0"/>
              <a:buChar char="•"/>
            </a:pPr>
            <a:endParaRPr lang="es-ES" sz="16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E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5" name="244 Rectángulo redondeado"/>
          <p:cNvSpPr/>
          <p:nvPr/>
        </p:nvSpPr>
        <p:spPr>
          <a:xfrm>
            <a:off x="247638" y="4940058"/>
            <a:ext cx="11259513" cy="1935269"/>
          </a:xfrm>
          <a:prstGeom prst="roundRect">
            <a:avLst/>
          </a:prstGeom>
          <a:solidFill>
            <a:srgbClr val="244061"/>
          </a:solidFill>
          <a:ln>
            <a:solidFill>
              <a:srgbClr val="24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Phasellus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volutpat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lacus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246" name="245 Rectángulo redondeado"/>
          <p:cNvSpPr/>
          <p:nvPr/>
        </p:nvSpPr>
        <p:spPr>
          <a:xfrm>
            <a:off x="11863167" y="4926159"/>
            <a:ext cx="9205547" cy="1935269"/>
          </a:xfrm>
          <a:prstGeom prst="roundRect">
            <a:avLst/>
          </a:prstGeom>
          <a:solidFill>
            <a:srgbClr val="244061"/>
          </a:solidFill>
          <a:ln>
            <a:solidFill>
              <a:srgbClr val="24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Phasellus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volutpat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lacus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cxnSp>
        <p:nvCxnSpPr>
          <p:cNvPr id="253" name="252 Conector recto"/>
          <p:cNvCxnSpPr/>
          <p:nvPr/>
        </p:nvCxnSpPr>
        <p:spPr>
          <a:xfrm>
            <a:off x="14101741" y="4748371"/>
            <a:ext cx="6916107" cy="1123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292225" y="7092448"/>
            <a:ext cx="13169221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Metodología</a:t>
            </a: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del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</a:t>
            </a: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Ciclo</a:t>
            </a: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 Vida (ACV)</a:t>
            </a:r>
          </a:p>
        </p:txBody>
      </p:sp>
      <p:sp>
        <p:nvSpPr>
          <p:cNvPr id="211" name="210 CuadroTexto"/>
          <p:cNvSpPr txBox="1"/>
          <p:nvPr/>
        </p:nvSpPr>
        <p:spPr>
          <a:xfrm>
            <a:off x="198388" y="7936060"/>
            <a:ext cx="2976950" cy="38859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defTabSz="27100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3.1 Fases de ACV</a:t>
            </a:r>
          </a:p>
        </p:txBody>
      </p:sp>
      <p:sp>
        <p:nvSpPr>
          <p:cNvPr id="220" name="219 CuadroTexto"/>
          <p:cNvSpPr txBox="1"/>
          <p:nvPr/>
        </p:nvSpPr>
        <p:spPr>
          <a:xfrm>
            <a:off x="4487216" y="7936060"/>
            <a:ext cx="4541111" cy="38859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defTabSz="27100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3.2 Objetivo y alcance</a:t>
            </a:r>
          </a:p>
        </p:txBody>
      </p:sp>
      <p:sp>
        <p:nvSpPr>
          <p:cNvPr id="223" name="222 CuadroTexto"/>
          <p:cNvSpPr txBox="1"/>
          <p:nvPr/>
        </p:nvSpPr>
        <p:spPr>
          <a:xfrm>
            <a:off x="6101833" y="13125657"/>
            <a:ext cx="8123543" cy="38859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defTabSz="27100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3.5 Evaluación de impacto de Ciclo de Vida (EICV)</a:t>
            </a:r>
          </a:p>
        </p:txBody>
      </p:sp>
      <p:sp>
        <p:nvSpPr>
          <p:cNvPr id="227" name="226 Rectángulo redondeado"/>
          <p:cNvSpPr/>
          <p:nvPr/>
        </p:nvSpPr>
        <p:spPr>
          <a:xfrm>
            <a:off x="6404976" y="13818664"/>
            <a:ext cx="4034127" cy="506383"/>
          </a:xfrm>
          <a:prstGeom prst="roundRect">
            <a:avLst/>
          </a:prstGeom>
          <a:solidFill>
            <a:srgbClr val="244061"/>
          </a:solidFill>
          <a:ln>
            <a:solidFill>
              <a:srgbClr val="24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es-E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En caracterización se ha utilizado indicador  “</a:t>
            </a:r>
            <a:r>
              <a:rPr lang="es-ES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Sustainability</a:t>
            </a:r>
            <a:r>
              <a:rPr lang="es-E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Metrics</a:t>
            </a:r>
            <a:r>
              <a:rPr lang="es-E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” [1]  y el software GaBi 4.4 [4]</a:t>
            </a:r>
          </a:p>
        </p:txBody>
      </p:sp>
      <p:sp>
        <p:nvSpPr>
          <p:cNvPr id="228" name="AutoShape 10"/>
          <p:cNvSpPr>
            <a:spLocks noChangeArrowheads="1"/>
          </p:cNvSpPr>
          <p:nvPr/>
        </p:nvSpPr>
        <p:spPr bwMode="auto">
          <a:xfrm>
            <a:off x="450672" y="8780498"/>
            <a:ext cx="3766238" cy="3710933"/>
          </a:xfrm>
          <a:prstGeom prst="roundRect">
            <a:avLst>
              <a:gd name="adj" fmla="val 16667"/>
            </a:avLst>
          </a:prstGeom>
          <a:solidFill>
            <a:srgbClr val="244061"/>
          </a:solidFill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64638" tIns="32318" rIns="64638" bIns="32318" anchor="ctr"/>
          <a:lstStyle/>
          <a:p>
            <a:endParaRPr lang="es-ES" sz="1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AutoShape 11"/>
          <p:cNvSpPr>
            <a:spLocks noChangeArrowheads="1"/>
          </p:cNvSpPr>
          <p:nvPr/>
        </p:nvSpPr>
        <p:spPr bwMode="auto">
          <a:xfrm>
            <a:off x="702957" y="9033151"/>
            <a:ext cx="1621947" cy="714709"/>
          </a:xfrm>
          <a:prstGeom prst="roundRect">
            <a:avLst>
              <a:gd name="adj" fmla="val 16667"/>
            </a:avLst>
          </a:prstGeom>
          <a:solidFill>
            <a:srgbClr val="B8CCE4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64638" tIns="32318" rIns="64638" bIns="32318" anchor="ctr"/>
          <a:lstStyle/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Definición</a:t>
            </a:r>
          </a:p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objetivo y alcance</a:t>
            </a:r>
          </a:p>
        </p:txBody>
      </p:sp>
      <p:sp>
        <p:nvSpPr>
          <p:cNvPr id="234" name="AutoShape 12"/>
          <p:cNvSpPr>
            <a:spLocks noChangeArrowheads="1"/>
          </p:cNvSpPr>
          <p:nvPr/>
        </p:nvSpPr>
        <p:spPr bwMode="auto">
          <a:xfrm>
            <a:off x="702957" y="10245884"/>
            <a:ext cx="1621947" cy="714710"/>
          </a:xfrm>
          <a:prstGeom prst="roundRect">
            <a:avLst>
              <a:gd name="adj" fmla="val 16667"/>
            </a:avLst>
          </a:prstGeom>
          <a:solidFill>
            <a:srgbClr val="B8CCE4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64638" tIns="32318" rIns="64638" bIns="32318" anchor="ctr"/>
          <a:lstStyle/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del </a:t>
            </a:r>
          </a:p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inventario</a:t>
            </a:r>
          </a:p>
        </p:txBody>
      </p:sp>
      <p:sp>
        <p:nvSpPr>
          <p:cNvPr id="236" name="AutoShape 13"/>
          <p:cNvSpPr>
            <a:spLocks noChangeArrowheads="1"/>
          </p:cNvSpPr>
          <p:nvPr/>
        </p:nvSpPr>
        <p:spPr bwMode="auto">
          <a:xfrm>
            <a:off x="702957" y="11509150"/>
            <a:ext cx="1621947" cy="713166"/>
          </a:xfrm>
          <a:prstGeom prst="roundRect">
            <a:avLst>
              <a:gd name="adj" fmla="val 16667"/>
            </a:avLst>
          </a:prstGeom>
          <a:solidFill>
            <a:srgbClr val="B8CCE4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64638" tIns="32318" rIns="64638" bIns="32318" anchor="ctr"/>
          <a:lstStyle/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Evaluación de </a:t>
            </a:r>
          </a:p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impacto</a:t>
            </a:r>
          </a:p>
        </p:txBody>
      </p:sp>
      <p:sp>
        <p:nvSpPr>
          <p:cNvPr id="237" name="AutoShape 14"/>
          <p:cNvSpPr>
            <a:spLocks noChangeArrowheads="1"/>
          </p:cNvSpPr>
          <p:nvPr/>
        </p:nvSpPr>
        <p:spPr bwMode="auto">
          <a:xfrm>
            <a:off x="2670771" y="8932089"/>
            <a:ext cx="1253628" cy="3372670"/>
          </a:xfrm>
          <a:prstGeom prst="roundRect">
            <a:avLst>
              <a:gd name="adj" fmla="val 16667"/>
            </a:avLst>
          </a:prstGeom>
          <a:solidFill>
            <a:srgbClr val="B8CCE4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64638" tIns="32318" rIns="64638" bIns="32318" anchor="ctr"/>
          <a:lstStyle/>
          <a:p>
            <a:pPr algn="ctr"/>
            <a:r>
              <a:rPr lang="es-ES" sz="1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Interpretación</a:t>
            </a:r>
          </a:p>
        </p:txBody>
      </p:sp>
      <p:sp>
        <p:nvSpPr>
          <p:cNvPr id="256" name="255 Rectángulo redondeado"/>
          <p:cNvSpPr/>
          <p:nvPr/>
        </p:nvSpPr>
        <p:spPr>
          <a:xfrm>
            <a:off x="4742854" y="8467662"/>
            <a:ext cx="4576835" cy="942170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fringilla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ipsum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tristique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dapibus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in,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sodales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Praesent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purus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vel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nunc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lobortis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orci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58" name="257 Rectángulo redondeado"/>
          <p:cNvSpPr/>
          <p:nvPr/>
        </p:nvSpPr>
        <p:spPr>
          <a:xfrm>
            <a:off x="4742854" y="9537270"/>
            <a:ext cx="4576835" cy="458404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r>
              <a:rPr lang="es-ES" sz="13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Unidad funcional: 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 t Combustible Derivado de Residuo (CDR).</a:t>
            </a:r>
            <a:endParaRPr lang="es-ES" sz="13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9" name="258 Rectángulo redondeado"/>
          <p:cNvSpPr/>
          <p:nvPr/>
        </p:nvSpPr>
        <p:spPr>
          <a:xfrm>
            <a:off x="4742854" y="10148478"/>
            <a:ext cx="4576835" cy="2495755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r>
              <a:rPr lang="es-ES" sz="13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Límites del sistema: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Aliquam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pellentesque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quam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condimentum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aliquam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tincidunt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pt-BR" sz="13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Morbi</a:t>
            </a:r>
            <a:r>
              <a:rPr lang="pt-BR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s-ES" sz="13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s-ES" sz="1300" b="1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Escenario A</a:t>
            </a:r>
            <a:r>
              <a:rPr lang="es-ES" sz="1300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proceso con recuperación y uso de energía.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s-ES" sz="1300" b="1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Escenario B</a:t>
            </a: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proceso sin recuperación de energía.</a:t>
            </a:r>
          </a:p>
        </p:txBody>
      </p:sp>
      <p:cxnSp>
        <p:nvCxnSpPr>
          <p:cNvPr id="266" name="265 Conector recto de flecha"/>
          <p:cNvCxnSpPr/>
          <p:nvPr/>
        </p:nvCxnSpPr>
        <p:spPr>
          <a:xfrm rot="5400000">
            <a:off x="1108104" y="9991130"/>
            <a:ext cx="501343" cy="240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266 Conector recto de flecha"/>
          <p:cNvCxnSpPr/>
          <p:nvPr/>
        </p:nvCxnSpPr>
        <p:spPr>
          <a:xfrm rot="5400000">
            <a:off x="1029959" y="11231232"/>
            <a:ext cx="555836" cy="1122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268 Conector recto de flecha"/>
          <p:cNvCxnSpPr/>
          <p:nvPr/>
        </p:nvCxnSpPr>
        <p:spPr>
          <a:xfrm rot="5400000" flipH="1" flipV="1">
            <a:off x="1408985" y="9993230"/>
            <a:ext cx="505305" cy="2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270 Conector recto de flecha"/>
          <p:cNvCxnSpPr/>
          <p:nvPr/>
        </p:nvCxnSpPr>
        <p:spPr>
          <a:xfrm rot="5400000" flipH="1" flipV="1">
            <a:off x="1381736" y="11233215"/>
            <a:ext cx="559801" cy="1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272 Conector recto de flecha"/>
          <p:cNvCxnSpPr/>
          <p:nvPr/>
        </p:nvCxnSpPr>
        <p:spPr>
          <a:xfrm>
            <a:off x="2317573" y="9336333"/>
            <a:ext cx="356802" cy="101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273 Conector recto de flecha"/>
          <p:cNvCxnSpPr/>
          <p:nvPr/>
        </p:nvCxnSpPr>
        <p:spPr>
          <a:xfrm>
            <a:off x="2317573" y="11811320"/>
            <a:ext cx="356802" cy="101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274 Conector recto de flecha"/>
          <p:cNvCxnSpPr/>
          <p:nvPr/>
        </p:nvCxnSpPr>
        <p:spPr>
          <a:xfrm>
            <a:off x="2317573" y="10548056"/>
            <a:ext cx="356802" cy="101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275 Conector recto de flecha"/>
          <p:cNvCxnSpPr/>
          <p:nvPr/>
        </p:nvCxnSpPr>
        <p:spPr>
          <a:xfrm rot="10800000">
            <a:off x="2317574" y="10700661"/>
            <a:ext cx="353198" cy="112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276 Conector recto de flecha"/>
          <p:cNvCxnSpPr/>
          <p:nvPr/>
        </p:nvCxnSpPr>
        <p:spPr>
          <a:xfrm rot="10800000">
            <a:off x="2317574" y="11963926"/>
            <a:ext cx="353198" cy="112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277 Conector recto de flecha"/>
          <p:cNvCxnSpPr/>
          <p:nvPr/>
        </p:nvCxnSpPr>
        <p:spPr>
          <a:xfrm rot="10800000">
            <a:off x="2317574" y="9487925"/>
            <a:ext cx="353198" cy="1123"/>
          </a:xfrm>
          <a:prstGeom prst="straightConnector1">
            <a:avLst/>
          </a:prstGeom>
          <a:ln w="22225">
            <a:solidFill>
              <a:srgbClr val="DBE5F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 Box 43"/>
          <p:cNvSpPr txBox="1">
            <a:spLocks noChangeArrowheads="1"/>
          </p:cNvSpPr>
          <p:nvPr/>
        </p:nvSpPr>
        <p:spPr bwMode="auto">
          <a:xfrm>
            <a:off x="572384" y="8413634"/>
            <a:ext cx="3661875" cy="26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4638" tIns="32318" rIns="64638" bIns="32318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3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metodología de ACV consta de 4 fases [3].</a:t>
            </a:r>
          </a:p>
        </p:txBody>
      </p:sp>
      <p:pic>
        <p:nvPicPr>
          <p:cNvPr id="1026" name="Picture 2" descr="C:\Users\MI PC\Desktop\escud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303" y="283989"/>
            <a:ext cx="1654972" cy="1822415"/>
          </a:xfrm>
          <a:prstGeom prst="rect">
            <a:avLst/>
          </a:prstGeom>
          <a:noFill/>
        </p:spPr>
      </p:pic>
      <p:sp>
        <p:nvSpPr>
          <p:cNvPr id="283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866352" y="28441231"/>
            <a:ext cx="9193739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Bibliografía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0" name="519 Rectángulo"/>
          <p:cNvSpPr/>
          <p:nvPr/>
        </p:nvSpPr>
        <p:spPr>
          <a:xfrm>
            <a:off x="9633807" y="8314859"/>
            <a:ext cx="11554604" cy="4396163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  <a:ln w="19050">
            <a:noFill/>
            <a:miter lim="800000"/>
            <a:headEnd/>
            <a:tailEnd/>
          </a:ln>
          <a:effectLst>
            <a:glow rad="101600">
              <a:srgbClr val="7030A0">
                <a:alpha val="40000"/>
              </a:srgbClr>
            </a:glow>
            <a:outerShdw dist="107763" dir="18900000" algn="ctr" rotWithShape="0">
              <a:schemeClr val="accent4">
                <a:lumMod val="20000"/>
                <a:lumOff val="80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62476" tIns="31239" rIns="62476" bIns="31239" anchor="ctr"/>
          <a:lstStyle/>
          <a:p>
            <a:pPr algn="ctr" defTabSz="2669671" fontAlgn="base">
              <a:spcBef>
                <a:spcPct val="0"/>
              </a:spcBef>
              <a:spcAft>
                <a:spcPct val="0"/>
              </a:spcAft>
            </a:pPr>
            <a:endParaRPr lang="es-ES" sz="5200">
              <a:latin typeface="Arial" charset="0"/>
            </a:endParaRPr>
          </a:p>
        </p:txBody>
      </p:sp>
      <p:grpSp>
        <p:nvGrpSpPr>
          <p:cNvPr id="521" name="112 Grupo"/>
          <p:cNvGrpSpPr/>
          <p:nvPr/>
        </p:nvGrpSpPr>
        <p:grpSpPr>
          <a:xfrm>
            <a:off x="9734722" y="8476841"/>
            <a:ext cx="5852987" cy="3939528"/>
            <a:chOff x="1133475" y="188913"/>
            <a:chExt cx="7439847" cy="6272334"/>
          </a:xfrm>
        </p:grpSpPr>
        <p:sp>
          <p:nvSpPr>
            <p:cNvPr id="522" name="Line 12"/>
            <p:cNvSpPr>
              <a:spLocks noChangeShapeType="1"/>
            </p:cNvSpPr>
            <p:nvPr/>
          </p:nvSpPr>
          <p:spPr bwMode="auto">
            <a:xfrm rot="5400000">
              <a:off x="1267235" y="1339549"/>
              <a:ext cx="7586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3" name="Rectangle 4"/>
            <p:cNvSpPr>
              <a:spLocks noChangeArrowheads="1"/>
            </p:cNvSpPr>
            <p:nvPr/>
          </p:nvSpPr>
          <p:spPr bwMode="auto">
            <a:xfrm>
              <a:off x="1133475" y="1714500"/>
              <a:ext cx="1079500" cy="3603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dirty="0" err="1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Pretratamiento</a:t>
              </a: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4" name="Rectangle 5"/>
            <p:cNvSpPr>
              <a:spLocks noChangeArrowheads="1"/>
            </p:cNvSpPr>
            <p:nvPr/>
          </p:nvSpPr>
          <p:spPr bwMode="auto">
            <a:xfrm>
              <a:off x="3076575" y="2046288"/>
              <a:ext cx="1657350" cy="2743200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5" name="Rectangle 7"/>
            <p:cNvSpPr>
              <a:spLocks noChangeArrowheads="1"/>
            </p:cNvSpPr>
            <p:nvPr/>
          </p:nvSpPr>
          <p:spPr bwMode="auto">
            <a:xfrm>
              <a:off x="5397500" y="2197100"/>
              <a:ext cx="1152525" cy="649288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s-ES" sz="8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Estabilización</a:t>
              </a:r>
            </a:p>
            <a:p>
              <a:pPr algn="ctr"/>
              <a:endParaRPr lang="es-ES" sz="8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6" name="Rectangle 8"/>
            <p:cNvSpPr>
              <a:spLocks noChangeArrowheads="1"/>
            </p:cNvSpPr>
            <p:nvPr/>
          </p:nvSpPr>
          <p:spPr bwMode="auto">
            <a:xfrm>
              <a:off x="5397500" y="3695700"/>
              <a:ext cx="1008063" cy="504825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Separación </a:t>
              </a:r>
            </a:p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magnética</a:t>
              </a:r>
            </a:p>
          </p:txBody>
        </p:sp>
        <p:sp>
          <p:nvSpPr>
            <p:cNvPr id="527" name="Rectangle 9"/>
            <p:cNvSpPr>
              <a:spLocks noChangeArrowheads="1"/>
            </p:cNvSpPr>
            <p:nvPr/>
          </p:nvSpPr>
          <p:spPr bwMode="auto">
            <a:xfrm>
              <a:off x="6980238" y="2197100"/>
              <a:ext cx="1082675" cy="647700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Vertedero</a:t>
              </a:r>
            </a:p>
          </p:txBody>
        </p:sp>
        <p:sp>
          <p:nvSpPr>
            <p:cNvPr id="528" name="Text Box 13"/>
            <p:cNvSpPr txBox="1">
              <a:spLocks noChangeArrowheads="1"/>
            </p:cNvSpPr>
            <p:nvPr/>
          </p:nvSpPr>
          <p:spPr bwMode="auto">
            <a:xfrm>
              <a:off x="1411447" y="702719"/>
              <a:ext cx="684076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RSU</a:t>
              </a:r>
            </a:p>
          </p:txBody>
        </p:sp>
        <p:sp>
          <p:nvSpPr>
            <p:cNvPr id="529" name="Line 14"/>
            <p:cNvSpPr>
              <a:spLocks noChangeShapeType="1"/>
            </p:cNvSpPr>
            <p:nvPr/>
          </p:nvSpPr>
          <p:spPr bwMode="auto">
            <a:xfrm>
              <a:off x="2355850" y="2268538"/>
              <a:ext cx="72072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0" name="Line 15"/>
            <p:cNvSpPr>
              <a:spLocks noChangeShapeType="1"/>
            </p:cNvSpPr>
            <p:nvPr/>
          </p:nvSpPr>
          <p:spPr bwMode="auto">
            <a:xfrm>
              <a:off x="2212975" y="3997325"/>
              <a:ext cx="8636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1" name="Line 16"/>
            <p:cNvSpPr>
              <a:spLocks noChangeShapeType="1"/>
            </p:cNvSpPr>
            <p:nvPr/>
          </p:nvSpPr>
          <p:spPr bwMode="auto">
            <a:xfrm>
              <a:off x="2212975" y="3421063"/>
              <a:ext cx="8636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2" name="Line 17"/>
            <p:cNvSpPr>
              <a:spLocks noChangeShapeType="1"/>
            </p:cNvSpPr>
            <p:nvPr/>
          </p:nvSpPr>
          <p:spPr bwMode="auto">
            <a:xfrm>
              <a:off x="2212975" y="4573588"/>
              <a:ext cx="8636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3" name="Line 18"/>
            <p:cNvSpPr>
              <a:spLocks noChangeShapeType="1"/>
            </p:cNvSpPr>
            <p:nvPr/>
          </p:nvSpPr>
          <p:spPr bwMode="auto">
            <a:xfrm>
              <a:off x="2212975" y="2844800"/>
              <a:ext cx="8636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4" name="Line 19"/>
            <p:cNvSpPr>
              <a:spLocks noChangeShapeType="1"/>
            </p:cNvSpPr>
            <p:nvPr/>
          </p:nvSpPr>
          <p:spPr bwMode="auto">
            <a:xfrm rot="5400000">
              <a:off x="3706019" y="1718469"/>
              <a:ext cx="655638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5" name="Text Box 22"/>
            <p:cNvSpPr txBox="1">
              <a:spLocks noChangeArrowheads="1"/>
            </p:cNvSpPr>
            <p:nvPr/>
          </p:nvSpPr>
          <p:spPr bwMode="auto">
            <a:xfrm>
              <a:off x="2428876" y="2529938"/>
              <a:ext cx="64770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GN</a:t>
              </a:r>
            </a:p>
          </p:txBody>
        </p:sp>
        <p:sp>
          <p:nvSpPr>
            <p:cNvPr id="536" name="Text Box 23"/>
            <p:cNvSpPr txBox="1">
              <a:spLocks noChangeArrowheads="1"/>
            </p:cNvSpPr>
            <p:nvPr/>
          </p:nvSpPr>
          <p:spPr bwMode="auto">
            <a:xfrm>
              <a:off x="2355851" y="3126914"/>
              <a:ext cx="64770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Agua</a:t>
              </a:r>
            </a:p>
          </p:txBody>
        </p:sp>
        <p:sp>
          <p:nvSpPr>
            <p:cNvPr id="537" name="Text Box 24"/>
            <p:cNvSpPr txBox="1">
              <a:spLocks noChangeArrowheads="1"/>
            </p:cNvSpPr>
            <p:nvPr/>
          </p:nvSpPr>
          <p:spPr bwMode="auto">
            <a:xfrm>
              <a:off x="2139949" y="4220679"/>
              <a:ext cx="936625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Electricidad</a:t>
              </a:r>
            </a:p>
          </p:txBody>
        </p:sp>
        <p:sp>
          <p:nvSpPr>
            <p:cNvPr id="538" name="Text Box 25"/>
            <p:cNvSpPr txBox="1">
              <a:spLocks noChangeArrowheads="1"/>
            </p:cNvSpPr>
            <p:nvPr/>
          </p:nvSpPr>
          <p:spPr bwMode="auto">
            <a:xfrm>
              <a:off x="2428876" y="3647143"/>
              <a:ext cx="64770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Aire</a:t>
              </a:r>
            </a:p>
          </p:txBody>
        </p:sp>
        <p:sp>
          <p:nvSpPr>
            <p:cNvPr id="539" name="Text Box 26"/>
            <p:cNvSpPr txBox="1">
              <a:spLocks noChangeArrowheads="1"/>
            </p:cNvSpPr>
            <p:nvPr/>
          </p:nvSpPr>
          <p:spPr bwMode="auto">
            <a:xfrm rot="16200000">
              <a:off x="2918621" y="1506138"/>
              <a:ext cx="647699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C.A.</a:t>
              </a:r>
            </a:p>
          </p:txBody>
        </p:sp>
        <p:sp>
          <p:nvSpPr>
            <p:cNvPr id="540" name="Text Box 27"/>
            <p:cNvSpPr txBox="1">
              <a:spLocks noChangeArrowheads="1"/>
            </p:cNvSpPr>
            <p:nvPr/>
          </p:nvSpPr>
          <p:spPr bwMode="auto">
            <a:xfrm rot="16200000">
              <a:off x="3552353" y="1496935"/>
              <a:ext cx="808983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Urea</a:t>
              </a:r>
            </a:p>
          </p:txBody>
        </p:sp>
        <p:sp>
          <p:nvSpPr>
            <p:cNvPr id="541" name="Text Box 28"/>
            <p:cNvSpPr txBox="1">
              <a:spLocks noChangeArrowheads="1"/>
            </p:cNvSpPr>
            <p:nvPr/>
          </p:nvSpPr>
          <p:spPr bwMode="auto">
            <a:xfrm rot="16200000">
              <a:off x="3129343" y="1532531"/>
              <a:ext cx="940625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Ca(OH)</a:t>
              </a:r>
              <a:r>
                <a:rPr lang="es-ES" sz="4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42" name="Text Box 29"/>
            <p:cNvSpPr txBox="1">
              <a:spLocks noChangeArrowheads="1"/>
            </p:cNvSpPr>
            <p:nvPr/>
          </p:nvSpPr>
          <p:spPr bwMode="auto">
            <a:xfrm>
              <a:off x="3595688" y="5148263"/>
              <a:ext cx="865188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543" name="Line 30"/>
            <p:cNvSpPr>
              <a:spLocks noChangeShapeType="1"/>
            </p:cNvSpPr>
            <p:nvPr/>
          </p:nvSpPr>
          <p:spPr bwMode="auto">
            <a:xfrm>
              <a:off x="3884613" y="4789488"/>
              <a:ext cx="0" cy="360362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4" name="Line 31"/>
            <p:cNvSpPr>
              <a:spLocks noChangeShapeType="1"/>
            </p:cNvSpPr>
            <p:nvPr/>
          </p:nvSpPr>
          <p:spPr bwMode="auto">
            <a:xfrm>
              <a:off x="3884613" y="5437188"/>
              <a:ext cx="0" cy="142875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5" name="Line 32"/>
            <p:cNvSpPr>
              <a:spLocks noChangeShapeType="1"/>
            </p:cNvSpPr>
            <p:nvPr/>
          </p:nvSpPr>
          <p:spPr bwMode="auto">
            <a:xfrm>
              <a:off x="3021013" y="5581650"/>
              <a:ext cx="180022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6" name="Line 33"/>
            <p:cNvSpPr>
              <a:spLocks noChangeShapeType="1"/>
            </p:cNvSpPr>
            <p:nvPr/>
          </p:nvSpPr>
          <p:spPr bwMode="auto">
            <a:xfrm>
              <a:off x="3021013" y="5581650"/>
              <a:ext cx="0" cy="288925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7" name="Line 35"/>
            <p:cNvSpPr>
              <a:spLocks noChangeShapeType="1"/>
            </p:cNvSpPr>
            <p:nvPr/>
          </p:nvSpPr>
          <p:spPr bwMode="auto">
            <a:xfrm>
              <a:off x="4821238" y="5581650"/>
              <a:ext cx="0" cy="288925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8" name="Text Box 36"/>
            <p:cNvSpPr txBox="1">
              <a:spLocks noChangeArrowheads="1"/>
            </p:cNvSpPr>
            <p:nvPr/>
          </p:nvSpPr>
          <p:spPr bwMode="auto">
            <a:xfrm>
              <a:off x="2589212" y="5830887"/>
              <a:ext cx="1150937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Autoconsumo</a:t>
              </a:r>
            </a:p>
          </p:txBody>
        </p:sp>
        <p:sp>
          <p:nvSpPr>
            <p:cNvPr id="549" name="Text Box 37"/>
            <p:cNvSpPr txBox="1">
              <a:spLocks noChangeArrowheads="1"/>
            </p:cNvSpPr>
            <p:nvPr/>
          </p:nvSpPr>
          <p:spPr bwMode="auto">
            <a:xfrm>
              <a:off x="4389438" y="5830887"/>
              <a:ext cx="1150937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Red eléctrica</a:t>
              </a:r>
            </a:p>
          </p:txBody>
        </p:sp>
        <p:sp>
          <p:nvSpPr>
            <p:cNvPr id="550" name="Line 41"/>
            <p:cNvSpPr>
              <a:spLocks noChangeShapeType="1"/>
            </p:cNvSpPr>
            <p:nvPr/>
          </p:nvSpPr>
          <p:spPr bwMode="auto">
            <a:xfrm>
              <a:off x="4749800" y="2543175"/>
              <a:ext cx="6477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1" name="Line 42"/>
            <p:cNvSpPr>
              <a:spLocks noChangeShapeType="1"/>
            </p:cNvSpPr>
            <p:nvPr/>
          </p:nvSpPr>
          <p:spPr bwMode="auto">
            <a:xfrm>
              <a:off x="4749800" y="3983038"/>
              <a:ext cx="6477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2" name="Text Box 43"/>
            <p:cNvSpPr txBox="1">
              <a:spLocks noChangeArrowheads="1"/>
            </p:cNvSpPr>
            <p:nvPr/>
          </p:nvSpPr>
          <p:spPr bwMode="auto">
            <a:xfrm>
              <a:off x="4733091" y="3734635"/>
              <a:ext cx="792163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Escorias</a:t>
              </a:r>
            </a:p>
          </p:txBody>
        </p:sp>
        <p:sp>
          <p:nvSpPr>
            <p:cNvPr id="553" name="Text Box 44"/>
            <p:cNvSpPr txBox="1">
              <a:spLocks noChangeArrowheads="1"/>
            </p:cNvSpPr>
            <p:nvPr/>
          </p:nvSpPr>
          <p:spPr bwMode="auto">
            <a:xfrm>
              <a:off x="4774281" y="2254371"/>
              <a:ext cx="792163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Cenizas</a:t>
              </a:r>
            </a:p>
          </p:txBody>
        </p:sp>
        <p:sp>
          <p:nvSpPr>
            <p:cNvPr id="554" name="Text Box 45"/>
            <p:cNvSpPr txBox="1">
              <a:spLocks noChangeArrowheads="1"/>
            </p:cNvSpPr>
            <p:nvPr/>
          </p:nvSpPr>
          <p:spPr bwMode="auto">
            <a:xfrm>
              <a:off x="2355851" y="1999814"/>
              <a:ext cx="792163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CDR</a:t>
              </a:r>
            </a:p>
          </p:txBody>
        </p:sp>
        <p:sp>
          <p:nvSpPr>
            <p:cNvPr id="555" name="Line 48"/>
            <p:cNvSpPr>
              <a:spLocks noChangeShapeType="1"/>
            </p:cNvSpPr>
            <p:nvPr/>
          </p:nvSpPr>
          <p:spPr bwMode="auto">
            <a:xfrm rot="5400000">
              <a:off x="5656263" y="1858963"/>
              <a:ext cx="6477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6" name="Text Box 49"/>
            <p:cNvSpPr txBox="1">
              <a:spLocks noChangeArrowheads="1"/>
            </p:cNvSpPr>
            <p:nvPr/>
          </p:nvSpPr>
          <p:spPr bwMode="auto">
            <a:xfrm rot="16200000">
              <a:off x="5096670" y="1578141"/>
              <a:ext cx="1009230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Cemento</a:t>
              </a:r>
            </a:p>
          </p:txBody>
        </p:sp>
        <p:sp>
          <p:nvSpPr>
            <p:cNvPr id="557" name="Text Box 50"/>
            <p:cNvSpPr txBox="1">
              <a:spLocks noChangeArrowheads="1"/>
            </p:cNvSpPr>
            <p:nvPr/>
          </p:nvSpPr>
          <p:spPr bwMode="auto">
            <a:xfrm rot="16200000">
              <a:off x="5511802" y="1575193"/>
              <a:ext cx="792162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Agua</a:t>
              </a:r>
            </a:p>
          </p:txBody>
        </p:sp>
        <p:sp>
          <p:nvSpPr>
            <p:cNvPr id="558" name="Line 51"/>
            <p:cNvSpPr>
              <a:spLocks noChangeShapeType="1"/>
            </p:cNvSpPr>
            <p:nvPr/>
          </p:nvSpPr>
          <p:spPr bwMode="auto">
            <a:xfrm>
              <a:off x="6548438" y="2543175"/>
              <a:ext cx="4318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9" name="Text Box 52"/>
            <p:cNvSpPr txBox="1">
              <a:spLocks noChangeArrowheads="1"/>
            </p:cNvSpPr>
            <p:nvPr/>
          </p:nvSpPr>
          <p:spPr bwMode="auto">
            <a:xfrm>
              <a:off x="5037138" y="4220679"/>
              <a:ext cx="792163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560" name="Line 54"/>
            <p:cNvSpPr>
              <a:spLocks noChangeShapeType="1"/>
            </p:cNvSpPr>
            <p:nvPr/>
          </p:nvSpPr>
          <p:spPr bwMode="auto">
            <a:xfrm>
              <a:off x="6405563" y="3983038"/>
              <a:ext cx="6477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1" name="Rectangle 55"/>
            <p:cNvSpPr>
              <a:spLocks noChangeArrowheads="1"/>
            </p:cNvSpPr>
            <p:nvPr/>
          </p:nvSpPr>
          <p:spPr bwMode="auto">
            <a:xfrm>
              <a:off x="7053263" y="3624263"/>
              <a:ext cx="1042987" cy="647700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Vertedero</a:t>
              </a:r>
            </a:p>
          </p:txBody>
        </p:sp>
        <p:sp>
          <p:nvSpPr>
            <p:cNvPr id="562" name="Rectangle 56"/>
            <p:cNvSpPr>
              <a:spLocks noChangeArrowheads="1"/>
            </p:cNvSpPr>
            <p:nvPr/>
          </p:nvSpPr>
          <p:spPr bwMode="auto">
            <a:xfrm>
              <a:off x="6189663" y="4932363"/>
              <a:ext cx="1152525" cy="10080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Producción </a:t>
              </a:r>
            </a:p>
            <a:p>
              <a:pPr algn="ctr"/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de acero</a:t>
              </a:r>
            </a:p>
          </p:txBody>
        </p:sp>
        <p:sp>
          <p:nvSpPr>
            <p:cNvPr id="563" name="Text Box 57"/>
            <p:cNvSpPr txBox="1">
              <a:spLocks noChangeArrowheads="1"/>
            </p:cNvSpPr>
            <p:nvPr/>
          </p:nvSpPr>
          <p:spPr bwMode="auto">
            <a:xfrm>
              <a:off x="6494318" y="3700451"/>
              <a:ext cx="1008061" cy="63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Escoria </a:t>
              </a:r>
            </a:p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inerte</a:t>
              </a:r>
            </a:p>
          </p:txBody>
        </p:sp>
        <p:sp>
          <p:nvSpPr>
            <p:cNvPr id="564" name="Text Box 59"/>
            <p:cNvSpPr txBox="1">
              <a:spLocks noChangeArrowheads="1"/>
            </p:cNvSpPr>
            <p:nvPr/>
          </p:nvSpPr>
          <p:spPr bwMode="auto">
            <a:xfrm>
              <a:off x="6692900" y="4619624"/>
              <a:ext cx="98425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Chatarra</a:t>
              </a:r>
            </a:p>
          </p:txBody>
        </p:sp>
        <p:sp>
          <p:nvSpPr>
            <p:cNvPr id="565" name="Line 60"/>
            <p:cNvSpPr>
              <a:spLocks noChangeShapeType="1"/>
            </p:cNvSpPr>
            <p:nvPr/>
          </p:nvSpPr>
          <p:spPr bwMode="auto">
            <a:xfrm>
              <a:off x="5613400" y="5076825"/>
              <a:ext cx="5762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6" name="Line 61"/>
            <p:cNvSpPr>
              <a:spLocks noChangeShapeType="1"/>
            </p:cNvSpPr>
            <p:nvPr/>
          </p:nvSpPr>
          <p:spPr bwMode="auto">
            <a:xfrm>
              <a:off x="5613400" y="5326063"/>
              <a:ext cx="5762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7" name="Line 62"/>
            <p:cNvSpPr>
              <a:spLocks noChangeShapeType="1"/>
            </p:cNvSpPr>
            <p:nvPr/>
          </p:nvSpPr>
          <p:spPr bwMode="auto">
            <a:xfrm>
              <a:off x="5613400" y="5581650"/>
              <a:ext cx="5762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8" name="Text Box 63"/>
            <p:cNvSpPr txBox="1">
              <a:spLocks noChangeArrowheads="1"/>
            </p:cNvSpPr>
            <p:nvPr/>
          </p:nvSpPr>
          <p:spPr bwMode="auto">
            <a:xfrm>
              <a:off x="5742546" y="4812926"/>
              <a:ext cx="64770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GN</a:t>
              </a:r>
            </a:p>
          </p:txBody>
        </p:sp>
        <p:sp>
          <p:nvSpPr>
            <p:cNvPr id="569" name="Line 65"/>
            <p:cNvSpPr>
              <a:spLocks noChangeShapeType="1"/>
            </p:cNvSpPr>
            <p:nvPr/>
          </p:nvSpPr>
          <p:spPr bwMode="auto">
            <a:xfrm>
              <a:off x="5613400" y="5868988"/>
              <a:ext cx="5762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0" name="Text Box 66"/>
            <p:cNvSpPr txBox="1">
              <a:spLocks noChangeArrowheads="1"/>
            </p:cNvSpPr>
            <p:nvPr/>
          </p:nvSpPr>
          <p:spPr bwMode="auto">
            <a:xfrm>
              <a:off x="5553553" y="5353357"/>
              <a:ext cx="801567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Oxígeno</a:t>
              </a:r>
            </a:p>
          </p:txBody>
        </p:sp>
        <p:sp>
          <p:nvSpPr>
            <p:cNvPr id="571" name="Text Box 67"/>
            <p:cNvSpPr txBox="1">
              <a:spLocks noChangeArrowheads="1"/>
            </p:cNvSpPr>
            <p:nvPr/>
          </p:nvSpPr>
          <p:spPr bwMode="auto">
            <a:xfrm>
              <a:off x="5615181" y="5637118"/>
              <a:ext cx="647700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Coque</a:t>
              </a:r>
            </a:p>
          </p:txBody>
        </p:sp>
        <p:sp>
          <p:nvSpPr>
            <p:cNvPr id="572" name="Line 69"/>
            <p:cNvSpPr>
              <a:spLocks noChangeShapeType="1"/>
            </p:cNvSpPr>
            <p:nvPr/>
          </p:nvSpPr>
          <p:spPr bwMode="auto">
            <a:xfrm>
              <a:off x="2212975" y="4573588"/>
              <a:ext cx="0" cy="1420812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3" name="Line 71"/>
            <p:cNvSpPr>
              <a:spLocks noChangeShapeType="1"/>
            </p:cNvSpPr>
            <p:nvPr/>
          </p:nvSpPr>
          <p:spPr bwMode="auto">
            <a:xfrm flipV="1">
              <a:off x="4244975" y="5283200"/>
              <a:ext cx="792163" cy="9525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4" name="Line 72"/>
            <p:cNvSpPr>
              <a:spLocks noChangeShapeType="1"/>
            </p:cNvSpPr>
            <p:nvPr/>
          </p:nvSpPr>
          <p:spPr bwMode="auto">
            <a:xfrm flipV="1">
              <a:off x="5037138" y="4564063"/>
              <a:ext cx="0" cy="71913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5" name="Line 73"/>
            <p:cNvSpPr>
              <a:spLocks noChangeShapeType="1"/>
            </p:cNvSpPr>
            <p:nvPr/>
          </p:nvSpPr>
          <p:spPr bwMode="auto">
            <a:xfrm flipH="1">
              <a:off x="5037138" y="4559300"/>
              <a:ext cx="79216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6" name="Line 19"/>
            <p:cNvSpPr>
              <a:spLocks noChangeShapeType="1"/>
            </p:cNvSpPr>
            <p:nvPr/>
          </p:nvSpPr>
          <p:spPr bwMode="auto">
            <a:xfrm rot="5400000">
              <a:off x="3348831" y="1712119"/>
              <a:ext cx="655638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7" name="Line 19"/>
            <p:cNvSpPr>
              <a:spLocks noChangeShapeType="1"/>
            </p:cNvSpPr>
            <p:nvPr/>
          </p:nvSpPr>
          <p:spPr bwMode="auto">
            <a:xfrm rot="5400000" flipV="1">
              <a:off x="2992438" y="1711325"/>
              <a:ext cx="65405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8" name="Line 30"/>
            <p:cNvSpPr>
              <a:spLocks noChangeShapeType="1"/>
            </p:cNvSpPr>
            <p:nvPr/>
          </p:nvSpPr>
          <p:spPr bwMode="auto">
            <a:xfrm rot="10800000">
              <a:off x="5829300" y="4198938"/>
              <a:ext cx="0" cy="360362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9" name="Line 48"/>
            <p:cNvSpPr>
              <a:spLocks noChangeShapeType="1"/>
            </p:cNvSpPr>
            <p:nvPr/>
          </p:nvSpPr>
          <p:spPr bwMode="auto">
            <a:xfrm rot="5400000">
              <a:off x="5360988" y="1858963"/>
              <a:ext cx="6477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0" name="Text Box 66"/>
            <p:cNvSpPr txBox="1">
              <a:spLocks noChangeArrowheads="1"/>
            </p:cNvSpPr>
            <p:nvPr/>
          </p:nvSpPr>
          <p:spPr bwMode="auto">
            <a:xfrm>
              <a:off x="5573951" y="5084814"/>
              <a:ext cx="719139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581" name="6 Abrir llave"/>
            <p:cNvSpPr/>
            <p:nvPr/>
          </p:nvSpPr>
          <p:spPr>
            <a:xfrm rot="5400000">
              <a:off x="3566319" y="785019"/>
              <a:ext cx="215900" cy="995362"/>
            </a:xfrm>
            <a:prstGeom prst="leftBrace">
              <a:avLst>
                <a:gd name="adj1" fmla="val 8333"/>
                <a:gd name="adj2" fmla="val 49471"/>
              </a:avLst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2" name="8 CuadroTexto"/>
            <p:cNvSpPr txBox="1">
              <a:spLocks noChangeArrowheads="1"/>
            </p:cNvSpPr>
            <p:nvPr/>
          </p:nvSpPr>
          <p:spPr bwMode="auto">
            <a:xfrm>
              <a:off x="2962276" y="933450"/>
              <a:ext cx="1438274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gases</a:t>
              </a:r>
            </a:p>
          </p:txBody>
        </p:sp>
        <p:sp>
          <p:nvSpPr>
            <p:cNvPr id="583" name="13 Abrir llave"/>
            <p:cNvSpPr/>
            <p:nvPr/>
          </p:nvSpPr>
          <p:spPr>
            <a:xfrm>
              <a:off x="2033588" y="2197100"/>
              <a:ext cx="122237" cy="2427288"/>
            </a:xfrm>
            <a:prstGeom prst="leftBrac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84" name="19 Conector recto"/>
            <p:cNvCxnSpPr>
              <a:stCxn id="523" idx="3"/>
            </p:cNvCxnSpPr>
            <p:nvPr/>
          </p:nvCxnSpPr>
          <p:spPr>
            <a:xfrm flipV="1">
              <a:off x="2212975" y="1895475"/>
              <a:ext cx="142875" cy="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29 Conector recto"/>
            <p:cNvCxnSpPr>
              <a:stCxn id="554" idx="1"/>
              <a:endCxn id="554" idx="1"/>
            </p:cNvCxnSpPr>
            <p:nvPr/>
          </p:nvCxnSpPr>
          <p:spPr>
            <a:xfrm>
              <a:off x="2355851" y="2171324"/>
              <a:ext cx="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2047 Conector recto"/>
            <p:cNvCxnSpPr/>
            <p:nvPr/>
          </p:nvCxnSpPr>
          <p:spPr>
            <a:xfrm>
              <a:off x="2355850" y="1895475"/>
              <a:ext cx="0" cy="373063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2048 CuadroTexto"/>
            <p:cNvSpPr txBox="1">
              <a:spLocks noChangeArrowheads="1"/>
            </p:cNvSpPr>
            <p:nvPr/>
          </p:nvSpPr>
          <p:spPr bwMode="auto">
            <a:xfrm rot="16200000">
              <a:off x="907701" y="3085037"/>
              <a:ext cx="2164391" cy="27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térmico</a:t>
              </a:r>
            </a:p>
          </p:txBody>
        </p:sp>
        <p:cxnSp>
          <p:nvCxnSpPr>
            <p:cNvPr id="588" name="70 Conector recto"/>
            <p:cNvCxnSpPr/>
            <p:nvPr/>
          </p:nvCxnSpPr>
          <p:spPr>
            <a:xfrm flipH="1">
              <a:off x="2212975" y="5994400"/>
              <a:ext cx="360363" cy="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76 Conector recto"/>
            <p:cNvCxnSpPr/>
            <p:nvPr/>
          </p:nvCxnSpPr>
          <p:spPr>
            <a:xfrm>
              <a:off x="6332538" y="4198938"/>
              <a:ext cx="0" cy="446087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78 Conector recto"/>
            <p:cNvCxnSpPr/>
            <p:nvPr/>
          </p:nvCxnSpPr>
          <p:spPr>
            <a:xfrm>
              <a:off x="6332538" y="4645025"/>
              <a:ext cx="360362" cy="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Line 48"/>
            <p:cNvSpPr>
              <a:spLocks noChangeShapeType="1"/>
            </p:cNvSpPr>
            <p:nvPr/>
          </p:nvSpPr>
          <p:spPr bwMode="auto">
            <a:xfrm rot="5400000">
              <a:off x="6550025" y="4787900"/>
              <a:ext cx="28575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2" name="Line 18"/>
            <p:cNvSpPr>
              <a:spLocks noChangeShapeType="1"/>
            </p:cNvSpPr>
            <p:nvPr/>
          </p:nvSpPr>
          <p:spPr bwMode="auto">
            <a:xfrm>
              <a:off x="4527551" y="882649"/>
              <a:ext cx="8636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93" name="82 Conector recto"/>
            <p:cNvCxnSpPr>
              <a:stCxn id="592" idx="0"/>
            </p:cNvCxnSpPr>
            <p:nvPr/>
          </p:nvCxnSpPr>
          <p:spPr>
            <a:xfrm rot="16200000" flipH="1">
              <a:off x="3959225" y="1450975"/>
              <a:ext cx="1143000" cy="635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" name="83 Abrir llave"/>
            <p:cNvSpPr/>
            <p:nvPr/>
          </p:nvSpPr>
          <p:spPr>
            <a:xfrm>
              <a:off x="5386509" y="318970"/>
              <a:ext cx="106227" cy="1040456"/>
            </a:xfrm>
            <a:prstGeom prst="leftBrac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5" name="84 CuadroTexto"/>
            <p:cNvSpPr txBox="1">
              <a:spLocks noChangeArrowheads="1"/>
            </p:cNvSpPr>
            <p:nvPr/>
          </p:nvSpPr>
          <p:spPr bwMode="auto">
            <a:xfrm>
              <a:off x="5440031" y="379069"/>
              <a:ext cx="2332128" cy="132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CO, CO2, HAP, metales pesados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Gases ácidos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PCDD/F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s-ES" sz="800" dirty="0" err="1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NOx</a:t>
              </a: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PM</a:t>
              </a:r>
            </a:p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6" name="85 CuadroTexto"/>
            <p:cNvSpPr txBox="1">
              <a:spLocks noChangeArrowheads="1"/>
            </p:cNvSpPr>
            <p:nvPr/>
          </p:nvSpPr>
          <p:spPr bwMode="auto">
            <a:xfrm>
              <a:off x="4533902" y="632122"/>
              <a:ext cx="896725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Emisiones</a:t>
              </a:r>
            </a:p>
          </p:txBody>
        </p:sp>
        <p:sp>
          <p:nvSpPr>
            <p:cNvPr id="597" name="Text Box 80"/>
            <p:cNvSpPr txBox="1">
              <a:spLocks noChangeArrowheads="1"/>
            </p:cNvSpPr>
            <p:nvPr/>
          </p:nvSpPr>
          <p:spPr bwMode="auto">
            <a:xfrm>
              <a:off x="3308351" y="2959100"/>
              <a:ext cx="1223964" cy="735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térmico y de gases</a:t>
              </a:r>
            </a:p>
          </p:txBody>
        </p:sp>
        <p:grpSp>
          <p:nvGrpSpPr>
            <p:cNvPr id="598" name="111 Grupo"/>
            <p:cNvGrpSpPr/>
            <p:nvPr/>
          </p:nvGrpSpPr>
          <p:grpSpPr>
            <a:xfrm>
              <a:off x="1763713" y="188913"/>
              <a:ext cx="6767512" cy="5903912"/>
              <a:chOff x="1763713" y="188913"/>
              <a:chExt cx="6767512" cy="5903912"/>
            </a:xfrm>
          </p:grpSpPr>
          <p:sp>
            <p:nvSpPr>
              <p:cNvPr id="606" name="Line 84"/>
              <p:cNvSpPr>
                <a:spLocks noChangeShapeType="1"/>
              </p:cNvSpPr>
              <p:nvPr/>
            </p:nvSpPr>
            <p:spPr bwMode="auto">
              <a:xfrm flipH="1">
                <a:off x="2266950" y="188913"/>
                <a:ext cx="6264275" cy="0"/>
              </a:xfrm>
              <a:prstGeom prst="line">
                <a:avLst/>
              </a:prstGeom>
              <a:noFill/>
              <a:ln w="9525">
                <a:solidFill>
                  <a:srgbClr val="0033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7" name="Line 85"/>
              <p:cNvSpPr>
                <a:spLocks noChangeShapeType="1"/>
              </p:cNvSpPr>
              <p:nvPr/>
            </p:nvSpPr>
            <p:spPr bwMode="auto">
              <a:xfrm flipV="1">
                <a:off x="1763713" y="2133600"/>
                <a:ext cx="0" cy="3959225"/>
              </a:xfrm>
              <a:prstGeom prst="line">
                <a:avLst/>
              </a:prstGeom>
              <a:noFill/>
              <a:ln w="9525">
                <a:solidFill>
                  <a:srgbClr val="0033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8" name="Line 86"/>
              <p:cNvSpPr>
                <a:spLocks noChangeShapeType="1"/>
              </p:cNvSpPr>
              <p:nvPr/>
            </p:nvSpPr>
            <p:spPr bwMode="auto">
              <a:xfrm>
                <a:off x="1763713" y="2133600"/>
                <a:ext cx="503237" cy="0"/>
              </a:xfrm>
              <a:prstGeom prst="line">
                <a:avLst/>
              </a:prstGeom>
              <a:noFill/>
              <a:ln w="9525">
                <a:solidFill>
                  <a:srgbClr val="0033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9" name="Line 87"/>
              <p:cNvSpPr>
                <a:spLocks noChangeShapeType="1"/>
              </p:cNvSpPr>
              <p:nvPr/>
            </p:nvSpPr>
            <p:spPr bwMode="auto">
              <a:xfrm flipV="1">
                <a:off x="2266950" y="188913"/>
                <a:ext cx="0" cy="1944687"/>
              </a:xfrm>
              <a:prstGeom prst="line">
                <a:avLst/>
              </a:prstGeom>
              <a:noFill/>
              <a:ln w="9525">
                <a:solidFill>
                  <a:srgbClr val="0033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99" name="Text Box 88"/>
            <p:cNvSpPr txBox="1">
              <a:spLocks noChangeArrowheads="1"/>
            </p:cNvSpPr>
            <p:nvPr/>
          </p:nvSpPr>
          <p:spPr bwMode="auto">
            <a:xfrm>
              <a:off x="1652589" y="6118227"/>
              <a:ext cx="1657349" cy="343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Límites del sistema</a:t>
              </a:r>
            </a:p>
          </p:txBody>
        </p:sp>
        <p:cxnSp>
          <p:nvCxnSpPr>
            <p:cNvPr id="600" name="87 Conector recto"/>
            <p:cNvCxnSpPr/>
            <p:nvPr/>
          </p:nvCxnSpPr>
          <p:spPr>
            <a:xfrm rot="10800000">
              <a:off x="6072198" y="4357694"/>
              <a:ext cx="2500330" cy="1588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89 Conector recto"/>
            <p:cNvCxnSpPr/>
            <p:nvPr/>
          </p:nvCxnSpPr>
          <p:spPr>
            <a:xfrm rot="5400000">
              <a:off x="5893603" y="4536289"/>
              <a:ext cx="357190" cy="1588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91 Conector recto"/>
            <p:cNvCxnSpPr/>
            <p:nvPr/>
          </p:nvCxnSpPr>
          <p:spPr>
            <a:xfrm rot="10800000">
              <a:off x="5286382" y="4714886"/>
              <a:ext cx="785612" cy="10459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93 Conector recto"/>
            <p:cNvCxnSpPr/>
            <p:nvPr/>
          </p:nvCxnSpPr>
          <p:spPr>
            <a:xfrm rot="5400000">
              <a:off x="4572794" y="5429264"/>
              <a:ext cx="1427966" cy="794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104 Conector recto"/>
            <p:cNvCxnSpPr/>
            <p:nvPr/>
          </p:nvCxnSpPr>
          <p:spPr>
            <a:xfrm rot="10800000">
              <a:off x="1786714" y="6142056"/>
              <a:ext cx="3499669" cy="1588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108 Conector recto"/>
            <p:cNvCxnSpPr/>
            <p:nvPr/>
          </p:nvCxnSpPr>
          <p:spPr>
            <a:xfrm rot="5400000" flipH="1" flipV="1">
              <a:off x="6500826" y="2285992"/>
              <a:ext cx="4143404" cy="1588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0" name="98 Grupo"/>
          <p:cNvGrpSpPr/>
          <p:nvPr/>
        </p:nvGrpSpPr>
        <p:grpSpPr>
          <a:xfrm>
            <a:off x="15890450" y="8478593"/>
            <a:ext cx="5096135" cy="3876216"/>
            <a:chOff x="1371663" y="449121"/>
            <a:chExt cx="7203202" cy="6204457"/>
          </a:xfrm>
        </p:grpSpPr>
        <p:sp>
          <p:nvSpPr>
            <p:cNvPr id="611" name="Rectangle 4"/>
            <p:cNvSpPr>
              <a:spLocks noChangeArrowheads="1"/>
            </p:cNvSpPr>
            <p:nvPr/>
          </p:nvSpPr>
          <p:spPr bwMode="auto">
            <a:xfrm>
              <a:off x="1371663" y="1901841"/>
              <a:ext cx="1079605" cy="3603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dirty="0" err="1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Pretratamiento</a:t>
              </a: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2" name="Rectangle 5"/>
            <p:cNvSpPr>
              <a:spLocks noChangeArrowheads="1"/>
            </p:cNvSpPr>
            <p:nvPr/>
          </p:nvSpPr>
          <p:spPr bwMode="auto">
            <a:xfrm>
              <a:off x="3314952" y="2233627"/>
              <a:ext cx="1657512" cy="2743191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3" name="Rectangle 7"/>
            <p:cNvSpPr>
              <a:spLocks noChangeArrowheads="1"/>
            </p:cNvSpPr>
            <p:nvPr/>
          </p:nvSpPr>
          <p:spPr bwMode="auto">
            <a:xfrm>
              <a:off x="5636104" y="2384439"/>
              <a:ext cx="1152638" cy="649286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s-ES" sz="8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Estabilización</a:t>
              </a:r>
            </a:p>
            <a:p>
              <a:pPr algn="ctr"/>
              <a:endParaRPr lang="es-ES" sz="8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4" name="Rectangle 8"/>
            <p:cNvSpPr>
              <a:spLocks noChangeArrowheads="1"/>
            </p:cNvSpPr>
            <p:nvPr/>
          </p:nvSpPr>
          <p:spPr bwMode="auto">
            <a:xfrm>
              <a:off x="5636104" y="3883034"/>
              <a:ext cx="1008161" cy="504823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Separación </a:t>
              </a:r>
            </a:p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magnética</a:t>
              </a:r>
            </a:p>
          </p:txBody>
        </p:sp>
        <p:sp>
          <p:nvSpPr>
            <p:cNvPr id="615" name="Rectangle 9"/>
            <p:cNvSpPr>
              <a:spLocks noChangeArrowheads="1"/>
            </p:cNvSpPr>
            <p:nvPr/>
          </p:nvSpPr>
          <p:spPr bwMode="auto">
            <a:xfrm>
              <a:off x="7218997" y="2384439"/>
              <a:ext cx="1082781" cy="647698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Vertedero</a:t>
              </a:r>
            </a:p>
          </p:txBody>
        </p:sp>
        <p:sp>
          <p:nvSpPr>
            <p:cNvPr id="616" name="Text Box 13"/>
            <p:cNvSpPr txBox="1">
              <a:spLocks noChangeArrowheads="1"/>
            </p:cNvSpPr>
            <p:nvPr/>
          </p:nvSpPr>
          <p:spPr bwMode="auto">
            <a:xfrm>
              <a:off x="1628855" y="774032"/>
              <a:ext cx="697936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RSU</a:t>
              </a:r>
            </a:p>
          </p:txBody>
        </p:sp>
        <p:sp>
          <p:nvSpPr>
            <p:cNvPr id="617" name="Line 14"/>
            <p:cNvSpPr>
              <a:spLocks noChangeShapeType="1"/>
            </p:cNvSpPr>
            <p:nvPr/>
          </p:nvSpPr>
          <p:spPr bwMode="auto">
            <a:xfrm>
              <a:off x="2594157" y="2455877"/>
              <a:ext cx="72079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8" name="Line 15"/>
            <p:cNvSpPr>
              <a:spLocks noChangeShapeType="1"/>
            </p:cNvSpPr>
            <p:nvPr/>
          </p:nvSpPr>
          <p:spPr bwMode="auto">
            <a:xfrm>
              <a:off x="2451268" y="4184658"/>
              <a:ext cx="863684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9" name="Line 16"/>
            <p:cNvSpPr>
              <a:spLocks noChangeShapeType="1"/>
            </p:cNvSpPr>
            <p:nvPr/>
          </p:nvSpPr>
          <p:spPr bwMode="auto">
            <a:xfrm>
              <a:off x="2451268" y="3608398"/>
              <a:ext cx="863684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0" name="Line 17"/>
            <p:cNvSpPr>
              <a:spLocks noChangeShapeType="1"/>
            </p:cNvSpPr>
            <p:nvPr/>
          </p:nvSpPr>
          <p:spPr bwMode="auto">
            <a:xfrm>
              <a:off x="2451268" y="4760919"/>
              <a:ext cx="863684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1" name="Line 18"/>
            <p:cNvSpPr>
              <a:spLocks noChangeShapeType="1"/>
            </p:cNvSpPr>
            <p:nvPr/>
          </p:nvSpPr>
          <p:spPr bwMode="auto">
            <a:xfrm>
              <a:off x="2451268" y="3032137"/>
              <a:ext cx="863684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2" name="Line 19"/>
            <p:cNvSpPr>
              <a:spLocks noChangeShapeType="1"/>
            </p:cNvSpPr>
            <p:nvPr/>
          </p:nvSpPr>
          <p:spPr bwMode="auto">
            <a:xfrm rot="5400000">
              <a:off x="3944491" y="1905810"/>
              <a:ext cx="65563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3" name="Text Box 22"/>
            <p:cNvSpPr txBox="1">
              <a:spLocks noChangeArrowheads="1"/>
            </p:cNvSpPr>
            <p:nvPr/>
          </p:nvSpPr>
          <p:spPr bwMode="auto">
            <a:xfrm>
              <a:off x="2667189" y="2774313"/>
              <a:ext cx="647764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GN</a:t>
              </a:r>
            </a:p>
          </p:txBody>
        </p:sp>
        <p:sp>
          <p:nvSpPr>
            <p:cNvPr id="624" name="Text Box 23"/>
            <p:cNvSpPr txBox="1">
              <a:spLocks noChangeArrowheads="1"/>
            </p:cNvSpPr>
            <p:nvPr/>
          </p:nvSpPr>
          <p:spPr bwMode="auto">
            <a:xfrm>
              <a:off x="2549111" y="3293118"/>
              <a:ext cx="647764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Agua</a:t>
              </a:r>
            </a:p>
          </p:txBody>
        </p:sp>
        <p:sp>
          <p:nvSpPr>
            <p:cNvPr id="625" name="Text Box 24"/>
            <p:cNvSpPr txBox="1">
              <a:spLocks noChangeArrowheads="1"/>
            </p:cNvSpPr>
            <p:nvPr/>
          </p:nvSpPr>
          <p:spPr bwMode="auto">
            <a:xfrm>
              <a:off x="2351663" y="4487610"/>
              <a:ext cx="1106878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Electricidad</a:t>
              </a:r>
            </a:p>
          </p:txBody>
        </p:sp>
        <p:sp>
          <p:nvSpPr>
            <p:cNvPr id="626" name="Text Box 25"/>
            <p:cNvSpPr txBox="1">
              <a:spLocks noChangeArrowheads="1"/>
            </p:cNvSpPr>
            <p:nvPr/>
          </p:nvSpPr>
          <p:spPr bwMode="auto">
            <a:xfrm>
              <a:off x="2549111" y="3905009"/>
              <a:ext cx="647764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Aire</a:t>
              </a:r>
            </a:p>
          </p:txBody>
        </p:sp>
        <p:sp>
          <p:nvSpPr>
            <p:cNvPr id="627" name="Text Box 26"/>
            <p:cNvSpPr txBox="1">
              <a:spLocks noChangeArrowheads="1"/>
            </p:cNvSpPr>
            <p:nvPr/>
          </p:nvSpPr>
          <p:spPr bwMode="auto">
            <a:xfrm rot="16200000">
              <a:off x="3157014" y="1678145"/>
              <a:ext cx="647697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C.A.</a:t>
              </a:r>
            </a:p>
          </p:txBody>
        </p:sp>
        <p:sp>
          <p:nvSpPr>
            <p:cNvPr id="628" name="Text Box 27"/>
            <p:cNvSpPr txBox="1">
              <a:spLocks noChangeArrowheads="1"/>
            </p:cNvSpPr>
            <p:nvPr/>
          </p:nvSpPr>
          <p:spPr bwMode="auto">
            <a:xfrm rot="16200000">
              <a:off x="3799576" y="1674664"/>
              <a:ext cx="797544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Urea</a:t>
              </a:r>
            </a:p>
          </p:txBody>
        </p:sp>
        <p:sp>
          <p:nvSpPr>
            <p:cNvPr id="629" name="Text Box 28"/>
            <p:cNvSpPr txBox="1">
              <a:spLocks noChangeArrowheads="1"/>
            </p:cNvSpPr>
            <p:nvPr/>
          </p:nvSpPr>
          <p:spPr bwMode="auto">
            <a:xfrm rot="16200000">
              <a:off x="3226194" y="1520646"/>
              <a:ext cx="1223786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Ca(OH)</a:t>
              </a:r>
              <a:r>
                <a:rPr lang="es-ES" sz="4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30" name="Text Box 29"/>
            <p:cNvSpPr txBox="1">
              <a:spLocks noChangeArrowheads="1"/>
            </p:cNvSpPr>
            <p:nvPr/>
          </p:nvSpPr>
          <p:spPr bwMode="auto">
            <a:xfrm>
              <a:off x="3834118" y="5335590"/>
              <a:ext cx="865272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631" name="Line 30"/>
            <p:cNvSpPr>
              <a:spLocks noChangeShapeType="1"/>
            </p:cNvSpPr>
            <p:nvPr/>
          </p:nvSpPr>
          <p:spPr bwMode="auto">
            <a:xfrm>
              <a:off x="4123069" y="4976818"/>
              <a:ext cx="0" cy="36036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2" name="Text Box 37"/>
            <p:cNvSpPr txBox="1">
              <a:spLocks noChangeArrowheads="1"/>
            </p:cNvSpPr>
            <p:nvPr/>
          </p:nvSpPr>
          <p:spPr bwMode="auto">
            <a:xfrm>
              <a:off x="3707104" y="5870576"/>
              <a:ext cx="115104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Red eléctrica</a:t>
              </a:r>
            </a:p>
          </p:txBody>
        </p:sp>
        <p:sp>
          <p:nvSpPr>
            <p:cNvPr id="633" name="Line 41"/>
            <p:cNvSpPr>
              <a:spLocks noChangeShapeType="1"/>
            </p:cNvSpPr>
            <p:nvPr/>
          </p:nvSpPr>
          <p:spPr bwMode="auto">
            <a:xfrm>
              <a:off x="4988341" y="2730513"/>
              <a:ext cx="6477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4" name="Line 42"/>
            <p:cNvSpPr>
              <a:spLocks noChangeShapeType="1"/>
            </p:cNvSpPr>
            <p:nvPr/>
          </p:nvSpPr>
          <p:spPr bwMode="auto">
            <a:xfrm>
              <a:off x="4988341" y="4000509"/>
              <a:ext cx="6477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5" name="Text Box 43"/>
            <p:cNvSpPr txBox="1">
              <a:spLocks noChangeArrowheads="1"/>
            </p:cNvSpPr>
            <p:nvPr/>
          </p:nvSpPr>
          <p:spPr bwMode="auto">
            <a:xfrm>
              <a:off x="4937530" y="3760266"/>
              <a:ext cx="998540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Escorias</a:t>
              </a:r>
            </a:p>
          </p:txBody>
        </p:sp>
        <p:sp>
          <p:nvSpPr>
            <p:cNvPr id="636" name="Text Box 44"/>
            <p:cNvSpPr txBox="1">
              <a:spLocks noChangeArrowheads="1"/>
            </p:cNvSpPr>
            <p:nvPr/>
          </p:nvSpPr>
          <p:spPr bwMode="auto">
            <a:xfrm>
              <a:off x="4928704" y="2449513"/>
              <a:ext cx="79223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Cenizas</a:t>
              </a:r>
            </a:p>
          </p:txBody>
        </p:sp>
        <p:sp>
          <p:nvSpPr>
            <p:cNvPr id="637" name="Text Box 45"/>
            <p:cNvSpPr txBox="1">
              <a:spLocks noChangeArrowheads="1"/>
            </p:cNvSpPr>
            <p:nvPr/>
          </p:nvSpPr>
          <p:spPr bwMode="auto">
            <a:xfrm>
              <a:off x="2594156" y="2191711"/>
              <a:ext cx="79223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CDR</a:t>
              </a:r>
            </a:p>
          </p:txBody>
        </p:sp>
        <p:sp>
          <p:nvSpPr>
            <p:cNvPr id="638" name="Line 48"/>
            <p:cNvSpPr>
              <a:spLocks noChangeShapeType="1"/>
            </p:cNvSpPr>
            <p:nvPr/>
          </p:nvSpPr>
          <p:spPr bwMode="auto">
            <a:xfrm rot="5400000">
              <a:off x="5894925" y="2046303"/>
              <a:ext cx="647698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9" name="Text Box 49"/>
            <p:cNvSpPr txBox="1">
              <a:spLocks noChangeArrowheads="1"/>
            </p:cNvSpPr>
            <p:nvPr/>
          </p:nvSpPr>
          <p:spPr bwMode="auto">
            <a:xfrm rot="16200000">
              <a:off x="5355370" y="1765401"/>
              <a:ext cx="979025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Cemento</a:t>
              </a:r>
            </a:p>
          </p:txBody>
        </p:sp>
        <p:sp>
          <p:nvSpPr>
            <p:cNvPr id="640" name="Text Box 50"/>
            <p:cNvSpPr txBox="1">
              <a:spLocks noChangeArrowheads="1"/>
            </p:cNvSpPr>
            <p:nvPr/>
          </p:nvSpPr>
          <p:spPr bwMode="auto">
            <a:xfrm rot="16200000">
              <a:off x="5729984" y="1747199"/>
              <a:ext cx="792159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Agua</a:t>
              </a:r>
            </a:p>
          </p:txBody>
        </p:sp>
        <p:sp>
          <p:nvSpPr>
            <p:cNvPr id="641" name="Line 51"/>
            <p:cNvSpPr>
              <a:spLocks noChangeShapeType="1"/>
            </p:cNvSpPr>
            <p:nvPr/>
          </p:nvSpPr>
          <p:spPr bwMode="auto">
            <a:xfrm>
              <a:off x="6787154" y="2730513"/>
              <a:ext cx="43184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2" name="Text Box 52"/>
            <p:cNvSpPr txBox="1">
              <a:spLocks noChangeArrowheads="1"/>
            </p:cNvSpPr>
            <p:nvPr/>
          </p:nvSpPr>
          <p:spPr bwMode="auto">
            <a:xfrm>
              <a:off x="5277403" y="4516902"/>
              <a:ext cx="79223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643" name="Line 54"/>
            <p:cNvSpPr>
              <a:spLocks noChangeShapeType="1"/>
            </p:cNvSpPr>
            <p:nvPr/>
          </p:nvSpPr>
          <p:spPr bwMode="auto">
            <a:xfrm>
              <a:off x="6644266" y="4170371"/>
              <a:ext cx="64776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4" name="Rectangle 55"/>
            <p:cNvSpPr>
              <a:spLocks noChangeArrowheads="1"/>
            </p:cNvSpPr>
            <p:nvPr/>
          </p:nvSpPr>
          <p:spPr bwMode="auto">
            <a:xfrm>
              <a:off x="7292029" y="3811597"/>
              <a:ext cx="1043089" cy="647698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Vertedero</a:t>
              </a:r>
            </a:p>
          </p:txBody>
        </p:sp>
        <p:sp>
          <p:nvSpPr>
            <p:cNvPr id="645" name="Rectangle 56"/>
            <p:cNvSpPr>
              <a:spLocks noChangeArrowheads="1"/>
            </p:cNvSpPr>
            <p:nvPr/>
          </p:nvSpPr>
          <p:spPr bwMode="auto">
            <a:xfrm>
              <a:off x="6428344" y="5119693"/>
              <a:ext cx="1152638" cy="10080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Producción </a:t>
              </a:r>
            </a:p>
            <a:p>
              <a:pPr algn="ctr"/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de acero</a:t>
              </a:r>
            </a:p>
          </p:txBody>
        </p:sp>
        <p:sp>
          <p:nvSpPr>
            <p:cNvPr id="646" name="Text Box 57"/>
            <p:cNvSpPr txBox="1">
              <a:spLocks noChangeArrowheads="1"/>
            </p:cNvSpPr>
            <p:nvPr/>
          </p:nvSpPr>
          <p:spPr bwMode="auto">
            <a:xfrm>
              <a:off x="6658981" y="3875716"/>
              <a:ext cx="1008161" cy="640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Escoria</a:t>
              </a:r>
            </a:p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inerte</a:t>
              </a:r>
            </a:p>
          </p:txBody>
        </p:sp>
        <p:sp>
          <p:nvSpPr>
            <p:cNvPr id="647" name="Text Box 59"/>
            <p:cNvSpPr txBox="1">
              <a:spLocks noChangeArrowheads="1"/>
            </p:cNvSpPr>
            <p:nvPr/>
          </p:nvSpPr>
          <p:spPr bwMode="auto">
            <a:xfrm>
              <a:off x="6931631" y="4806953"/>
              <a:ext cx="855748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Chatarra</a:t>
              </a:r>
            </a:p>
          </p:txBody>
        </p:sp>
        <p:sp>
          <p:nvSpPr>
            <p:cNvPr id="648" name="Line 60"/>
            <p:cNvSpPr>
              <a:spLocks noChangeShapeType="1"/>
            </p:cNvSpPr>
            <p:nvPr/>
          </p:nvSpPr>
          <p:spPr bwMode="auto">
            <a:xfrm>
              <a:off x="5852025" y="5264154"/>
              <a:ext cx="576319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9" name="Line 61"/>
            <p:cNvSpPr>
              <a:spLocks noChangeShapeType="1"/>
            </p:cNvSpPr>
            <p:nvPr/>
          </p:nvSpPr>
          <p:spPr bwMode="auto">
            <a:xfrm>
              <a:off x="5852025" y="5513392"/>
              <a:ext cx="576319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0" name="Line 62"/>
            <p:cNvSpPr>
              <a:spLocks noChangeShapeType="1"/>
            </p:cNvSpPr>
            <p:nvPr/>
          </p:nvSpPr>
          <p:spPr bwMode="auto">
            <a:xfrm>
              <a:off x="5852025" y="5768978"/>
              <a:ext cx="576319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1" name="Text Box 63"/>
            <p:cNvSpPr txBox="1">
              <a:spLocks noChangeArrowheads="1"/>
            </p:cNvSpPr>
            <p:nvPr/>
          </p:nvSpPr>
          <p:spPr bwMode="auto">
            <a:xfrm>
              <a:off x="5887521" y="5020321"/>
              <a:ext cx="647764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GN</a:t>
              </a:r>
            </a:p>
          </p:txBody>
        </p:sp>
        <p:sp>
          <p:nvSpPr>
            <p:cNvPr id="652" name="Line 65"/>
            <p:cNvSpPr>
              <a:spLocks noChangeShapeType="1"/>
            </p:cNvSpPr>
            <p:nvPr/>
          </p:nvSpPr>
          <p:spPr bwMode="auto">
            <a:xfrm>
              <a:off x="5852025" y="6056315"/>
              <a:ext cx="576319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3" name="Text Box 66"/>
            <p:cNvSpPr txBox="1">
              <a:spLocks noChangeArrowheads="1"/>
            </p:cNvSpPr>
            <p:nvPr/>
          </p:nvSpPr>
          <p:spPr bwMode="auto">
            <a:xfrm>
              <a:off x="5727261" y="5502147"/>
              <a:ext cx="921995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Oxígeno</a:t>
              </a:r>
            </a:p>
          </p:txBody>
        </p:sp>
        <p:sp>
          <p:nvSpPr>
            <p:cNvPr id="654" name="Text Box 67"/>
            <p:cNvSpPr txBox="1">
              <a:spLocks noChangeArrowheads="1"/>
            </p:cNvSpPr>
            <p:nvPr/>
          </p:nvSpPr>
          <p:spPr bwMode="auto">
            <a:xfrm>
              <a:off x="5820338" y="5818115"/>
              <a:ext cx="767672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Coque</a:t>
              </a:r>
            </a:p>
          </p:txBody>
        </p:sp>
        <p:sp>
          <p:nvSpPr>
            <p:cNvPr id="655" name="Line 19"/>
            <p:cNvSpPr>
              <a:spLocks noChangeShapeType="1"/>
            </p:cNvSpPr>
            <p:nvPr/>
          </p:nvSpPr>
          <p:spPr bwMode="auto">
            <a:xfrm rot="5400000">
              <a:off x="3587268" y="1899460"/>
              <a:ext cx="65563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6" name="Line 19"/>
            <p:cNvSpPr>
              <a:spLocks noChangeShapeType="1"/>
            </p:cNvSpPr>
            <p:nvPr/>
          </p:nvSpPr>
          <p:spPr bwMode="auto">
            <a:xfrm rot="5400000" flipV="1">
              <a:off x="3230840" y="1898666"/>
              <a:ext cx="654048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7" name="Line 48"/>
            <p:cNvSpPr>
              <a:spLocks noChangeShapeType="1"/>
            </p:cNvSpPr>
            <p:nvPr/>
          </p:nvSpPr>
          <p:spPr bwMode="auto">
            <a:xfrm rot="5400000">
              <a:off x="5599621" y="2046303"/>
              <a:ext cx="647698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8" name="Text Box 66"/>
            <p:cNvSpPr txBox="1">
              <a:spLocks noChangeArrowheads="1"/>
            </p:cNvSpPr>
            <p:nvPr/>
          </p:nvSpPr>
          <p:spPr bwMode="auto">
            <a:xfrm>
              <a:off x="5722112" y="5270755"/>
              <a:ext cx="879762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Energía</a:t>
              </a:r>
            </a:p>
          </p:txBody>
        </p:sp>
        <p:sp>
          <p:nvSpPr>
            <p:cNvPr id="659" name="6 Abrir llave"/>
            <p:cNvSpPr/>
            <p:nvPr/>
          </p:nvSpPr>
          <p:spPr bwMode="auto">
            <a:xfrm rot="5400000">
              <a:off x="3804444" y="972344"/>
              <a:ext cx="215900" cy="995362"/>
            </a:xfrm>
            <a:prstGeom prst="leftBrace">
              <a:avLst>
                <a:gd name="adj1" fmla="val 8333"/>
                <a:gd name="adj2" fmla="val 49471"/>
              </a:avLst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0" name="8 CuadroTexto"/>
            <p:cNvSpPr txBox="1">
              <a:spLocks noChangeArrowheads="1"/>
            </p:cNvSpPr>
            <p:nvPr/>
          </p:nvSpPr>
          <p:spPr bwMode="auto">
            <a:xfrm>
              <a:off x="3397448" y="1099533"/>
              <a:ext cx="1635231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gases</a:t>
              </a:r>
            </a:p>
          </p:txBody>
        </p:sp>
        <p:sp>
          <p:nvSpPr>
            <p:cNvPr id="661" name="13 Abrir llave"/>
            <p:cNvSpPr/>
            <p:nvPr/>
          </p:nvSpPr>
          <p:spPr bwMode="auto">
            <a:xfrm>
              <a:off x="2271713" y="2384425"/>
              <a:ext cx="122237" cy="2427288"/>
            </a:xfrm>
            <a:prstGeom prst="leftBrac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62" name="19 Conector recto"/>
            <p:cNvCxnSpPr>
              <a:stCxn id="611" idx="3"/>
            </p:cNvCxnSpPr>
            <p:nvPr/>
          </p:nvCxnSpPr>
          <p:spPr bwMode="auto">
            <a:xfrm flipV="1">
              <a:off x="2451100" y="2082800"/>
              <a:ext cx="142875" cy="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29 Conector recto"/>
            <p:cNvCxnSpPr>
              <a:stCxn id="637" idx="1"/>
              <a:endCxn id="637" idx="1"/>
            </p:cNvCxnSpPr>
            <p:nvPr/>
          </p:nvCxnSpPr>
          <p:spPr bwMode="auto">
            <a:xfrm>
              <a:off x="2594156" y="2364136"/>
              <a:ext cx="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2047 Conector recto"/>
            <p:cNvCxnSpPr/>
            <p:nvPr/>
          </p:nvCxnSpPr>
          <p:spPr bwMode="auto">
            <a:xfrm>
              <a:off x="2593975" y="2082800"/>
              <a:ext cx="0" cy="373063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" name="2048 CuadroTexto"/>
            <p:cNvSpPr txBox="1">
              <a:spLocks noChangeArrowheads="1"/>
            </p:cNvSpPr>
            <p:nvPr/>
          </p:nvSpPr>
          <p:spPr bwMode="auto">
            <a:xfrm rot="16200000">
              <a:off x="1127913" y="3342769"/>
              <a:ext cx="2091029" cy="30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térmico</a:t>
              </a:r>
            </a:p>
          </p:txBody>
        </p:sp>
        <p:cxnSp>
          <p:nvCxnSpPr>
            <p:cNvPr id="666" name="76 Conector recto"/>
            <p:cNvCxnSpPr/>
            <p:nvPr/>
          </p:nvCxnSpPr>
          <p:spPr bwMode="auto">
            <a:xfrm>
              <a:off x="6570663" y="4386263"/>
              <a:ext cx="0" cy="446087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78 Conector recto"/>
            <p:cNvCxnSpPr/>
            <p:nvPr/>
          </p:nvCxnSpPr>
          <p:spPr bwMode="auto">
            <a:xfrm>
              <a:off x="6570663" y="4832350"/>
              <a:ext cx="360362" cy="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8" name="Line 48"/>
            <p:cNvSpPr>
              <a:spLocks noChangeShapeType="1"/>
            </p:cNvSpPr>
            <p:nvPr/>
          </p:nvSpPr>
          <p:spPr bwMode="auto">
            <a:xfrm rot="5400000">
              <a:off x="6788756" y="4975230"/>
              <a:ext cx="285749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9" name="Line 18"/>
            <p:cNvSpPr>
              <a:spLocks noChangeShapeType="1"/>
            </p:cNvSpPr>
            <p:nvPr/>
          </p:nvSpPr>
          <p:spPr bwMode="auto">
            <a:xfrm>
              <a:off x="4766069" y="1069993"/>
              <a:ext cx="863684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70" name="82 Conector recto"/>
            <p:cNvCxnSpPr>
              <a:stCxn id="669" idx="0"/>
            </p:cNvCxnSpPr>
            <p:nvPr/>
          </p:nvCxnSpPr>
          <p:spPr bwMode="auto">
            <a:xfrm rot="16200000" flipH="1">
              <a:off x="4197350" y="1638300"/>
              <a:ext cx="1143000" cy="6350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1" name="83 Abrir llave"/>
            <p:cNvSpPr/>
            <p:nvPr/>
          </p:nvSpPr>
          <p:spPr bwMode="auto">
            <a:xfrm>
              <a:off x="5700714" y="571501"/>
              <a:ext cx="145083" cy="979027"/>
            </a:xfrm>
            <a:prstGeom prst="leftBrac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2" name="84 CuadroTexto"/>
            <p:cNvSpPr txBox="1">
              <a:spLocks noChangeArrowheads="1"/>
            </p:cNvSpPr>
            <p:nvPr/>
          </p:nvSpPr>
          <p:spPr bwMode="auto">
            <a:xfrm>
              <a:off x="5766397" y="557618"/>
              <a:ext cx="2539733" cy="1330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CO, CO</a:t>
              </a:r>
              <a:r>
                <a:rPr lang="es-ES" sz="4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HAP, metales pesados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Gases ácidos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PCDD/F</a:t>
              </a: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s-ES" sz="800" dirty="0" err="1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NOx</a:t>
              </a:r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buFont typeface="Arial" charset="0"/>
                <a:buChar char="•"/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PM</a:t>
              </a:r>
            </a:p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3" name="85 CuadroTexto"/>
            <p:cNvSpPr txBox="1">
              <a:spLocks noChangeArrowheads="1"/>
            </p:cNvSpPr>
            <p:nvPr/>
          </p:nvSpPr>
          <p:spPr bwMode="auto">
            <a:xfrm>
              <a:off x="4723648" y="814322"/>
              <a:ext cx="110586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Emisiones</a:t>
              </a:r>
            </a:p>
          </p:txBody>
        </p:sp>
        <p:sp>
          <p:nvSpPr>
            <p:cNvPr id="674" name="Line 30"/>
            <p:cNvSpPr>
              <a:spLocks noChangeShapeType="1"/>
            </p:cNvSpPr>
            <p:nvPr/>
          </p:nvSpPr>
          <p:spPr bwMode="auto">
            <a:xfrm>
              <a:off x="4143708" y="5570541"/>
              <a:ext cx="0" cy="36036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5" name="Line 30"/>
            <p:cNvSpPr>
              <a:spLocks noChangeShapeType="1"/>
            </p:cNvSpPr>
            <p:nvPr/>
          </p:nvSpPr>
          <p:spPr bwMode="auto">
            <a:xfrm rot="10800000">
              <a:off x="6001265" y="4425957"/>
              <a:ext cx="0" cy="360362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s-ES" sz="800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76" name="131 Conector recto"/>
            <p:cNvCxnSpPr/>
            <p:nvPr/>
          </p:nvCxnSpPr>
          <p:spPr bwMode="auto">
            <a:xfrm>
              <a:off x="5286375" y="4786313"/>
              <a:ext cx="714375" cy="1587"/>
            </a:xfrm>
            <a:prstGeom prst="line">
              <a:avLst/>
            </a:prstGeom>
            <a:ln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7" name="Text Box 70"/>
            <p:cNvSpPr txBox="1">
              <a:spLocks noChangeArrowheads="1"/>
            </p:cNvSpPr>
            <p:nvPr/>
          </p:nvSpPr>
          <p:spPr bwMode="auto">
            <a:xfrm>
              <a:off x="3564215" y="3149611"/>
              <a:ext cx="1224082" cy="73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800" b="1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Tratamiento térmico y de gases</a:t>
              </a:r>
            </a:p>
          </p:txBody>
        </p:sp>
        <p:sp>
          <p:nvSpPr>
            <p:cNvPr id="678" name="Text Box 78"/>
            <p:cNvSpPr txBox="1">
              <a:spLocks noChangeArrowheads="1"/>
            </p:cNvSpPr>
            <p:nvPr/>
          </p:nvSpPr>
          <p:spPr bwMode="auto">
            <a:xfrm>
              <a:off x="2051179" y="6308728"/>
              <a:ext cx="2355869" cy="34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sz="800" dirty="0">
                  <a:solidFill>
                    <a:srgbClr val="0033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Límites del sistema</a:t>
              </a:r>
            </a:p>
          </p:txBody>
        </p:sp>
        <p:cxnSp>
          <p:nvCxnSpPr>
            <p:cNvPr id="679" name="78 Conector recto"/>
            <p:cNvCxnSpPr/>
            <p:nvPr/>
          </p:nvCxnSpPr>
          <p:spPr bwMode="auto">
            <a:xfrm>
              <a:off x="1928813" y="2357438"/>
              <a:ext cx="571500" cy="1587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86 Conector recto"/>
            <p:cNvCxnSpPr/>
            <p:nvPr/>
          </p:nvCxnSpPr>
          <p:spPr bwMode="auto">
            <a:xfrm>
              <a:off x="2502676" y="449123"/>
              <a:ext cx="6072189" cy="1588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88 Conector recto"/>
            <p:cNvCxnSpPr/>
            <p:nvPr/>
          </p:nvCxnSpPr>
          <p:spPr bwMode="auto">
            <a:xfrm rot="5400000">
              <a:off x="6511867" y="2509784"/>
              <a:ext cx="4122885" cy="1559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91 Conector recto"/>
            <p:cNvCxnSpPr/>
            <p:nvPr/>
          </p:nvCxnSpPr>
          <p:spPr bwMode="auto">
            <a:xfrm rot="10800000">
              <a:off x="1928814" y="6286500"/>
              <a:ext cx="3429004" cy="20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95 Conector recto"/>
            <p:cNvCxnSpPr/>
            <p:nvPr/>
          </p:nvCxnSpPr>
          <p:spPr bwMode="auto">
            <a:xfrm rot="5400000">
              <a:off x="-34925" y="4322763"/>
              <a:ext cx="3929063" cy="1587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80 Conector recto"/>
            <p:cNvCxnSpPr/>
            <p:nvPr/>
          </p:nvCxnSpPr>
          <p:spPr bwMode="auto">
            <a:xfrm rot="10800000">
              <a:off x="6215074" y="4572008"/>
              <a:ext cx="2357434" cy="20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82 Conector recto"/>
            <p:cNvCxnSpPr/>
            <p:nvPr/>
          </p:nvCxnSpPr>
          <p:spPr bwMode="auto">
            <a:xfrm rot="16200000" flipH="1">
              <a:off x="6036479" y="4750602"/>
              <a:ext cx="357193" cy="1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89 Conector recto"/>
            <p:cNvCxnSpPr/>
            <p:nvPr/>
          </p:nvCxnSpPr>
          <p:spPr bwMode="auto">
            <a:xfrm rot="10800000" flipV="1">
              <a:off x="5357818" y="4929196"/>
              <a:ext cx="857256" cy="1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92 Conector recto"/>
            <p:cNvCxnSpPr/>
            <p:nvPr/>
          </p:nvCxnSpPr>
          <p:spPr bwMode="auto">
            <a:xfrm rot="16200000" flipH="1">
              <a:off x="4648998" y="5638019"/>
              <a:ext cx="1417641" cy="1"/>
            </a:xfrm>
            <a:prstGeom prst="line">
              <a:avLst/>
            </a:prstGeom>
            <a:ln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8" name="Line 12"/>
          <p:cNvSpPr>
            <a:spLocks noChangeShapeType="1"/>
          </p:cNvSpPr>
          <p:nvPr/>
        </p:nvSpPr>
        <p:spPr bwMode="auto">
          <a:xfrm rot="5400000">
            <a:off x="16004015" y="9094240"/>
            <a:ext cx="501131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</p:spPr>
        <p:txBody>
          <a:bodyPr lIns="64638" tIns="32318" rIns="64638" bIns="3231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s-ES" sz="800" dirty="0">
              <a:solidFill>
                <a:srgbClr val="0033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89" name="688 Conector recto"/>
          <p:cNvCxnSpPr/>
          <p:nvPr/>
        </p:nvCxnSpPr>
        <p:spPr>
          <a:xfrm rot="5400000">
            <a:off x="16090830" y="9095766"/>
            <a:ext cx="1212735" cy="1122"/>
          </a:xfrm>
          <a:prstGeom prst="line">
            <a:avLst/>
          </a:prstGeom>
          <a:ln>
            <a:solidFill>
              <a:srgbClr val="0033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0" name="689 CuadroTexto"/>
          <p:cNvSpPr txBox="1"/>
          <p:nvPr/>
        </p:nvSpPr>
        <p:spPr>
          <a:xfrm>
            <a:off x="9532894" y="7921005"/>
            <a:ext cx="4463071" cy="38859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defTabSz="27100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3.3 Escenario estudiados</a:t>
            </a:r>
          </a:p>
        </p:txBody>
      </p:sp>
      <p:cxnSp>
        <p:nvCxnSpPr>
          <p:cNvPr id="691" name="690 Conector recto"/>
          <p:cNvCxnSpPr/>
          <p:nvPr/>
        </p:nvCxnSpPr>
        <p:spPr>
          <a:xfrm rot="16200000" flipH="1">
            <a:off x="13591454" y="10507699"/>
            <a:ext cx="4396162" cy="1"/>
          </a:xfrm>
          <a:prstGeom prst="line">
            <a:avLst/>
          </a:prstGeom>
          <a:ln w="38100" cmpd="sng">
            <a:solidFill>
              <a:srgbClr val="24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2" name="691 CuadroTexto"/>
          <p:cNvSpPr txBox="1"/>
          <p:nvPr/>
        </p:nvSpPr>
        <p:spPr>
          <a:xfrm>
            <a:off x="10188832" y="12367698"/>
            <a:ext cx="5499790" cy="239468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algn="ctr"/>
            <a:r>
              <a:rPr lang="es-ES" sz="1100" b="1" i="1" dirty="0">
                <a:solidFill>
                  <a:srgbClr val="24406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Escenario A. Proceso con recuperación y uso de energía</a:t>
            </a:r>
          </a:p>
        </p:txBody>
      </p:sp>
      <p:sp>
        <p:nvSpPr>
          <p:cNvPr id="693" name="692 CuadroTexto"/>
          <p:cNvSpPr txBox="1"/>
          <p:nvPr/>
        </p:nvSpPr>
        <p:spPr>
          <a:xfrm>
            <a:off x="15940905" y="12367698"/>
            <a:ext cx="5197049" cy="239468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algn="ctr"/>
            <a:r>
              <a:rPr lang="es-ES" sz="1100" b="1" i="1" dirty="0">
                <a:solidFill>
                  <a:srgbClr val="24406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Escenario B. Proceso sin recuperación de energía</a:t>
            </a:r>
          </a:p>
        </p:txBody>
      </p:sp>
      <p:sp>
        <p:nvSpPr>
          <p:cNvPr id="723" name="722 Rectángulo"/>
          <p:cNvSpPr/>
          <p:nvPr/>
        </p:nvSpPr>
        <p:spPr>
          <a:xfrm>
            <a:off x="306178" y="13529902"/>
            <a:ext cx="5745197" cy="4143510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  <a:ln w="19050">
            <a:noFill/>
            <a:miter lim="800000"/>
            <a:headEnd/>
            <a:tailEnd/>
          </a:ln>
          <a:effectLst>
            <a:glow rad="101600">
              <a:srgbClr val="7030A0">
                <a:alpha val="40000"/>
              </a:srgbClr>
            </a:glow>
            <a:outerShdw dist="107763" dir="18900000" algn="ctr" rotWithShape="0">
              <a:schemeClr val="accent4">
                <a:lumMod val="20000"/>
                <a:lumOff val="80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62476" tIns="31239" rIns="62476" bIns="31239" anchor="ctr"/>
          <a:lstStyle/>
          <a:p>
            <a:pPr algn="ctr" defTabSz="2669671" fontAlgn="base">
              <a:spcBef>
                <a:spcPct val="0"/>
              </a:spcBef>
              <a:spcAft>
                <a:spcPct val="0"/>
              </a:spcAft>
            </a:pPr>
            <a:endParaRPr lang="es-ES" sz="5200">
              <a:latin typeface="Arial" charset="0"/>
            </a:endParaRPr>
          </a:p>
        </p:txBody>
      </p:sp>
      <p:sp>
        <p:nvSpPr>
          <p:cNvPr id="728" name="727 CuadroTexto"/>
          <p:cNvSpPr txBox="1"/>
          <p:nvPr/>
        </p:nvSpPr>
        <p:spPr>
          <a:xfrm>
            <a:off x="216368" y="13125657"/>
            <a:ext cx="5593827" cy="38859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defTabSz="27100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3.4 Inventario de Ciclo de Vida (ICV)</a:t>
            </a:r>
          </a:p>
        </p:txBody>
      </p:sp>
      <p:graphicFrame>
        <p:nvGraphicFramePr>
          <p:cNvPr id="731" name="73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71332"/>
              </p:ext>
            </p:extLst>
          </p:nvPr>
        </p:nvGraphicFramePr>
        <p:xfrm>
          <a:off x="419806" y="14630650"/>
          <a:ext cx="5492658" cy="3388132"/>
        </p:xfrm>
        <a:graphic>
          <a:graphicData uri="http://schemas.openxmlformats.org/drawingml/2006/table">
            <a:tbl>
              <a:tblPr/>
              <a:tblGrid>
                <a:gridCol w="2597542"/>
                <a:gridCol w="1217323"/>
                <a:gridCol w="832591"/>
                <a:gridCol w="845202"/>
              </a:tblGrid>
              <a:tr h="39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Datos de ICV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Fuente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Marco temporal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Geografía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Consumo Agua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AAI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España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Consumo GN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Consumo Carbón Activo, Ca(OH)</a:t>
                      </a:r>
                      <a:r>
                        <a:rPr lang="es-ES" sz="1100" baseline="-250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 urea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CDR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AEVERSU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España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Escorias y cenizas generadas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Electricidad (tratamiento térmico)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Estabilización (consumo agua y cemento)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Ecoinvent</a:t>
                      </a:r>
                      <a:endParaRPr lang="es-ES" sz="11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Suiza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Producción Acero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4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Electricidad (separación magnética)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Consumo Aire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Urbaser</a:t>
                      </a:r>
                      <a:endParaRPr lang="es-ES" sz="11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N.D.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España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9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Chatarras generadas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López-Delgado, A.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España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Emisiones (tratamiento térmico)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PRTR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España</a:t>
                      </a:r>
                    </a:p>
                  </a:txBody>
                  <a:tcPr marL="48438" marR="484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35" name="734 Rectángulo redondeado"/>
          <p:cNvSpPr/>
          <p:nvPr/>
        </p:nvSpPr>
        <p:spPr>
          <a:xfrm>
            <a:off x="428431" y="13665864"/>
            <a:ext cx="5467262" cy="811985"/>
          </a:xfrm>
          <a:prstGeom prst="roundRect">
            <a:avLst/>
          </a:prstGeom>
          <a:solidFill>
            <a:srgbClr val="244061"/>
          </a:solidFill>
          <a:ln>
            <a:solidFill>
              <a:srgbClr val="24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pellentesque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quam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condimentum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aliquam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tincidunt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pt-BR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Morbi</a:t>
            </a:r>
            <a:r>
              <a:rPr lang="pt-B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s-E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80" name="77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7309"/>
              </p:ext>
            </p:extLst>
          </p:nvPr>
        </p:nvGraphicFramePr>
        <p:xfrm>
          <a:off x="6421213" y="14528779"/>
          <a:ext cx="5085937" cy="3104580"/>
        </p:xfrm>
        <a:graphic>
          <a:graphicData uri="http://schemas.openxmlformats.org/drawingml/2006/table">
            <a:tbl>
              <a:tblPr/>
              <a:tblGrid>
                <a:gridCol w="2581275"/>
                <a:gridCol w="1030482"/>
                <a:gridCol w="1474180"/>
              </a:tblGrid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Categoría de impacto</a:t>
                      </a:r>
                      <a:endParaRPr lang="es-ES" sz="11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Abreviatura</a:t>
                      </a:r>
                      <a:endParaRPr lang="es-ES" sz="11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Unidades</a:t>
                      </a:r>
                      <a:endParaRPr lang="es-ES" sz="11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 al aire</a:t>
                      </a:r>
                      <a:endParaRPr lang="es-ES" sz="11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Acidificación atmosférica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AA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SO</a:t>
                      </a:r>
                      <a:r>
                        <a:rPr lang="es-ES" sz="1100" baseline="-250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Calentamiento global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CO</a:t>
                      </a:r>
                      <a:r>
                        <a:rPr lang="es-ES" sz="1100" baseline="-250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Formación de ozono fotoquímico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POF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</a:t>
                      </a:r>
                      <a:r>
                        <a:rPr lang="es-ES" sz="11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Etileno </a:t>
                      </a:r>
                      <a:r>
                        <a:rPr lang="es-ES" sz="11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Efectos en la salud humana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HHE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Benceno </a:t>
                      </a:r>
                      <a:r>
                        <a:rPr lang="es-ES" sz="11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Agotamiento del ozono estratosférico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SOD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CFC-11 </a:t>
                      </a:r>
                      <a:r>
                        <a:rPr lang="es-ES" sz="11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 al agua</a:t>
                      </a:r>
                      <a:endParaRPr lang="es-ES" sz="11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Demanda acuática de oxígeno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AOD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Oxígeno </a:t>
                      </a: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(metales)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MEco</a:t>
                      </a:r>
                      <a:endParaRPr lang="es-ES" sz="1100" kern="12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Cobre </a:t>
                      </a: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Ecotoxicidad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(otros)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NMEco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formaldehido </a:t>
                      </a:r>
                      <a:r>
                        <a:rPr lang="es-ES" sz="1100" kern="1200" dirty="0" err="1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871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Eutrofización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EP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</a:t>
                      </a:r>
                      <a:r>
                        <a:rPr lang="es-ES" sz="1100" kern="12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Fosfato </a:t>
                      </a:r>
                      <a:r>
                        <a:rPr lang="es-ES" sz="1100" kern="1200" dirty="0" err="1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eq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81" name="780 Rectángulo redondeado"/>
          <p:cNvSpPr/>
          <p:nvPr/>
        </p:nvSpPr>
        <p:spPr>
          <a:xfrm>
            <a:off x="16023035" y="13681494"/>
            <a:ext cx="5045679" cy="505306"/>
          </a:xfrm>
          <a:prstGeom prst="roundRect">
            <a:avLst/>
          </a:prstGeom>
          <a:solidFill>
            <a:srgbClr val="244061"/>
          </a:solidFill>
          <a:ln>
            <a:solidFill>
              <a:srgbClr val="24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es-E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Para  la normalización se han utilizado los valores umbrales de notificación recogidos en el Anexo II del Reglamento E-PRTR [2].</a:t>
            </a:r>
          </a:p>
        </p:txBody>
      </p:sp>
      <p:graphicFrame>
        <p:nvGraphicFramePr>
          <p:cNvPr id="782" name="78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49908"/>
              </p:ext>
            </p:extLst>
          </p:nvPr>
        </p:nvGraphicFramePr>
        <p:xfrm>
          <a:off x="16073492" y="14287860"/>
          <a:ext cx="4995221" cy="3132898"/>
        </p:xfrm>
        <a:graphic>
          <a:graphicData uri="http://schemas.openxmlformats.org/drawingml/2006/table">
            <a:tbl>
              <a:tblPr/>
              <a:tblGrid>
                <a:gridCol w="2036053"/>
                <a:gridCol w="1144266"/>
                <a:gridCol w="1814902"/>
              </a:tblGrid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Categoría de impacto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Valor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Unidades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294424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 al aire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AA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SO</a:t>
                      </a:r>
                      <a:r>
                        <a:rPr lang="es-ES" sz="1100" kern="1200" baseline="-250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100.000.000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CO2/año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POF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</a:t>
                      </a:r>
                      <a:r>
                        <a:rPr lang="es-ES" sz="1100" kern="12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Etileno/año</a:t>
                      </a:r>
                      <a:endParaRPr lang="es-ES" sz="1100" kern="1200" dirty="0">
                        <a:solidFill>
                          <a:srgbClr val="00006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HHE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Benceno/año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SOD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CFC-11/año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4424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Impactos al agua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AOD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Oxígeno/año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MEco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Cobre/año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NMEco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Formaldehido/año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54405">
                <a:tc>
                  <a:txBody>
                    <a:bodyPr/>
                    <a:lstStyle/>
                    <a:p>
                      <a:pPr marL="0" algn="just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EP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5.000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3053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Kg Fosfato/año</a:t>
                      </a:r>
                    </a:p>
                  </a:txBody>
                  <a:tcPr marL="48438" marR="484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cxnSp>
        <p:nvCxnSpPr>
          <p:cNvPr id="783" name="782 Conector recto"/>
          <p:cNvCxnSpPr/>
          <p:nvPr/>
        </p:nvCxnSpPr>
        <p:spPr>
          <a:xfrm rot="5400000">
            <a:off x="9740270" y="15585746"/>
            <a:ext cx="4143510" cy="561"/>
          </a:xfrm>
          <a:prstGeom prst="line">
            <a:avLst/>
          </a:prstGeom>
          <a:ln w="38100" cmpd="sng">
            <a:solidFill>
              <a:srgbClr val="24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2" name="791 Rectángulo redondeado"/>
          <p:cNvSpPr/>
          <p:nvPr/>
        </p:nvSpPr>
        <p:spPr>
          <a:xfrm>
            <a:off x="9424066" y="29155246"/>
            <a:ext cx="13017851" cy="12139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99" tIns="64699" rIns="129399" bIns="64699"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[1]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Título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Editorial.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[2]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Título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Editorial.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[3]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Título</a:t>
            </a:r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Editorial.</a:t>
            </a:r>
          </a:p>
          <a:p>
            <a:pPr algn="just"/>
            <a:r>
              <a:rPr lang="en-U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94" name="793 Rectángulo redondeado"/>
          <p:cNvSpPr/>
          <p:nvPr/>
        </p:nvSpPr>
        <p:spPr>
          <a:xfrm>
            <a:off x="11964885" y="13713296"/>
            <a:ext cx="3967031" cy="1528559"/>
          </a:xfrm>
          <a:prstGeom prst="roundRect">
            <a:avLst/>
          </a:prstGeom>
          <a:solidFill>
            <a:srgbClr val="DBE5F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/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-224995"/>
            <a:ext cx="130605" cy="4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638" tIns="32318" rIns="64638" bIns="323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" y="-224995"/>
            <a:ext cx="130605" cy="4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638" tIns="32318" rIns="64638" bIns="323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" y="-224995"/>
            <a:ext cx="130605" cy="4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638" tIns="32318" rIns="64638" bIns="323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" y="-224995"/>
            <a:ext cx="130605" cy="4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638" tIns="32318" rIns="64638" bIns="323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99" name="798 CuadroTexto"/>
          <p:cNvSpPr txBox="1"/>
          <p:nvPr/>
        </p:nvSpPr>
        <p:spPr>
          <a:xfrm>
            <a:off x="12248571" y="16343091"/>
            <a:ext cx="3380605" cy="76195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algn="just"/>
            <a:r>
              <a:rPr lang="es-ES" sz="11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i: categoría de impacto.</a:t>
            </a:r>
          </a:p>
          <a:p>
            <a:pPr algn="just"/>
            <a:r>
              <a:rPr lang="es-ES" sz="11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N: resultado normalizado.</a:t>
            </a:r>
          </a:p>
          <a:p>
            <a:pPr algn="just"/>
            <a:r>
              <a:rPr lang="es-ES" sz="11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S: resultado del sistema antes de la normalización.</a:t>
            </a:r>
          </a:p>
          <a:p>
            <a:pPr algn="just"/>
            <a:r>
              <a:rPr lang="es-ES" sz="11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A: valor de referencia para la normalización.</a:t>
            </a:r>
          </a:p>
        </p:txBody>
      </p:sp>
      <p:sp>
        <p:nvSpPr>
          <p:cNvPr id="815" name="814 Rectángulo redondeado"/>
          <p:cNvSpPr/>
          <p:nvPr/>
        </p:nvSpPr>
        <p:spPr>
          <a:xfrm>
            <a:off x="438595" y="22333028"/>
            <a:ext cx="8427757" cy="1873175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r>
              <a:rPr lang="es-ES" sz="1400" b="1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CARACTERIZACIÓN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graphicFrame>
        <p:nvGraphicFramePr>
          <p:cNvPr id="818" name="817 Gráfico"/>
          <p:cNvGraphicFramePr/>
          <p:nvPr>
            <p:extLst>
              <p:ext uri="{D42A27DB-BD31-4B8C-83A1-F6EECF244321}">
                <p14:modId xmlns:p14="http://schemas.microsoft.com/office/powerpoint/2010/main" val="3160664384"/>
              </p:ext>
            </p:extLst>
          </p:nvPr>
        </p:nvGraphicFramePr>
        <p:xfrm>
          <a:off x="15069302" y="18714812"/>
          <a:ext cx="6303660" cy="363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22" name="821 Conector recto"/>
          <p:cNvCxnSpPr/>
          <p:nvPr/>
        </p:nvCxnSpPr>
        <p:spPr>
          <a:xfrm>
            <a:off x="4251972" y="25017111"/>
            <a:ext cx="4423156" cy="0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" name="822 CuadroTexto"/>
          <p:cNvSpPr txBox="1"/>
          <p:nvPr/>
        </p:nvSpPr>
        <p:spPr>
          <a:xfrm>
            <a:off x="1813005" y="27368395"/>
            <a:ext cx="4692481" cy="315664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Periodo de recuperación de la inversión</a:t>
            </a:r>
          </a:p>
        </p:txBody>
      </p:sp>
      <p:sp>
        <p:nvSpPr>
          <p:cNvPr id="826" name="825 Rectángulo redondeado"/>
          <p:cNvSpPr/>
          <p:nvPr/>
        </p:nvSpPr>
        <p:spPr>
          <a:xfrm>
            <a:off x="15474182" y="22423520"/>
            <a:ext cx="5297963" cy="1518741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r>
              <a:rPr lang="es-ES" sz="1400" b="1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AGRUPACIÓN DE INDICADORES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</a:p>
          <a:p>
            <a:pPr algn="just">
              <a:spcBef>
                <a:spcPct val="50000"/>
              </a:spcBef>
            </a:pPr>
            <a:endParaRPr lang="es-ES" sz="1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5" name="Rectangle 197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343084" y="24511805"/>
            <a:ext cx="9193739" cy="12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2455" tIns="271225" rIns="542455" bIns="271225"/>
          <a:lstStyle/>
          <a:p>
            <a:pPr defTabSz="5425289">
              <a:lnSpc>
                <a:spcPct val="90000"/>
              </a:lnSpc>
            </a:pP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Estudio</a:t>
            </a:r>
            <a:r>
              <a:rPr lang="en-GB" sz="3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000" b="1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económico</a:t>
            </a:r>
            <a:endParaRPr lang="en-GB" sz="30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36" name="8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55541"/>
              </p:ext>
            </p:extLst>
          </p:nvPr>
        </p:nvGraphicFramePr>
        <p:xfrm>
          <a:off x="433361" y="25348082"/>
          <a:ext cx="8073086" cy="3030166"/>
        </p:xfrm>
        <a:graphic>
          <a:graphicData uri="http://schemas.openxmlformats.org/drawingml/2006/table">
            <a:tbl>
              <a:tblPr/>
              <a:tblGrid>
                <a:gridCol w="8073086"/>
              </a:tblGrid>
              <a:tr h="236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Gastos de inversión</a:t>
                      </a:r>
                      <a:r>
                        <a:rPr lang="es-ES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…………………………………………………………………………………………………………...1.234. 961 </a:t>
                      </a:r>
                      <a:r>
                        <a:rPr lang="es-ES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€ 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236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Gastos de explotación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Gastos fijos</a:t>
                      </a:r>
                      <a:r>
                        <a:rPr lang="es-ES" sz="13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………………………………………………………………………………………………………………………9.876.543 </a:t>
                      </a: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€/año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Gastos </a:t>
                      </a:r>
                      <a:r>
                        <a:rPr lang="es-ES" sz="130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variables</a:t>
                      </a:r>
                      <a:r>
                        <a:rPr lang="es-ES" sz="130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……………………………………………………………………………………………………………….5.029.329 </a:t>
                      </a: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€/año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6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Ingresos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1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Ingresos por venta de energía</a:t>
                      </a:r>
                      <a:r>
                        <a:rPr lang="es-ES" sz="13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……………………………………………………………………………………………6.283.391 </a:t>
                      </a: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€/año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Ingresos por residuo incinerado</a:t>
                      </a:r>
                      <a:r>
                        <a:rPr lang="es-ES" sz="1300" dirty="0" smtClean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………………………………………………………………………………………….7.109.692 </a:t>
                      </a:r>
                      <a:r>
                        <a:rPr lang="es-ES" sz="1300" dirty="0">
                          <a:solidFill>
                            <a:srgbClr val="00006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€/año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marL="0" marR="0" indent="0" algn="just" defTabSz="183053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Beneficio………………………………………………………………………………………………………………………….5.772.888 €/año </a:t>
                      </a:r>
                    </a:p>
                  </a:txBody>
                  <a:tcPr marL="48438" marR="48438" marT="85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7" name="836 Gráfico"/>
          <p:cNvGraphicFramePr/>
          <p:nvPr/>
        </p:nvGraphicFramePr>
        <p:xfrm>
          <a:off x="248845" y="27671579"/>
          <a:ext cx="7972172" cy="237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38" name="837 Rectángulo redondeado"/>
          <p:cNvSpPr/>
          <p:nvPr/>
        </p:nvSpPr>
        <p:spPr>
          <a:xfrm>
            <a:off x="9116759" y="22334150"/>
            <a:ext cx="5716320" cy="1872052"/>
          </a:xfrm>
          <a:prstGeom prst="roundRect">
            <a:avLst/>
          </a:prstGeom>
          <a:solidFill>
            <a:srgbClr val="B8CCE4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just">
              <a:spcBef>
                <a:spcPct val="50000"/>
              </a:spcBef>
            </a:pPr>
            <a:endParaRPr lang="es-ES" sz="14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</a:pPr>
            <a:endParaRPr lang="es-ES" sz="1400" b="1" u="sng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ES" sz="1400" b="1" u="sng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NORMALIZACIÓN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Quisque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et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posuere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Suspendisse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eget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libero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vulputate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molestie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mauris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Vivamus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ullamcorper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ante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pretium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interdum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400" dirty="0" err="1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rutrum</a:t>
            </a:r>
            <a:r>
              <a:rPr lang="es-ES" sz="14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endParaRPr lang="es-ES" sz="14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</a:pPr>
            <a:endParaRPr lang="es-ES" sz="14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51" name="850 Conector recto"/>
          <p:cNvCxnSpPr/>
          <p:nvPr/>
        </p:nvCxnSpPr>
        <p:spPr>
          <a:xfrm>
            <a:off x="2861055" y="18146204"/>
            <a:ext cx="18327356" cy="0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854 Conector recto"/>
          <p:cNvCxnSpPr/>
          <p:nvPr/>
        </p:nvCxnSpPr>
        <p:spPr>
          <a:xfrm>
            <a:off x="12422619" y="25094517"/>
            <a:ext cx="8664879" cy="0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" name="856 Conector recto"/>
          <p:cNvCxnSpPr/>
          <p:nvPr/>
        </p:nvCxnSpPr>
        <p:spPr>
          <a:xfrm>
            <a:off x="12087808" y="28946536"/>
            <a:ext cx="8999690" cy="0"/>
          </a:xfrm>
          <a:prstGeom prst="line">
            <a:avLst/>
          </a:prstGeom>
          <a:ln w="38100" cmpd="dbl">
            <a:solidFill>
              <a:srgbClr val="24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858 Conector recto"/>
          <p:cNvCxnSpPr/>
          <p:nvPr/>
        </p:nvCxnSpPr>
        <p:spPr>
          <a:xfrm>
            <a:off x="9676213" y="7556404"/>
            <a:ext cx="11504359" cy="0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861 Conector recto"/>
          <p:cNvCxnSpPr/>
          <p:nvPr/>
        </p:nvCxnSpPr>
        <p:spPr>
          <a:xfrm>
            <a:off x="4334637" y="4745462"/>
            <a:ext cx="7144949" cy="0"/>
          </a:xfrm>
          <a:prstGeom prst="line">
            <a:avLst/>
          </a:prstGeom>
          <a:ln w="38100" cmpd="dbl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4" name="863 Rectángulo"/>
          <p:cNvSpPr/>
          <p:nvPr/>
        </p:nvSpPr>
        <p:spPr>
          <a:xfrm>
            <a:off x="299303" y="8309619"/>
            <a:ext cx="4137456" cy="4396163"/>
          </a:xfrm>
          <a:prstGeom prst="rect">
            <a:avLst/>
          </a:prstGeom>
          <a:noFill/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865" name="864 Rectángulo"/>
          <p:cNvSpPr/>
          <p:nvPr/>
        </p:nvSpPr>
        <p:spPr>
          <a:xfrm>
            <a:off x="4588129" y="8309619"/>
            <a:ext cx="4894308" cy="4396163"/>
          </a:xfrm>
          <a:prstGeom prst="rect">
            <a:avLst/>
          </a:prstGeom>
          <a:noFill/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chemeClr val="lt1"/>
              </a:solidFill>
            </a:endParaRPr>
          </a:p>
        </p:txBody>
      </p:sp>
      <p:sp>
        <p:nvSpPr>
          <p:cNvPr id="866" name="865 Rectángulo"/>
          <p:cNvSpPr/>
          <p:nvPr/>
        </p:nvSpPr>
        <p:spPr>
          <a:xfrm>
            <a:off x="9633807" y="8309619"/>
            <a:ext cx="11554604" cy="4396163"/>
          </a:xfrm>
          <a:prstGeom prst="rect">
            <a:avLst/>
          </a:prstGeom>
          <a:noFill/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867" name="866 Rectángulo"/>
          <p:cNvSpPr/>
          <p:nvPr/>
        </p:nvSpPr>
        <p:spPr>
          <a:xfrm>
            <a:off x="299302" y="13514271"/>
            <a:ext cx="5745197" cy="4143510"/>
          </a:xfrm>
          <a:prstGeom prst="rect">
            <a:avLst/>
          </a:prstGeom>
          <a:noFill/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868" name="867 Rectángulo"/>
          <p:cNvSpPr/>
          <p:nvPr/>
        </p:nvSpPr>
        <p:spPr>
          <a:xfrm>
            <a:off x="6202747" y="13514271"/>
            <a:ext cx="14985665" cy="4143510"/>
          </a:xfrm>
          <a:prstGeom prst="rect">
            <a:avLst/>
          </a:prstGeom>
          <a:noFill/>
          <a:ln w="76200" cmpd="dbl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chemeClr val="lt1"/>
              </a:solidFill>
            </a:endParaRPr>
          </a:p>
        </p:txBody>
      </p:sp>
      <p:sp>
        <p:nvSpPr>
          <p:cNvPr id="874" name="873 Rectángulo"/>
          <p:cNvSpPr/>
          <p:nvPr/>
        </p:nvSpPr>
        <p:spPr>
          <a:xfrm>
            <a:off x="12364915" y="15734520"/>
            <a:ext cx="130476" cy="457173"/>
          </a:xfrm>
          <a:prstGeom prst="rect">
            <a:avLst/>
          </a:prstGeom>
        </p:spPr>
        <p:txBody>
          <a:bodyPr wrap="none" lIns="64638" tIns="32318" rIns="64638" bIns="32318">
            <a:spAutoFit/>
          </a:bodyPr>
          <a:lstStyle/>
          <a:p>
            <a:endParaRPr lang="es-ES" dirty="0"/>
          </a:p>
        </p:txBody>
      </p:sp>
      <p:grpSp>
        <p:nvGrpSpPr>
          <p:cNvPr id="272" name="271 Grupo"/>
          <p:cNvGrpSpPr/>
          <p:nvPr/>
        </p:nvGrpSpPr>
        <p:grpSpPr>
          <a:xfrm>
            <a:off x="13032932" y="15445590"/>
            <a:ext cx="1172217" cy="656898"/>
            <a:chOff x="18477351" y="21836310"/>
            <a:chExt cx="1659654" cy="928694"/>
          </a:xfrm>
        </p:grpSpPr>
        <p:sp>
          <p:nvSpPr>
            <p:cNvPr id="798" name="797 Rectángulo"/>
            <p:cNvSpPr/>
            <p:nvPr/>
          </p:nvSpPr>
          <p:spPr>
            <a:xfrm>
              <a:off x="18493931" y="21836310"/>
              <a:ext cx="1643074" cy="928694"/>
            </a:xfrm>
            <a:prstGeom prst="rect">
              <a:avLst/>
            </a:prstGeom>
            <a:solidFill>
              <a:srgbClr val="DBE5F1"/>
            </a:solidFill>
            <a:ln>
              <a:solidFill>
                <a:srgbClr val="BED2FA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  <a:softEdge rad="127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s-E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2 Rectángulo"/>
                <p:cNvSpPr/>
                <p:nvPr/>
              </p:nvSpPr>
              <p:spPr>
                <a:xfrm>
                  <a:off x="18477351" y="21921473"/>
                  <a:ext cx="1600978" cy="7541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sz="1400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400" i="1">
                                <a:solidFill>
                                  <a:srgbClr val="000066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s-ES" sz="1400" i="1">
                                <a:solidFill>
                                  <a:srgbClr val="00006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s-ES" sz="1400" i="1">
                            <a:solidFill>
                              <a:srgbClr val="000066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ES" sz="1400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ES" sz="1400" i="1">
                                    <a:solidFill>
                                      <a:srgbClr val="00006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s-ES" sz="14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3" name="2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77351" y="21921474"/>
                  <a:ext cx="1600978" cy="722314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3 Elipse"/>
          <p:cNvSpPr/>
          <p:nvPr/>
        </p:nvSpPr>
        <p:spPr>
          <a:xfrm>
            <a:off x="7540119" y="27924370"/>
            <a:ext cx="101719" cy="152801"/>
          </a:xfrm>
          <a:prstGeom prst="ellipse">
            <a:avLst/>
          </a:prstGeom>
          <a:noFill/>
          <a:ln w="28575">
            <a:solidFill>
              <a:srgbClr val="3366CC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8" tIns="32318" rIns="64638" bIns="32318"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285821" y="27669700"/>
            <a:ext cx="813750" cy="217701"/>
          </a:xfrm>
          <a:prstGeom prst="rect">
            <a:avLst/>
          </a:prstGeom>
          <a:noFill/>
        </p:spPr>
        <p:txBody>
          <a:bodyPr wrap="square" lIns="64638" tIns="32318" rIns="64638" bIns="32318" rtlCol="0">
            <a:spAutoFit/>
          </a:bodyPr>
          <a:lstStyle/>
          <a:p>
            <a:r>
              <a:rPr lang="es-ES" sz="1000" b="1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13 años</a:t>
            </a:r>
          </a:p>
        </p:txBody>
      </p:sp>
      <p:pic>
        <p:nvPicPr>
          <p:cNvPr id="9" name="Picture 2" descr="http://www.gabi-software.com/fileadmin/templates/images/layout/print/gabi_prin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823" y="13585025"/>
            <a:ext cx="1107233" cy="38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b/b6/IChemE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822" y="14019444"/>
            <a:ext cx="1108611" cy="45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" name="267 CuadroTexto"/>
          <p:cNvSpPr txBox="1"/>
          <p:nvPr/>
        </p:nvSpPr>
        <p:spPr>
          <a:xfrm>
            <a:off x="724963" y="1693467"/>
            <a:ext cx="20610139" cy="566148"/>
          </a:xfrm>
          <a:prstGeom prst="rect">
            <a:avLst/>
          </a:prstGeom>
          <a:noFill/>
        </p:spPr>
        <p:txBody>
          <a:bodyPr wrap="square" lIns="129399" tIns="64699" rIns="129399" bIns="64699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Trabajo Fin de Grado para acceder al título de</a:t>
            </a:r>
            <a:endParaRPr lang="es-ES" dirty="0" smtClean="0">
              <a:solidFill>
                <a:srgbClr val="003366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967169" y="2325082"/>
            <a:ext cx="20610139" cy="2220677"/>
          </a:xfrm>
          <a:prstGeom prst="rect">
            <a:avLst/>
          </a:prstGeom>
          <a:noFill/>
        </p:spPr>
        <p:txBody>
          <a:bodyPr wrap="square" lIns="129399" tIns="64699" rIns="129399" bIns="64699" rtlCol="0">
            <a:spAutoFit/>
          </a:bodyPr>
          <a:lstStyle/>
          <a:p>
            <a:pPr algn="ctr"/>
            <a:r>
              <a:rPr lang="es-ES" sz="3000" b="1" dirty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GRADUADO EN INGENIERÍA EN TECNOLOGÍAS INDUSTRIALES</a:t>
            </a:r>
          </a:p>
          <a:p>
            <a:pPr algn="ctr"/>
            <a:endParaRPr lang="es-ES" sz="3000" b="1" dirty="0">
              <a:solidFill>
                <a:srgbClr val="0033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dirty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. Autor: </a:t>
            </a:r>
            <a:r>
              <a:rPr lang="es-ES" b="1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Pepito Pérez Serás</a:t>
            </a:r>
            <a:r>
              <a:rPr lang="es-ES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         Director: </a:t>
            </a:r>
            <a:r>
              <a:rPr lang="en-US" b="1" dirty="0" err="1" smtClean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Adán</a:t>
            </a:r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Caín</a:t>
            </a:r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Moisés</a:t>
            </a:r>
            <a:r>
              <a:rPr lang="en-US" b="1" baseline="30000" dirty="0" smtClean="0">
                <a:solidFill>
                  <a:srgbClr val="00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es-ES" dirty="0" smtClean="0">
              <a:solidFill>
                <a:srgbClr val="003366"/>
              </a:solidFill>
              <a:latin typeface="Tahoma" pitchFamily="34" charset="0"/>
              <a:cs typeface="Times New Roman" pitchFamily="18" charset="0"/>
            </a:endParaRPr>
          </a:p>
          <a:p>
            <a:pPr algn="ctr"/>
            <a:r>
              <a:rPr lang="en-US" b="1" baseline="30000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Dpto. </a:t>
            </a:r>
            <a:r>
              <a:rPr lang="en-US" dirty="0" err="1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Ingeniería</a:t>
            </a:r>
            <a:r>
              <a:rPr lang="en-US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 de los </a:t>
            </a:r>
            <a:r>
              <a:rPr lang="en-US" dirty="0" err="1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nanoproyectos</a:t>
            </a:r>
            <a:r>
              <a:rPr lang="en-US" dirty="0" smtClean="0">
                <a:solidFill>
                  <a:srgbClr val="003366"/>
                </a:solidFill>
                <a:latin typeface="Tahoma" pitchFamily="34" charset="0"/>
                <a:cs typeface="Times New Roman" pitchFamily="18" charset="0"/>
              </a:rPr>
              <a:t>. Universidad de Cantabria </a:t>
            </a:r>
          </a:p>
          <a:p>
            <a:pPr algn="ctr"/>
            <a:endParaRPr lang="es-ES" dirty="0" smtClean="0">
              <a:solidFill>
                <a:srgbClr val="003366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http://www.cefont.unican.es/img/logoUC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918" y="342187"/>
            <a:ext cx="1591935" cy="159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33" grpId="0" animBg="1"/>
      <p:bldP spid="234" grpId="0" animBg="1"/>
      <p:bldP spid="236" grpId="0" animBg="1"/>
      <p:bldP spid="237" grpId="0" animBg="1"/>
      <p:bldP spid="28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01A7910D809C42A8E64E59330A7AAA" ma:contentTypeVersion="1" ma:contentTypeDescription="Crear nuevo documento." ma:contentTypeScope="" ma:versionID="8b94b27f8f6c761e9a2a81b159f0637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14E2AA-4EBD-49A3-8342-6BE00C20F975}"/>
</file>

<file path=customXml/itemProps2.xml><?xml version="1.0" encoding="utf-8"?>
<ds:datastoreItem xmlns:ds="http://schemas.openxmlformats.org/officeDocument/2006/customXml" ds:itemID="{16B55B92-2BE7-4234-A827-9470DBB7B9E6}"/>
</file>

<file path=customXml/itemProps3.xml><?xml version="1.0" encoding="utf-8"?>
<ds:datastoreItem xmlns:ds="http://schemas.openxmlformats.org/officeDocument/2006/customXml" ds:itemID="{5888A0D6-5065-498F-A4FD-36C5440C2C64}"/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1332</Words>
  <Application>Microsoft Office PowerPoint</Application>
  <PresentationFormat>Personalizado</PresentationFormat>
  <Paragraphs>327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Tahoma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Lucía</dc:creator>
  <cp:lastModifiedBy>Ruiz Gonzalez, Noelia</cp:lastModifiedBy>
  <cp:revision>234</cp:revision>
  <dcterms:created xsi:type="dcterms:W3CDTF">2013-07-04T11:31:48Z</dcterms:created>
  <dcterms:modified xsi:type="dcterms:W3CDTF">2014-01-16T09:32:37Z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0x0101007201A7910D809C42A8E64E59330A7AAA</vt:lpwstr>
  </property>
</Properties>
</file>