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slides/slide39.xml" ContentType="application/vnd.openxmlformats-officedocument.presentationml.slide+xml"/>
  <Override PartName="/ppt/presentation.xml" ContentType="application/vnd.openxmlformats-officedocument.presentationml.presentation.main+xml"/>
  <Override PartName="/ppt/slides/slide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slideLayouts/slideLayout45.xml" ContentType="application/vnd.openxmlformats-officedocument.presentationml.slideLayout+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29.xml" ContentType="application/vnd.openxmlformats-officedocument.presentationml.slideLayout+xml"/>
  <Override PartName="/ppt/notesSlides/notesSlide9.xml" ContentType="application/vnd.openxmlformats-officedocument.presentationml.notesSlide+xml"/>
  <Override PartName="/ppt/slideLayouts/slideLayout30.xml" ContentType="application/vnd.openxmlformats-officedocument.presentationml.slideLayout+xml"/>
  <Override PartName="/ppt/notesSlides/notesSlide8.xml" ContentType="application/vnd.openxmlformats-officedocument.presentationml.notesSlide+xml"/>
  <Override PartName="/ppt/slideLayouts/slideLayout31.xml" ContentType="application/vnd.openxmlformats-officedocument.presentationml.slideLayout+xml"/>
  <Override PartName="/ppt/slideLayouts/slideLayout28.xml" ContentType="application/vnd.openxmlformats-officedocument.presentationml.slideLayout+xml"/>
  <Override PartName="/ppt/notesSlides/notesSlide14.xml" ContentType="application/vnd.openxmlformats-officedocument.presentationml.notesSlide+xml"/>
  <Override PartName="/ppt/slideLayouts/slideLayout27.xml" ContentType="application/vnd.openxmlformats-officedocument.presentationml.slideLayout+xml"/>
  <Override PartName="/ppt/slideLayouts/slideLayout44.xml" ContentType="application/vnd.openxmlformats-officedocument.presentationml.slideLayout+xml"/>
  <Override PartName="/ppt/notesSlides/notesSlide17.xml" ContentType="application/vnd.openxmlformats-officedocument.presentationml.notesSlide+xml"/>
  <Override PartName="/ppt/slideLayouts/slideLayout23.xml" ContentType="application/vnd.openxmlformats-officedocument.presentationml.slideLayout+xml"/>
  <Override PartName="/ppt/notesSlides/notesSlide16.xml" ContentType="application/vnd.openxmlformats-officedocument.presentationml.notesSlide+xml"/>
  <Override PartName="/ppt/slideLayouts/slideLayout24.xml" ContentType="application/vnd.openxmlformats-officedocument.presentationml.slideLayout+xml"/>
  <Override PartName="/ppt/notesSlides/notesSlide15.xml" ContentType="application/vnd.openxmlformats-officedocument.presentationml.notesSl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7.xml" ContentType="application/vnd.openxmlformats-officedocument.presentationml.notesSlide+xml"/>
  <Override PartName="/ppt/slideLayouts/slideLayout40.xml" ContentType="application/vnd.openxmlformats-officedocument.presentationml.slideLayout+xml"/>
  <Override PartName="/ppt/notesSlides/notesSlide1.xml" ContentType="application/vnd.openxmlformats-officedocument.presentationml.notesSl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37.xml" ContentType="application/vnd.openxmlformats-officedocument.presentationml.slideLayout+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33.xml" ContentType="application/vnd.openxmlformats-officedocument.presentationml.notesSlide+xml"/>
  <Override PartName="/ppt/slideLayouts/slideLayout7.xml" ContentType="application/vnd.openxmlformats-officedocument.presentationml.slideLayout+xml"/>
  <Override PartName="/ppt/notesSlides/notesSlide32.xml" ContentType="application/vnd.openxmlformats-officedocument.presentationml.notesSlide+xml"/>
  <Override PartName="/ppt/slideLayouts/slideLayout8.xml" ContentType="application/vnd.openxmlformats-officedocument.presentationml.slideLayout+xml"/>
  <Override PartName="/ppt/notesSlides/notesSlide3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22.xml" ContentType="application/vnd.openxmlformats-officedocument.presentationml.slideLayout+xml"/>
  <Override PartName="/ppt/slideLayouts/slideLayout6.xml" ContentType="application/vnd.openxmlformats-officedocument.presentationml.slideLayou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6.xml" ContentType="application/vnd.openxmlformats-officedocument.presentationml.notesSlide+xml"/>
  <Override PartName="/ppt/notesSlides/notesSlide30.xml" ContentType="application/vnd.openxmlformats-officedocument.presentationml.notesSlide+xml"/>
  <Override PartName="/ppt/slideLayouts/slideLayout11.xml" ContentType="application/vnd.openxmlformats-officedocument.presentationml.slideLayout+xml"/>
  <Override PartName="/ppt/notesSlides/notesSlide28.xml" ContentType="application/vnd.openxmlformats-officedocument.presentationml.notesSlide+xml"/>
  <Override PartName="/ppt/notesSlides/notesSlide24.xml" ContentType="application/vnd.openxmlformats-officedocument.presentationml.notesSlide+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slideLayouts/slideLayout19.xml" ContentType="application/vnd.openxmlformats-officedocument.presentationml.slideLayout+xml"/>
  <Override PartName="/ppt/notesSlides/notesSlide22.xml" ContentType="application/vnd.openxmlformats-officedocument.presentationml.notesSlide+xml"/>
  <Override PartName="/ppt/slideLayouts/slideLayout20.xml" ContentType="application/vnd.openxmlformats-officedocument.presentationml.slideLayout+xml"/>
  <Override PartName="/ppt/notesSlides/notesSlide21.xml" ContentType="application/vnd.openxmlformats-officedocument.presentationml.notesSlide+xml"/>
  <Override PartName="/ppt/slideLayouts/slideLayout21.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notesSlides/notesSlide26.xml" ContentType="application/vnd.openxmlformats-officedocument.presentationml.notesSlide+xml"/>
  <Override PartName="/ppt/slideLayouts/slideLayout16.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44"/>
  </p:notesMasterIdLst>
  <p:handoutMasterIdLst>
    <p:handoutMasterId r:id="rId45"/>
  </p:handoutMasterIdLst>
  <p:sldIdLst>
    <p:sldId id="349" r:id="rId5"/>
    <p:sldId id="355" r:id="rId6"/>
    <p:sldId id="354" r:id="rId7"/>
    <p:sldId id="258" r:id="rId8"/>
    <p:sldId id="259" r:id="rId9"/>
    <p:sldId id="351" r:id="rId10"/>
    <p:sldId id="352" r:id="rId11"/>
    <p:sldId id="289" r:id="rId12"/>
    <p:sldId id="353" r:id="rId13"/>
    <p:sldId id="356" r:id="rId14"/>
    <p:sldId id="309" r:id="rId15"/>
    <p:sldId id="282" r:id="rId16"/>
    <p:sldId id="345" r:id="rId17"/>
    <p:sldId id="358" r:id="rId18"/>
    <p:sldId id="360" r:id="rId19"/>
    <p:sldId id="361" r:id="rId20"/>
    <p:sldId id="306" r:id="rId21"/>
    <p:sldId id="359" r:id="rId22"/>
    <p:sldId id="287" r:id="rId23"/>
    <p:sldId id="357" r:id="rId24"/>
    <p:sldId id="307" r:id="rId25"/>
    <p:sldId id="301" r:id="rId26"/>
    <p:sldId id="310" r:id="rId27"/>
    <p:sldId id="308" r:id="rId28"/>
    <p:sldId id="286" r:id="rId29"/>
    <p:sldId id="292" r:id="rId30"/>
    <p:sldId id="362" r:id="rId31"/>
    <p:sldId id="344" r:id="rId32"/>
    <p:sldId id="326" r:id="rId33"/>
    <p:sldId id="327" r:id="rId34"/>
    <p:sldId id="341" r:id="rId35"/>
    <p:sldId id="334" r:id="rId36"/>
    <p:sldId id="333" r:id="rId37"/>
    <p:sldId id="339" r:id="rId38"/>
    <p:sldId id="340" r:id="rId39"/>
    <p:sldId id="337" r:id="rId40"/>
    <p:sldId id="303" r:id="rId41"/>
    <p:sldId id="363" r:id="rId42"/>
    <p:sldId id="343" r:id="rId43"/>
  </p:sldIdLst>
  <p:sldSz cx="9144000" cy="6858000" type="screen4x3"/>
  <p:notesSz cx="6888163" cy="10021888"/>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7" autoAdjust="0"/>
  </p:normalViewPr>
  <p:slideViewPr>
    <p:cSldViewPr>
      <p:cViewPr varScale="1">
        <p:scale>
          <a:sx n="96" d="100"/>
          <a:sy n="96" d="100"/>
        </p:scale>
        <p:origin x="-4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lang="es-ES"/>
          </a:p>
        </p:txBody>
      </p:sp>
      <p:sp>
        <p:nvSpPr>
          <p:cNvPr id="3" name="2 Marcador de fecha"/>
          <p:cNvSpPr>
            <a:spLocks noGrp="1"/>
          </p:cNvSpPr>
          <p:nvPr>
            <p:ph type="dt" sz="quarter" idx="1"/>
          </p:nvPr>
        </p:nvSpPr>
        <p:spPr>
          <a:xfrm>
            <a:off x="3901698" y="0"/>
            <a:ext cx="2984871" cy="501094"/>
          </a:xfrm>
          <a:prstGeom prst="rect">
            <a:avLst/>
          </a:prstGeom>
        </p:spPr>
        <p:txBody>
          <a:bodyPr vert="horz" lIns="96625" tIns="48312" rIns="96625" bIns="48312" rtlCol="0"/>
          <a:lstStyle>
            <a:lvl1pPr algn="r">
              <a:defRPr sz="1300"/>
            </a:lvl1pPr>
          </a:lstStyle>
          <a:p>
            <a:fld id="{DD2BBE3F-0FE0-489C-935E-2088FFB60C4E}" type="datetimeFigureOut">
              <a:rPr lang="es-ES" smtClean="0"/>
              <a:pPr/>
              <a:t>08/07/2014</a:t>
            </a:fld>
            <a:endParaRPr lang="es-ES"/>
          </a:p>
        </p:txBody>
      </p:sp>
      <p:sp>
        <p:nvSpPr>
          <p:cNvPr id="4" name="3 Marcador de pie de página"/>
          <p:cNvSpPr>
            <a:spLocks noGrp="1"/>
          </p:cNvSpPr>
          <p:nvPr>
            <p:ph type="ftr" sz="quarter" idx="2"/>
          </p:nvPr>
        </p:nvSpPr>
        <p:spPr>
          <a:xfrm>
            <a:off x="0" y="9519054"/>
            <a:ext cx="2984871" cy="501094"/>
          </a:xfrm>
          <a:prstGeom prst="rect">
            <a:avLst/>
          </a:prstGeom>
        </p:spPr>
        <p:txBody>
          <a:bodyPr vert="horz" lIns="96625" tIns="48312" rIns="96625" bIns="48312" rtlCol="0" anchor="b"/>
          <a:lstStyle>
            <a:lvl1pPr algn="l">
              <a:defRPr sz="1300"/>
            </a:lvl1pPr>
          </a:lstStyle>
          <a:p>
            <a:endParaRPr lang="es-ES"/>
          </a:p>
        </p:txBody>
      </p:sp>
      <p:sp>
        <p:nvSpPr>
          <p:cNvPr id="5" name="4 Marcador de número de diapositiva"/>
          <p:cNvSpPr>
            <a:spLocks noGrp="1"/>
          </p:cNvSpPr>
          <p:nvPr>
            <p:ph type="sldNum" sz="quarter" idx="3"/>
          </p:nvPr>
        </p:nvSpPr>
        <p:spPr>
          <a:xfrm>
            <a:off x="3901698" y="9519054"/>
            <a:ext cx="2984871" cy="501094"/>
          </a:xfrm>
          <a:prstGeom prst="rect">
            <a:avLst/>
          </a:prstGeom>
        </p:spPr>
        <p:txBody>
          <a:bodyPr vert="horz" lIns="96625" tIns="48312" rIns="96625" bIns="48312" rtlCol="0" anchor="b"/>
          <a:lstStyle>
            <a:lvl1pPr algn="r">
              <a:defRPr sz="1300"/>
            </a:lvl1pPr>
          </a:lstStyle>
          <a:p>
            <a:fld id="{22F74A8A-3C64-4375-B785-31112C8BF461}" type="slidenum">
              <a:rPr lang="es-ES" smtClean="0"/>
              <a:pPr/>
              <a:t>‹Nº›</a:t>
            </a:fld>
            <a:endParaRPr lang="es-ES"/>
          </a:p>
        </p:txBody>
      </p:sp>
    </p:spTree>
    <p:extLst>
      <p:ext uri="{BB962C8B-B14F-4D97-AF65-F5344CB8AC3E}">
        <p14:creationId xmlns:p14="http://schemas.microsoft.com/office/powerpoint/2010/main" val="288347484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lang="es-ES_tradnl"/>
          </a:p>
        </p:txBody>
      </p:sp>
      <p:sp>
        <p:nvSpPr>
          <p:cNvPr id="3" name="2 Marcador de fecha"/>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fld id="{08A7170F-D7D0-423C-AA2C-0FD626269C22}" type="datetimeFigureOut">
              <a:rPr lang="es-ES_tradnl" smtClean="0"/>
              <a:pPr/>
              <a:t>08/07/2014</a:t>
            </a:fld>
            <a:endParaRPr lang="es-ES_tradnl"/>
          </a:p>
        </p:txBody>
      </p:sp>
      <p:sp>
        <p:nvSpPr>
          <p:cNvPr id="4" name="3 Marcador de imagen de diapositiva"/>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6625" tIns="48312" rIns="96625" bIns="48312" rtlCol="0" anchor="ctr"/>
          <a:lstStyle/>
          <a:p>
            <a:endParaRPr lang="es-ES_tradnl"/>
          </a:p>
        </p:txBody>
      </p:sp>
      <p:sp>
        <p:nvSpPr>
          <p:cNvPr id="5" name="4 Marcador de notas"/>
          <p:cNvSpPr>
            <a:spLocks noGrp="1"/>
          </p:cNvSpPr>
          <p:nvPr>
            <p:ph type="body" sz="quarter" idx="3"/>
          </p:nvPr>
        </p:nvSpPr>
        <p:spPr>
          <a:xfrm>
            <a:off x="688817" y="4760397"/>
            <a:ext cx="5510530" cy="4509850"/>
          </a:xfrm>
          <a:prstGeom prst="rect">
            <a:avLst/>
          </a:prstGeom>
        </p:spPr>
        <p:txBody>
          <a:bodyPr vert="horz" lIns="96625" tIns="48312" rIns="96625" bIns="48312"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5 Marcador de pie de página"/>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endParaRPr lang="es-ES_tradnl"/>
          </a:p>
        </p:txBody>
      </p:sp>
      <p:sp>
        <p:nvSpPr>
          <p:cNvPr id="7" name="6 Marcador de número de diapositiva"/>
          <p:cNvSpPr>
            <a:spLocks noGrp="1"/>
          </p:cNvSpPr>
          <p:nvPr>
            <p:ph type="sldNum" sz="quarter" idx="5"/>
          </p:nvPr>
        </p:nvSpPr>
        <p:spPr>
          <a:xfrm>
            <a:off x="3901698" y="9519054"/>
            <a:ext cx="2984871" cy="501094"/>
          </a:xfrm>
          <a:prstGeom prst="rect">
            <a:avLst/>
          </a:prstGeom>
        </p:spPr>
        <p:txBody>
          <a:bodyPr vert="horz" lIns="96625" tIns="48312" rIns="96625" bIns="48312" rtlCol="0" anchor="b"/>
          <a:lstStyle>
            <a:lvl1pPr algn="r">
              <a:defRPr sz="1300"/>
            </a:lvl1pPr>
          </a:lstStyle>
          <a:p>
            <a:fld id="{6F6997D8-7567-4DF4-8236-D113FE3198F7}" type="slidenum">
              <a:rPr lang="es-ES_tradnl" smtClean="0"/>
              <a:pPr/>
              <a:t>‹Nº›</a:t>
            </a:fld>
            <a:endParaRPr lang="es-ES_tradnl"/>
          </a:p>
        </p:txBody>
      </p:sp>
    </p:spTree>
    <p:extLst>
      <p:ext uri="{BB962C8B-B14F-4D97-AF65-F5344CB8AC3E}">
        <p14:creationId xmlns:p14="http://schemas.microsoft.com/office/powerpoint/2010/main" val="418693695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4248456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54058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44792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336057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11790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162737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059775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206783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2357993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540582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44417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4196873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231708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910544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631206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709060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944778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278874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540582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405828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258484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540582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472534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2009914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156543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2796768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160484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2312589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2741557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11040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11040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648640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93639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310824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103048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25384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335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AF6631B5-74A8-4A98-AFC6-9F3E7DD6C763}"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7C0841D-A13C-469E-A76F-72215CB536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20820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4D62EC2-B21B-4424-AE16-0B6AB3766B8F}"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3CA8B69-DA81-4FE5-823C-0725B403B5E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777236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B6CA0DDF-ADEC-49DE-95E4-9467668B4C0C}"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2E07E3E2-16A7-419B-944B-A3D9806D882A}"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80921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BCB8607D-4670-4BB7-A976-2E9CFB739FD8}" type="datetimeFigureOut">
              <a:rPr lang="es-ES">
                <a:solidFill>
                  <a:prstClr val="black">
                    <a:tint val="75000"/>
                  </a:prstClr>
                </a:solidFill>
              </a:rPr>
              <a:pPr>
                <a:defRPr/>
              </a:pPr>
              <a:t>08/07/2014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5AB4EAA-7ABE-4D93-A7CC-0770F229363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45948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1727B0F6-8E3D-4815-B028-BCD43A01A55D}" type="datetimeFigureOut">
              <a:rPr lang="es-ES">
                <a:solidFill>
                  <a:prstClr val="black">
                    <a:tint val="75000"/>
                  </a:prstClr>
                </a:solidFill>
              </a:rPr>
              <a:pPr>
                <a:defRPr/>
              </a:pPr>
              <a:t>08/07/2014</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9726D363-7230-4F29-B978-C6ADB33736F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608118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13572CAE-568D-4D6F-B5A2-36ED594C1484}" type="datetimeFigureOut">
              <a:rPr lang="es-ES">
                <a:solidFill>
                  <a:prstClr val="black">
                    <a:tint val="75000"/>
                  </a:prstClr>
                </a:solidFill>
              </a:rPr>
              <a:pPr>
                <a:defRPr/>
              </a:pPr>
              <a:t>08/07/2014</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F60D5F8F-6909-4849-92D6-F8ABB44A043D}"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10128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8D462B34-5CC9-471A-A815-DA7AD8F811CA}" type="datetimeFigureOut">
              <a:rPr lang="es-ES">
                <a:solidFill>
                  <a:prstClr val="black">
                    <a:tint val="75000"/>
                  </a:prstClr>
                </a:solidFill>
              </a:rPr>
              <a:pPr>
                <a:defRPr/>
              </a:pPr>
              <a:t>08/07/2014</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3E396CE7-AD70-4F5F-9DB2-BC4E75BE6393}"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57791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8CECC48E-67E9-4D1C-866E-5E581CBEF44A}" type="datetimeFigureOut">
              <a:rPr lang="es-ES">
                <a:solidFill>
                  <a:prstClr val="black">
                    <a:tint val="75000"/>
                  </a:prstClr>
                </a:solidFill>
              </a:rPr>
              <a:pPr>
                <a:defRPr/>
              </a:pPr>
              <a:t>08/07/2014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E4A5C88E-4A63-431E-85FC-464F4DE2FAFC}"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206367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425C99B-5D5F-45B8-A7EF-59B424AC5819}" type="datetimeFigureOut">
              <a:rPr lang="es-ES">
                <a:solidFill>
                  <a:prstClr val="black">
                    <a:tint val="75000"/>
                  </a:prstClr>
                </a:solidFill>
              </a:rPr>
              <a:pPr>
                <a:defRPr/>
              </a:pPr>
              <a:t>08/07/2014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EE327AF-DDB8-4F95-960B-DD948E60BF4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52501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747EAA3-8CF8-4E30-BEAE-D11D26367866}"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32F0057-0F46-43EB-92C2-AAED8A4EC9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99131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064E864D-3103-44F4-8F66-7B0A13BFD956}"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FBCBD6A-75AC-4D35-9B41-EBFD2F6C2FF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73828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832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82A7601-EF4B-4449-BE04-3D13344FAA97}" type="slidenum">
              <a:rPr lang="es-ES"/>
              <a:pPr>
                <a:defRPr/>
              </a:pPr>
              <a:t>‹Nº›</a:t>
            </a:fld>
            <a:endParaRPr lang="es-ES"/>
          </a:p>
        </p:txBody>
      </p:sp>
    </p:spTree>
    <p:extLst>
      <p:ext uri="{BB962C8B-B14F-4D97-AF65-F5344CB8AC3E}">
        <p14:creationId xmlns:p14="http://schemas.microsoft.com/office/powerpoint/2010/main" val="4145631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553BD6D-DA69-4751-BBB7-9C51F9289063}" type="slidenum">
              <a:rPr lang="es-ES"/>
              <a:pPr>
                <a:defRPr/>
              </a:pPr>
              <a:t>‹Nº›</a:t>
            </a:fld>
            <a:endParaRPr lang="es-ES"/>
          </a:p>
        </p:txBody>
      </p:sp>
    </p:spTree>
    <p:extLst>
      <p:ext uri="{BB962C8B-B14F-4D97-AF65-F5344CB8AC3E}">
        <p14:creationId xmlns:p14="http://schemas.microsoft.com/office/powerpoint/2010/main" val="1065971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B2F0AA7-3DDB-4330-A07E-B9630530F462}" type="slidenum">
              <a:rPr lang="es-ES"/>
              <a:pPr>
                <a:defRPr/>
              </a:pPr>
              <a:t>‹Nº›</a:t>
            </a:fld>
            <a:endParaRPr lang="es-ES"/>
          </a:p>
        </p:txBody>
      </p:sp>
    </p:spTree>
    <p:extLst>
      <p:ext uri="{BB962C8B-B14F-4D97-AF65-F5344CB8AC3E}">
        <p14:creationId xmlns:p14="http://schemas.microsoft.com/office/powerpoint/2010/main" val="1114166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FB3E8E3E-3100-49DD-928F-6275567E2BB5}" type="slidenum">
              <a:rPr lang="es-ES"/>
              <a:pPr>
                <a:defRPr/>
              </a:pPr>
              <a:t>‹Nº›</a:t>
            </a:fld>
            <a:endParaRPr lang="es-ES"/>
          </a:p>
        </p:txBody>
      </p:sp>
    </p:spTree>
    <p:extLst>
      <p:ext uri="{BB962C8B-B14F-4D97-AF65-F5344CB8AC3E}">
        <p14:creationId xmlns:p14="http://schemas.microsoft.com/office/powerpoint/2010/main" val="1764933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C7AF1E71-DB9E-4850-8709-0C0EA1123E65}" type="slidenum">
              <a:rPr lang="es-ES"/>
              <a:pPr>
                <a:defRPr/>
              </a:pPr>
              <a:t>‹Nº›</a:t>
            </a:fld>
            <a:endParaRPr lang="es-ES"/>
          </a:p>
        </p:txBody>
      </p:sp>
    </p:spTree>
    <p:extLst>
      <p:ext uri="{BB962C8B-B14F-4D97-AF65-F5344CB8AC3E}">
        <p14:creationId xmlns:p14="http://schemas.microsoft.com/office/powerpoint/2010/main" val="187546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5CE34B69-8014-4189-88C7-71AC10B79FA8}" type="slidenum">
              <a:rPr lang="es-ES"/>
              <a:pPr>
                <a:defRPr/>
              </a:pPr>
              <a:t>‹Nº›</a:t>
            </a:fld>
            <a:endParaRPr lang="es-ES"/>
          </a:p>
        </p:txBody>
      </p:sp>
    </p:spTree>
    <p:extLst>
      <p:ext uri="{BB962C8B-B14F-4D97-AF65-F5344CB8AC3E}">
        <p14:creationId xmlns:p14="http://schemas.microsoft.com/office/powerpoint/2010/main" val="11368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22AF10B7-550F-4FCC-B554-437CF7326138}" type="slidenum">
              <a:rPr lang="es-ES"/>
              <a:pPr>
                <a:defRPr/>
              </a:pPr>
              <a:t>‹Nº›</a:t>
            </a:fld>
            <a:endParaRPr lang="es-ES"/>
          </a:p>
        </p:txBody>
      </p:sp>
    </p:spTree>
    <p:extLst>
      <p:ext uri="{BB962C8B-B14F-4D97-AF65-F5344CB8AC3E}">
        <p14:creationId xmlns:p14="http://schemas.microsoft.com/office/powerpoint/2010/main" val="1606445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3EF2B9CA-CA76-4182-9D93-482518E267B5}" type="slidenum">
              <a:rPr lang="es-ES"/>
              <a:pPr>
                <a:defRPr/>
              </a:pPr>
              <a:t>‹Nº›</a:t>
            </a:fld>
            <a:endParaRPr lang="es-ES"/>
          </a:p>
        </p:txBody>
      </p:sp>
    </p:spTree>
    <p:extLst>
      <p:ext uri="{BB962C8B-B14F-4D97-AF65-F5344CB8AC3E}">
        <p14:creationId xmlns:p14="http://schemas.microsoft.com/office/powerpoint/2010/main" val="2387792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2F4D2013-803D-4583-A302-101BC38324F7}" type="slidenum">
              <a:rPr lang="es-ES"/>
              <a:pPr>
                <a:defRPr/>
              </a:pPr>
              <a:t>‹Nº›</a:t>
            </a:fld>
            <a:endParaRPr lang="es-ES"/>
          </a:p>
        </p:txBody>
      </p:sp>
    </p:spTree>
    <p:extLst>
      <p:ext uri="{BB962C8B-B14F-4D97-AF65-F5344CB8AC3E}">
        <p14:creationId xmlns:p14="http://schemas.microsoft.com/office/powerpoint/2010/main" val="1222227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CCC2029-037F-4D35-95FA-116FB816BD72}" type="slidenum">
              <a:rPr lang="es-ES"/>
              <a:pPr>
                <a:defRPr/>
              </a:pPr>
              <a:t>‹Nº›</a:t>
            </a:fld>
            <a:endParaRPr lang="es-ES"/>
          </a:p>
        </p:txBody>
      </p:sp>
    </p:spTree>
    <p:extLst>
      <p:ext uri="{BB962C8B-B14F-4D97-AF65-F5344CB8AC3E}">
        <p14:creationId xmlns:p14="http://schemas.microsoft.com/office/powerpoint/2010/main" val="46967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92E1D57-94C3-4CCE-BBD1-71E093B5234E}" type="datetime1">
              <a:rPr lang="es-ES"/>
              <a:pPr>
                <a:defRPr/>
              </a:pPr>
              <a:t>08/07/2014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AEE67958-0D5D-4D24-A7BE-3054861A520D}" type="slidenum">
              <a:rPr lang="es-ES"/>
              <a:pPr>
                <a:defRPr/>
              </a:pPr>
              <a:t>‹Nº›</a:t>
            </a:fld>
            <a:endParaRPr lang="es-ES"/>
          </a:p>
        </p:txBody>
      </p:sp>
    </p:spTree>
    <p:extLst>
      <p:ext uri="{BB962C8B-B14F-4D97-AF65-F5344CB8AC3E}">
        <p14:creationId xmlns:p14="http://schemas.microsoft.com/office/powerpoint/2010/main" val="1912246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393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AF6631B5-74A8-4A98-AFC6-9F3E7DD6C763}"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7C0841D-A13C-469E-A76F-72215CB536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768478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4D62EC2-B21B-4424-AE16-0B6AB3766B8F}"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3CA8B69-DA81-4FE5-823C-0725B403B5E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56282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B6CA0DDF-ADEC-49DE-95E4-9467668B4C0C}"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2E07E3E2-16A7-419B-944B-A3D9806D882A}"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755823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6" name="5 Marcador de pie de página"/>
          <p:cNvSpPr>
            <a:spLocks noGrp="1"/>
          </p:cNvSpPr>
          <p:nvPr>
            <p:ph type="ftr" sz="quarter" idx="11"/>
          </p:nvPr>
        </p:nvSpPr>
        <p:spPr/>
        <p:txBody>
          <a:bodyPr/>
          <a:lstStyle/>
          <a:p>
            <a:endParaRPr lang="es-ES_tradnl"/>
          </a:p>
        </p:txBody>
      </p:sp>
      <p:sp>
        <p:nvSpPr>
          <p:cNvPr id="7" name="6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BCB8607D-4670-4BB7-A976-2E9CFB739FD8}" type="datetimeFigureOut">
              <a:rPr lang="es-ES">
                <a:solidFill>
                  <a:prstClr val="black">
                    <a:tint val="75000"/>
                  </a:prstClr>
                </a:solidFill>
              </a:rPr>
              <a:pPr>
                <a:defRPr/>
              </a:pPr>
              <a:t>08/07/2014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5AB4EAA-7ABE-4D93-A7CC-0770F229363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894118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1727B0F6-8E3D-4815-B028-BCD43A01A55D}" type="datetimeFigureOut">
              <a:rPr lang="es-ES">
                <a:solidFill>
                  <a:prstClr val="black">
                    <a:tint val="75000"/>
                  </a:prstClr>
                </a:solidFill>
              </a:rPr>
              <a:pPr>
                <a:defRPr/>
              </a:pPr>
              <a:t>08/07/2014</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9726D363-7230-4F29-B978-C6ADB33736F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597065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13572CAE-568D-4D6F-B5A2-36ED594C1484}" type="datetimeFigureOut">
              <a:rPr lang="es-ES">
                <a:solidFill>
                  <a:prstClr val="black">
                    <a:tint val="75000"/>
                  </a:prstClr>
                </a:solidFill>
              </a:rPr>
              <a:pPr>
                <a:defRPr/>
              </a:pPr>
              <a:t>08/07/2014</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F60D5F8F-6909-4849-92D6-F8ABB44A043D}"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250251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8D462B34-5CC9-471A-A815-DA7AD8F811CA}" type="datetimeFigureOut">
              <a:rPr lang="es-ES">
                <a:solidFill>
                  <a:prstClr val="black">
                    <a:tint val="75000"/>
                  </a:prstClr>
                </a:solidFill>
              </a:rPr>
              <a:pPr>
                <a:defRPr/>
              </a:pPr>
              <a:t>08/07/2014</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3E396CE7-AD70-4F5F-9DB2-BC4E75BE6393}"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615632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8CECC48E-67E9-4D1C-866E-5E581CBEF44A}" type="datetimeFigureOut">
              <a:rPr lang="es-ES">
                <a:solidFill>
                  <a:prstClr val="black">
                    <a:tint val="75000"/>
                  </a:prstClr>
                </a:solidFill>
              </a:rPr>
              <a:pPr>
                <a:defRPr/>
              </a:pPr>
              <a:t>08/07/2014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E4A5C88E-4A63-431E-85FC-464F4DE2FAFC}"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176651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425C99B-5D5F-45B8-A7EF-59B424AC5819}" type="datetimeFigureOut">
              <a:rPr lang="es-ES">
                <a:solidFill>
                  <a:prstClr val="black">
                    <a:tint val="75000"/>
                  </a:prstClr>
                </a:solidFill>
              </a:rPr>
              <a:pPr>
                <a:defRPr/>
              </a:pPr>
              <a:t>08/07/2014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EE327AF-DDB8-4F95-960B-DD948E60BF4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538813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747EAA3-8CF8-4E30-BEAE-D11D26367866}"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32F0057-0F46-43EB-92C2-AAED8A4EC9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218857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064E864D-3103-44F4-8F66-7B0A13BFD956}"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FBCBD6A-75AC-4D35-9B41-EBFD2F6C2FF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042161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340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8" name="7 Marcador de pie de página"/>
          <p:cNvSpPr>
            <a:spLocks noGrp="1"/>
          </p:cNvSpPr>
          <p:nvPr>
            <p:ph type="ftr" sz="quarter" idx="11"/>
          </p:nvPr>
        </p:nvSpPr>
        <p:spPr/>
        <p:txBody>
          <a:bodyPr/>
          <a:lstStyle/>
          <a:p>
            <a:endParaRPr lang="es-ES_tradnl"/>
          </a:p>
        </p:txBody>
      </p:sp>
      <p:sp>
        <p:nvSpPr>
          <p:cNvPr id="9" name="8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4" name="3 Marcador de pie de página"/>
          <p:cNvSpPr>
            <a:spLocks noGrp="1"/>
          </p:cNvSpPr>
          <p:nvPr>
            <p:ph type="ftr" sz="quarter" idx="11"/>
          </p:nvPr>
        </p:nvSpPr>
        <p:spPr/>
        <p:txBody>
          <a:bodyPr/>
          <a:lstStyle/>
          <a:p>
            <a:endParaRPr lang="es-ES_tradnl"/>
          </a:p>
        </p:txBody>
      </p:sp>
      <p:sp>
        <p:nvSpPr>
          <p:cNvPr id="5" name="4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3" name="2 Marcador de pie de página"/>
          <p:cNvSpPr>
            <a:spLocks noGrp="1"/>
          </p:cNvSpPr>
          <p:nvPr>
            <p:ph type="ftr" sz="quarter" idx="11"/>
          </p:nvPr>
        </p:nvSpPr>
        <p:spPr/>
        <p:txBody>
          <a:bodyPr/>
          <a:lstStyle/>
          <a:p>
            <a:endParaRPr lang="es-ES_tradnl"/>
          </a:p>
        </p:txBody>
      </p:sp>
      <p:sp>
        <p:nvSpPr>
          <p:cNvPr id="4" name="3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6" name="5 Marcador de pie de página"/>
          <p:cNvSpPr>
            <a:spLocks noGrp="1"/>
          </p:cNvSpPr>
          <p:nvPr>
            <p:ph type="ftr" sz="quarter" idx="11"/>
          </p:nvPr>
        </p:nvSpPr>
        <p:spPr/>
        <p:txBody>
          <a:bodyPr/>
          <a:lstStyle/>
          <a:p>
            <a:endParaRPr lang="es-ES_tradnl"/>
          </a:p>
        </p:txBody>
      </p:sp>
      <p:sp>
        <p:nvSpPr>
          <p:cNvPr id="7" name="6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1525F15-2F14-4D02-96CF-20B1F67427FD}" type="datetimeFigureOut">
              <a:rPr lang="es-ES_tradnl" smtClean="0"/>
              <a:pPr/>
              <a:t>08/07/2014</a:t>
            </a:fld>
            <a:endParaRPr lang="es-ES_tradnl"/>
          </a:p>
        </p:txBody>
      </p:sp>
      <p:sp>
        <p:nvSpPr>
          <p:cNvPr id="6" name="5 Marcador de pie de página"/>
          <p:cNvSpPr>
            <a:spLocks noGrp="1"/>
          </p:cNvSpPr>
          <p:nvPr>
            <p:ph type="ftr" sz="quarter" idx="11"/>
          </p:nvPr>
        </p:nvSpPr>
        <p:spPr/>
        <p:txBody>
          <a:bodyPr/>
          <a:lstStyle/>
          <a:p>
            <a:endParaRPr lang="es-ES_tradnl"/>
          </a:p>
        </p:txBody>
      </p:sp>
      <p:sp>
        <p:nvSpPr>
          <p:cNvPr id="7" name="6 Marcador de número de diapositiva"/>
          <p:cNvSpPr>
            <a:spLocks noGrp="1"/>
          </p:cNvSpPr>
          <p:nvPr>
            <p:ph type="sldNum" sz="quarter" idx="12"/>
          </p:nvPr>
        </p:nvSpPr>
        <p:spPr/>
        <p:txBody>
          <a:bodyPr/>
          <a:lstStyle/>
          <a:p>
            <a:fld id="{F979B6A6-DCC8-4E9A-A1E4-4B477175B186}"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25F15-2F14-4D02-96CF-20B1F67427FD}" type="datetimeFigureOut">
              <a:rPr lang="es-ES_tradnl" smtClean="0"/>
              <a:pPr/>
              <a:t>08/07/2014</a:t>
            </a:fld>
            <a:endParaRPr lang="es-ES_tradn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9B6A6-DCC8-4E9A-A1E4-4B477175B186}" type="slidenum">
              <a:rPr lang="es-ES_tradnl" smtClean="0"/>
              <a:pPr/>
              <a:t>‹Nº›</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1CFF45B-19ED-4B2D-ADE4-6220845F78FE}"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F65381C-B2C5-4EE2-BB72-2C00975E1CC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829082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2051"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492E1D57-94C3-4CCE-BBD1-71E093B5234E}" type="datetime1">
              <a:rPr lang="es-ES"/>
              <a:pPr>
                <a:defRPr/>
              </a:pPr>
              <a:t>08/07/2014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6B8F6F2-A7E3-4113-8956-E85B14B97716}" type="slidenum">
              <a:rPr lang="es-ES"/>
              <a:pPr>
                <a:defRPr/>
              </a:pPr>
              <a:t>‹Nº›</a:t>
            </a:fld>
            <a:endParaRPr lang="es-ES"/>
          </a:p>
        </p:txBody>
      </p:sp>
    </p:spTree>
    <p:extLst>
      <p:ext uri="{BB962C8B-B14F-4D97-AF65-F5344CB8AC3E}">
        <p14:creationId xmlns:p14="http://schemas.microsoft.com/office/powerpoint/2010/main" val="34887614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1CFF45B-19ED-4B2D-ADE4-6220845F78FE}" type="datetimeFigureOut">
              <a:rPr lang="es-ES">
                <a:solidFill>
                  <a:prstClr val="black">
                    <a:tint val="75000"/>
                  </a:prstClr>
                </a:solidFill>
              </a:rPr>
              <a:pPr>
                <a:defRPr/>
              </a:pPr>
              <a:t>08/07/2014</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F65381C-B2C5-4EE2-BB72-2C00975E1CC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9937618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www.enredate.org/cas/blog/10_preguntas_infantiles_sobre_el_hambre_en_el_mundo_1"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hyperlink" Target="http://www.unicef.org/about/employ/index.php" TargetMode="External"/><Relationship Id="rId3" Type="http://schemas.openxmlformats.org/officeDocument/2006/relationships/image" Target="../media/image1.png"/><Relationship Id="rId7" Type="http://schemas.openxmlformats.org/officeDocument/2006/relationships/image" Target="../media/image40.jpeg"/><Relationship Id="rId12" Type="http://schemas.openxmlformats.org/officeDocument/2006/relationships/hyperlink" Target="http://www.unv.org/"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hyperlink" Target="http://www.aecid.es/" TargetMode="External"/><Relationship Id="rId5" Type="http://schemas.openxmlformats.org/officeDocument/2006/relationships/image" Target="../media/image38.jpeg"/><Relationship Id="rId10" Type="http://schemas.openxmlformats.org/officeDocument/2006/relationships/hyperlink" Target="http://www.maec.es/" TargetMode="External"/><Relationship Id="rId4" Type="http://schemas.openxmlformats.org/officeDocument/2006/relationships/image" Target="../media/image2.png"/><Relationship Id="rId9" Type="http://schemas.openxmlformats.org/officeDocument/2006/relationships/hyperlink" Target="http://www.unicef.es/cooperacion-internacional" TargetMode="External"/><Relationship Id="rId14" Type="http://schemas.openxmlformats.org/officeDocument/2006/relationships/hyperlink" Target="http://www.unicef.org/spanish/about/employ/index_volunteers.html"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hyperlink" Target="http://www.unicef.es/" TargetMode="External"/><Relationship Id="rId4" Type="http://schemas.openxmlformats.org/officeDocument/2006/relationships/image" Target="../media/image2.png"/><Relationship Id="rId9" Type="http://schemas.openxmlformats.org/officeDocument/2006/relationships/hyperlink" Target="mailto:volun.cantabria@unicef.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3727"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pic>
        <p:nvPicPr>
          <p:cNvPr id="8" name="11 Imagen" descr="UNI10236.tif"/>
          <p:cNvPicPr>
            <a:picLocks noChangeAspect="1"/>
          </p:cNvPicPr>
          <p:nvPr/>
        </p:nvPicPr>
        <p:blipFill rotWithShape="1">
          <a:blip r:embed="rId5" cstate="print"/>
          <a:srcRect l="11506" t="2189" r="7726"/>
          <a:stretch/>
        </p:blipFill>
        <p:spPr bwMode="auto">
          <a:xfrm>
            <a:off x="0" y="-27385"/>
            <a:ext cx="9167727" cy="5751909"/>
          </a:xfrm>
          <a:prstGeom prst="rect">
            <a:avLst/>
          </a:prstGeom>
          <a:noFill/>
          <a:ln w="9525">
            <a:noFill/>
            <a:miter lim="800000"/>
            <a:headEnd/>
            <a:tailEnd/>
          </a:ln>
        </p:spPr>
      </p:pic>
      <p:grpSp>
        <p:nvGrpSpPr>
          <p:cNvPr id="4" name="Group 2"/>
          <p:cNvGrpSpPr>
            <a:grpSpLocks/>
          </p:cNvGrpSpPr>
          <p:nvPr/>
        </p:nvGrpSpPr>
        <p:grpSpPr bwMode="auto">
          <a:xfrm>
            <a:off x="0" y="5724525"/>
            <a:ext cx="9144000" cy="1133475"/>
            <a:chOff x="0" y="3612"/>
            <a:chExt cx="5760" cy="714"/>
          </a:xfrm>
        </p:grpSpPr>
        <p:pic>
          <p:nvPicPr>
            <p:cNvPr id="10"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12"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13" name="12 CuadroTexto"/>
          <p:cNvSpPr txBox="1"/>
          <p:nvPr/>
        </p:nvSpPr>
        <p:spPr>
          <a:xfrm>
            <a:off x="323528" y="4869160"/>
            <a:ext cx="184731" cy="369332"/>
          </a:xfrm>
          <a:prstGeom prst="rect">
            <a:avLst/>
          </a:prstGeom>
          <a:noFill/>
        </p:spPr>
        <p:txBody>
          <a:bodyPr wrap="none" rtlCol="0">
            <a:spAutoFit/>
          </a:bodyPr>
          <a:lstStyle/>
          <a:p>
            <a:endParaRPr lang="es-ES_tradnl" dirty="0"/>
          </a:p>
        </p:txBody>
      </p:sp>
      <p:sp>
        <p:nvSpPr>
          <p:cNvPr id="15" name="14 CuadroTexto"/>
          <p:cNvSpPr txBox="1"/>
          <p:nvPr/>
        </p:nvSpPr>
        <p:spPr>
          <a:xfrm>
            <a:off x="1" y="4409817"/>
            <a:ext cx="9167726" cy="1323439"/>
          </a:xfrm>
          <a:prstGeom prst="rect">
            <a:avLst/>
          </a:prstGeom>
          <a:solidFill>
            <a:srgbClr val="D9D9D9">
              <a:alpha val="29020"/>
            </a:srgbClr>
          </a:solidFill>
        </p:spPr>
        <p:txBody>
          <a:bodyPr wrap="square" rtlCol="0">
            <a:spAutoFit/>
          </a:bodyPr>
          <a:lstStyle/>
          <a:p>
            <a:pPr algn="ctr"/>
            <a:r>
              <a:rPr lang="es-ES_tradnl" sz="2800" b="1" dirty="0" smtClean="0">
                <a:solidFill>
                  <a:schemeClr val="bg1"/>
                </a:solidFill>
              </a:rPr>
              <a:t>PLANIFICACION DE PROYECTOS CON VOLUNTARIOS </a:t>
            </a:r>
          </a:p>
          <a:p>
            <a:pPr algn="ctr"/>
            <a:r>
              <a:rPr lang="es-ES_tradnl" sz="2800" b="1" dirty="0" smtClean="0">
                <a:solidFill>
                  <a:schemeClr val="bg1"/>
                </a:solidFill>
              </a:rPr>
              <a:t>ORGANIZACIÓN Y DESARROLLO DE PROGRAMAS</a:t>
            </a:r>
          </a:p>
          <a:p>
            <a:pPr algn="ctr"/>
            <a:r>
              <a:rPr lang="es-ES_tradnl" sz="2400" b="1" dirty="0" smtClean="0">
                <a:solidFill>
                  <a:schemeClr val="bg1"/>
                </a:solidFill>
              </a:rPr>
              <a:t>Curso de Formación Básica de Voluntariado, 3 julio 2014</a:t>
            </a:r>
            <a:endParaRPr lang="es-ES_tradnl" sz="2800" b="1" dirty="0">
              <a:solidFill>
                <a:schemeClr val="bg1"/>
              </a:solidFill>
            </a:endParaRPr>
          </a:p>
        </p:txBody>
      </p:sp>
      <p:sp>
        <p:nvSpPr>
          <p:cNvPr id="2" name="1 CuadroTexto"/>
          <p:cNvSpPr txBox="1"/>
          <p:nvPr/>
        </p:nvSpPr>
        <p:spPr>
          <a:xfrm>
            <a:off x="2217007" y="6082784"/>
            <a:ext cx="3888432" cy="523220"/>
          </a:xfrm>
          <a:prstGeom prst="rect">
            <a:avLst/>
          </a:prstGeom>
          <a:noFill/>
        </p:spPr>
        <p:txBody>
          <a:bodyPr wrap="square" rtlCol="0">
            <a:spAutoFit/>
          </a:bodyPr>
          <a:lstStyle/>
          <a:p>
            <a:pPr algn="ctr"/>
            <a:endParaRPr lang="es-ES" sz="28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0"/>
            <a:ext cx="9144000" cy="685800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_tradnl">
                <a:solidFill>
                  <a:srgbClr val="FFFFFF"/>
                </a:solidFill>
                <a:ea typeface="ＭＳ Ｐゴシック" charset="-128"/>
              </a:rPr>
              <a:t>						</a:t>
            </a:r>
            <a:endParaRPr lang="es-ES">
              <a:solidFill>
                <a:srgbClr val="FFFFFF"/>
              </a:solidFill>
              <a:ea typeface="ＭＳ Ｐゴシック" charset="-128"/>
              <a:cs typeface="Arial" charset="0"/>
            </a:endParaRPr>
          </a:p>
        </p:txBody>
      </p:sp>
      <p:sp>
        <p:nvSpPr>
          <p:cNvPr id="9219" name="7 CuadroTexto"/>
          <p:cNvSpPr txBox="1">
            <a:spLocks noChangeArrowheads="1"/>
          </p:cNvSpPr>
          <p:nvPr/>
        </p:nvSpPr>
        <p:spPr bwMode="auto">
          <a:xfrm>
            <a:off x="863600" y="1341438"/>
            <a:ext cx="7416800" cy="3416320"/>
          </a:xfrm>
          <a:prstGeom prst="rect">
            <a:avLst/>
          </a:prstGeom>
          <a:noFill/>
          <a:ln w="9525">
            <a:noFill/>
            <a:miter lim="800000"/>
            <a:headEnd/>
            <a:tailEnd/>
          </a:ln>
        </p:spPr>
        <p:txBody>
          <a:bodyPr>
            <a:spAutoFit/>
          </a:bodyPr>
          <a:lstStyle/>
          <a:p>
            <a:pPr algn="ctr"/>
            <a:r>
              <a:rPr lang="es-ES_tradnl" sz="7200" b="1" dirty="0" smtClean="0">
                <a:solidFill>
                  <a:prstClr val="white"/>
                </a:solidFill>
              </a:rPr>
              <a:t>UNICEF</a:t>
            </a:r>
            <a:r>
              <a:rPr lang="es-ES" sz="7200" b="1" dirty="0" smtClean="0">
                <a:solidFill>
                  <a:prstClr val="white"/>
                </a:solidFill>
              </a:rPr>
              <a:t> COMITÉ ESPAÑOL Y EL VOLUNTARIADO</a:t>
            </a:r>
            <a:r>
              <a:rPr lang="es-ES" sz="7200" dirty="0" smtClean="0">
                <a:solidFill>
                  <a:prstClr val="black"/>
                </a:solidFill>
              </a:rPr>
              <a:t> </a:t>
            </a:r>
            <a:endParaRPr lang="es-ES_tradnl" sz="7200" b="1" dirty="0">
              <a:solidFill>
                <a:prstClr val="white"/>
              </a:solidFill>
            </a:endParaRPr>
          </a:p>
        </p:txBody>
      </p:sp>
      <p:pic>
        <p:nvPicPr>
          <p:cNvPr id="9220" name="7 Imagen" descr="logo sin lema blanco500px.gif"/>
          <p:cNvPicPr>
            <a:picLocks noChangeAspect="1"/>
          </p:cNvPicPr>
          <p:nvPr/>
        </p:nvPicPr>
        <p:blipFill>
          <a:blip r:embed="rId3" cstate="print"/>
          <a:srcRect/>
          <a:stretch>
            <a:fillRect/>
          </a:stretch>
        </p:blipFill>
        <p:spPr bwMode="auto">
          <a:xfrm>
            <a:off x="6588125" y="6021388"/>
            <a:ext cx="2159000" cy="519112"/>
          </a:xfrm>
          <a:prstGeom prst="rect">
            <a:avLst/>
          </a:prstGeom>
          <a:noFill/>
          <a:ln w="9525">
            <a:noFill/>
            <a:miter lim="800000"/>
            <a:headEnd/>
            <a:tailEnd/>
          </a:ln>
        </p:spPr>
      </p:pic>
    </p:spTree>
    <p:extLst>
      <p:ext uri="{BB962C8B-B14F-4D97-AF65-F5344CB8AC3E}">
        <p14:creationId xmlns:p14="http://schemas.microsoft.com/office/powerpoint/2010/main" val="2285868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908721"/>
            <a:ext cx="7772400" cy="3816424"/>
          </a:xfrm>
        </p:spPr>
        <p:txBody>
          <a:bodyPr>
            <a:noAutofit/>
          </a:bodyPr>
          <a:lstStyle/>
          <a:p>
            <a:pPr algn="l"/>
            <a:r>
              <a:rPr lang="es-ES_tradnl" sz="2400" i="1" dirty="0" smtClean="0"/>
              <a:t>“La persona voluntaria es quien además de sus propios deberes profesionales y de estatus, de modo continuo, desinteresado y responsable, dedica parte de su tiempo a actividades no en favor de sí mismo ni de los asociados, sino en favor de los demás o de intereses sociales colectivos, según un proyecto que no se agota en la intervención misma, sino que tiende a erradicar o modificar las causas de la necesidad o marginación social”</a:t>
            </a:r>
            <a:endParaRPr lang="es-ES" sz="2000" dirty="0"/>
          </a:p>
        </p:txBody>
      </p:sp>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4" name="3 CuadroTexto"/>
          <p:cNvSpPr txBox="1"/>
          <p:nvPr/>
        </p:nvSpPr>
        <p:spPr>
          <a:xfrm>
            <a:off x="5220072" y="4869160"/>
            <a:ext cx="2952328" cy="369332"/>
          </a:xfrm>
          <a:prstGeom prst="rect">
            <a:avLst/>
          </a:prstGeom>
          <a:noFill/>
        </p:spPr>
        <p:txBody>
          <a:bodyPr wrap="square" rtlCol="0">
            <a:spAutoFit/>
          </a:bodyPr>
          <a:lstStyle/>
          <a:p>
            <a:pPr algn="r"/>
            <a:r>
              <a:rPr lang="es-ES_tradnl" b="1" i="1" dirty="0"/>
              <a:t>(Luciano </a:t>
            </a:r>
            <a:r>
              <a:rPr lang="es-ES_tradnl" b="1" i="1" dirty="0" err="1"/>
              <a:t>Tavazza</a:t>
            </a:r>
            <a:r>
              <a:rPr lang="es-ES_tradnl" b="1" i="1" dirty="0"/>
              <a:t>, 1995)</a:t>
            </a:r>
            <a:r>
              <a:rPr lang="es-ES_tradnl" sz="1600" b="1" i="1" dirty="0"/>
              <a:t> </a:t>
            </a:r>
            <a:endParaRPr lang="es-ES" dirty="0"/>
          </a:p>
        </p:txBody>
      </p:sp>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4" name="3 CuadroTexto"/>
          <p:cNvSpPr txBox="1"/>
          <p:nvPr/>
        </p:nvSpPr>
        <p:spPr>
          <a:xfrm>
            <a:off x="813200" y="1556792"/>
            <a:ext cx="7704855" cy="2862322"/>
          </a:xfrm>
          <a:prstGeom prst="rect">
            <a:avLst/>
          </a:prstGeom>
          <a:noFill/>
        </p:spPr>
        <p:txBody>
          <a:bodyPr wrap="square" rtlCol="0">
            <a:spAutoFit/>
          </a:bodyPr>
          <a:lstStyle/>
          <a:p>
            <a:r>
              <a:rPr lang="es-ES_tradnl" sz="3600" dirty="0" smtClean="0">
                <a:solidFill>
                  <a:srgbClr val="00B0F0"/>
                </a:solidFill>
              </a:rPr>
              <a:t>El</a:t>
            </a:r>
            <a:r>
              <a:rPr lang="es-ES_tradnl" sz="3600" dirty="0">
                <a:solidFill>
                  <a:srgbClr val="00B0F0"/>
                </a:solidFill>
              </a:rPr>
              <a:t> </a:t>
            </a:r>
            <a:r>
              <a:rPr lang="es-ES_tradnl" sz="3600" b="1" dirty="0">
                <a:solidFill>
                  <a:srgbClr val="00B0F0"/>
                </a:solidFill>
              </a:rPr>
              <a:t>85%</a:t>
            </a:r>
            <a:r>
              <a:rPr lang="es-ES_tradnl" sz="3600" dirty="0">
                <a:solidFill>
                  <a:srgbClr val="00B0F0"/>
                </a:solidFill>
              </a:rPr>
              <a:t> del equipo de UNICEF </a:t>
            </a:r>
            <a:r>
              <a:rPr lang="es-ES_tradnl" sz="3600" dirty="0" smtClean="0">
                <a:solidFill>
                  <a:srgbClr val="00B0F0"/>
                </a:solidFill>
              </a:rPr>
              <a:t>Comité Español es </a:t>
            </a:r>
            <a:r>
              <a:rPr lang="es-ES_tradnl" sz="3600" b="1" dirty="0">
                <a:solidFill>
                  <a:srgbClr val="00B0F0"/>
                </a:solidFill>
              </a:rPr>
              <a:t>voluntario</a:t>
            </a:r>
            <a:r>
              <a:rPr lang="es-ES_tradnl" sz="3600" dirty="0">
                <a:solidFill>
                  <a:srgbClr val="00B0F0"/>
                </a:solidFill>
              </a:rPr>
              <a:t>. </a:t>
            </a:r>
            <a:endParaRPr lang="es-ES_tradnl" sz="3600" dirty="0" smtClean="0">
              <a:solidFill>
                <a:srgbClr val="00B0F0"/>
              </a:solidFill>
            </a:endParaRPr>
          </a:p>
          <a:p>
            <a:endParaRPr lang="es-ES_tradnl" sz="3600" dirty="0">
              <a:solidFill>
                <a:srgbClr val="00B0F0"/>
              </a:solidFill>
            </a:endParaRPr>
          </a:p>
          <a:p>
            <a:r>
              <a:rPr lang="es-ES_tradnl" sz="3600" dirty="0" smtClean="0">
                <a:solidFill>
                  <a:srgbClr val="00B0F0"/>
                </a:solidFill>
              </a:rPr>
              <a:t>Sin</a:t>
            </a:r>
            <a:r>
              <a:rPr lang="es-ES_tradnl" sz="3600" dirty="0">
                <a:solidFill>
                  <a:srgbClr val="00B0F0"/>
                </a:solidFill>
              </a:rPr>
              <a:t> </a:t>
            </a:r>
            <a:r>
              <a:rPr lang="es-ES_tradnl" sz="3600" dirty="0" smtClean="0">
                <a:solidFill>
                  <a:srgbClr val="00B0F0"/>
                </a:solidFill>
              </a:rPr>
              <a:t>sus voluntarios, </a:t>
            </a:r>
            <a:r>
              <a:rPr lang="es-ES_tradnl" sz="3600" dirty="0">
                <a:solidFill>
                  <a:srgbClr val="00B0F0"/>
                </a:solidFill>
              </a:rPr>
              <a:t>la tarea de UNICEF no sería </a:t>
            </a:r>
            <a:r>
              <a:rPr lang="es-ES_tradnl" sz="3600" dirty="0" smtClean="0">
                <a:solidFill>
                  <a:srgbClr val="00B0F0"/>
                </a:solidFill>
              </a:rPr>
              <a:t>posible.</a:t>
            </a:r>
            <a:endParaRPr lang="es-ES" sz="3600" dirty="0">
              <a:solidFill>
                <a:srgbClr val="00B0F0"/>
              </a:solidFill>
            </a:endParaRPr>
          </a:p>
        </p:txBody>
      </p:sp>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683568" y="231031"/>
            <a:ext cx="7992888" cy="461665"/>
          </a:xfrm>
          <a:prstGeom prst="rect">
            <a:avLst/>
          </a:prstGeom>
          <a:noFill/>
        </p:spPr>
        <p:txBody>
          <a:bodyPr wrap="square" rtlCol="0">
            <a:spAutoFit/>
          </a:bodyPr>
          <a:lstStyle/>
          <a:p>
            <a:pPr algn="ctr"/>
            <a:r>
              <a:rPr lang="es-ES_tradnl" sz="2400" b="1" dirty="0" smtClean="0">
                <a:solidFill>
                  <a:srgbClr val="00B0F0"/>
                </a:solidFill>
              </a:rPr>
              <a:t>PRINCIPIOS RECTORES PARA EL TRABAJO CON VOLUNTARIOS</a:t>
            </a:r>
            <a:endParaRPr lang="es-ES_tradnl" sz="2400" b="1" dirty="0">
              <a:solidFill>
                <a:srgbClr val="00B0F0"/>
              </a:solidFill>
            </a:endParaRPr>
          </a:p>
        </p:txBody>
      </p:sp>
      <p:sp>
        <p:nvSpPr>
          <p:cNvPr id="9" name="1 Título"/>
          <p:cNvSpPr txBox="1">
            <a:spLocks/>
          </p:cNvSpPr>
          <p:nvPr/>
        </p:nvSpPr>
        <p:spPr>
          <a:xfrm>
            <a:off x="529066" y="1196752"/>
            <a:ext cx="7787350" cy="4392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000" dirty="0" smtClean="0"/>
              <a:t>Los voluntarios son importantes para la </a:t>
            </a:r>
          </a:p>
          <a:p>
            <a:pPr algn="l"/>
            <a:r>
              <a:rPr lang="es-ES_tradnl" sz="2000" dirty="0" smtClean="0"/>
              <a:t>identidad de los Comités Nacionales. </a:t>
            </a:r>
          </a:p>
          <a:p>
            <a:pPr algn="l"/>
            <a:r>
              <a:rPr lang="es-ES_tradnl" sz="2000" dirty="0" smtClean="0"/>
              <a:t>Son históricamente la base de la </a:t>
            </a:r>
          </a:p>
          <a:p>
            <a:pPr algn="l"/>
            <a:r>
              <a:rPr lang="es-ES_tradnl" sz="2000" dirty="0" smtClean="0"/>
              <a:t>existencia de UNICEF en la mayoría </a:t>
            </a:r>
          </a:p>
          <a:p>
            <a:pPr algn="l"/>
            <a:r>
              <a:rPr lang="es-ES_tradnl" sz="2000" dirty="0" smtClean="0"/>
              <a:t>de los países que cuentan con </a:t>
            </a:r>
          </a:p>
          <a:p>
            <a:pPr algn="l"/>
            <a:r>
              <a:rPr lang="es-ES_tradnl" sz="2000" dirty="0" smtClean="0"/>
              <a:t>un Comité Nacional. </a:t>
            </a:r>
            <a:br>
              <a:rPr lang="es-ES_tradnl" sz="2000" dirty="0" smtClean="0"/>
            </a:br>
            <a:r>
              <a:rPr lang="es-ES_tradnl" sz="2000" dirty="0" smtClean="0"/>
              <a:t/>
            </a:r>
            <a:br>
              <a:rPr lang="es-ES_tradnl" sz="2000" dirty="0" smtClean="0"/>
            </a:br>
            <a:r>
              <a:rPr lang="es-ES_tradnl" sz="2000" dirty="0" smtClean="0"/>
              <a:t>Hoy en día,  representan una fuerza </a:t>
            </a:r>
          </a:p>
          <a:p>
            <a:pPr algn="l"/>
            <a:r>
              <a:rPr lang="es-ES_tradnl" sz="2000" dirty="0" smtClean="0"/>
              <a:t>importante para apoyar la acción de </a:t>
            </a:r>
          </a:p>
          <a:p>
            <a:pPr algn="l"/>
            <a:r>
              <a:rPr lang="es-ES_tradnl" sz="2000" dirty="0" smtClean="0"/>
              <a:t>UNICEF y la creación de un movimiento de la sociedad civil para promover los derechos del niño.</a:t>
            </a:r>
          </a:p>
        </p:txBody>
      </p:sp>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924344"/>
            <a:ext cx="2754804" cy="3355476"/>
          </a:xfrm>
          <a:prstGeom prst="rect">
            <a:avLst/>
          </a:prstGeom>
        </p:spPr>
      </p:pic>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95536" y="1124744"/>
            <a:ext cx="8568952" cy="1512168"/>
          </a:xfrm>
        </p:spPr>
        <p:txBody>
          <a:bodyPr>
            <a:noAutofit/>
          </a:bodyPr>
          <a:lstStyle/>
          <a:p>
            <a:pPr algn="l"/>
            <a:r>
              <a:rPr lang="es-ES_tradnl" sz="1800" dirty="0" smtClean="0"/>
              <a:t>Los Comités Nacionales, dentro de sus prioridades estratégicas, analizarán cómo los voluntarios pueden contribuir a la consecución de las prioridades estratégicas, definiendo los perfiles y actividades específicas y seleccionar y formar a los voluntarios necesarios en consecuencia. </a:t>
            </a:r>
            <a:br>
              <a:rPr lang="es-ES_tradnl" sz="1800" dirty="0" smtClean="0"/>
            </a:br>
            <a:endParaRPr lang="es-ES" sz="1800" b="1" dirty="0"/>
          </a:p>
        </p:txBody>
      </p:sp>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683568" y="231031"/>
            <a:ext cx="7992888" cy="461665"/>
          </a:xfrm>
          <a:prstGeom prst="rect">
            <a:avLst/>
          </a:prstGeom>
          <a:noFill/>
        </p:spPr>
        <p:txBody>
          <a:bodyPr wrap="square" rtlCol="0">
            <a:spAutoFit/>
          </a:bodyPr>
          <a:lstStyle/>
          <a:p>
            <a:pPr algn="ctr"/>
            <a:r>
              <a:rPr lang="es-ES_tradnl" sz="2400" b="1" dirty="0" smtClean="0">
                <a:solidFill>
                  <a:srgbClr val="00B0F0"/>
                </a:solidFill>
              </a:rPr>
              <a:t>PRINCIPIOS RECTORES PARA EL TRABAJO CON VOLUNTARIOS</a:t>
            </a:r>
            <a:endParaRPr lang="es-ES_tradnl" sz="2400" b="1" dirty="0">
              <a:solidFill>
                <a:srgbClr val="00B0F0"/>
              </a:solidFill>
            </a:endParaRPr>
          </a:p>
        </p:txBody>
      </p:sp>
      <p:sp>
        <p:nvSpPr>
          <p:cNvPr id="4" name="3 CuadroTexto"/>
          <p:cNvSpPr txBox="1"/>
          <p:nvPr/>
        </p:nvSpPr>
        <p:spPr>
          <a:xfrm>
            <a:off x="4572000" y="2824886"/>
            <a:ext cx="3888432" cy="2585323"/>
          </a:xfrm>
          <a:prstGeom prst="rect">
            <a:avLst/>
          </a:prstGeom>
          <a:noFill/>
        </p:spPr>
        <p:txBody>
          <a:bodyPr wrap="square" rtlCol="0">
            <a:spAutoFit/>
          </a:bodyPr>
          <a:lstStyle/>
          <a:p>
            <a:r>
              <a:rPr lang="es-ES_tradnl" dirty="0"/>
              <a:t>Todos los voluntarios deben ser informados activamente sobre las prioridades estratégicas para entender claramente su papel y su contribución a los objetivos de la Organización. Su contribución debe ser así mismo evaluada de manera regular y se deberán adoptar medidas en caso de ser necesario. </a:t>
            </a:r>
            <a:endParaRPr lang="es-ES" dirty="0"/>
          </a:p>
        </p:txBody>
      </p:sp>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520" y="2564904"/>
            <a:ext cx="3019424" cy="2659016"/>
          </a:xfrm>
          <a:prstGeom prst="rect">
            <a:avLst/>
          </a:prstGeom>
        </p:spPr>
      </p:pic>
    </p:spTree>
    <p:extLst>
      <p:ext uri="{BB962C8B-B14F-4D97-AF65-F5344CB8AC3E}">
        <p14:creationId xmlns:p14="http://schemas.microsoft.com/office/powerpoint/2010/main" val="189921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 y="5724527"/>
            <a:ext cx="9144000" cy="1133475"/>
            <a:chOff x="0" y="3612"/>
            <a:chExt cx="5760" cy="714"/>
          </a:xfrm>
        </p:grpSpPr>
        <p:pic>
          <p:nvPicPr>
            <p:cNvPr id="3"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5" name="Text Box 5"/>
            <p:cNvSpPr txBox="1">
              <a:spLocks noChangeArrowheads="1"/>
            </p:cNvSpPr>
            <p:nvPr/>
          </p:nvSpPr>
          <p:spPr bwMode="auto">
            <a:xfrm>
              <a:off x="86" y="3752"/>
              <a:ext cx="852" cy="407"/>
            </a:xfrm>
            <a:prstGeom prst="rect">
              <a:avLst/>
            </a:prstGeom>
            <a:noFill/>
            <a:ln w="9525">
              <a:noFill/>
              <a:miter lim="800000"/>
              <a:headEnd/>
              <a:tailEnd/>
            </a:ln>
          </p:spPr>
          <p:txBody>
            <a:bodyPr wrap="none">
              <a:spAutoFit/>
            </a:bodyPr>
            <a:lstStyle/>
            <a:p>
              <a:pPr algn="ctr"/>
              <a:r>
                <a:rPr lang="es-ES_tradnl" b="1" dirty="0">
                  <a:solidFill>
                    <a:prstClr val="white"/>
                  </a:solidFill>
                  <a:latin typeface="Univers" pitchFamily="34" charset="0"/>
                  <a:cs typeface="Arial" charset="0"/>
                </a:rPr>
                <a:t> </a:t>
              </a:r>
              <a:r>
                <a:rPr lang="en-US" b="1" dirty="0">
                  <a:solidFill>
                    <a:prstClr val="white"/>
                  </a:solidFill>
                  <a:latin typeface="Univers" pitchFamily="34" charset="0"/>
                  <a:cs typeface="Arial" charset="0"/>
                </a:rPr>
                <a:t>únete</a:t>
              </a:r>
              <a:r>
                <a:rPr lang="es-ES_tradnl" b="1" dirty="0">
                  <a:solidFill>
                    <a:prstClr val="white"/>
                  </a:solidFill>
                  <a:latin typeface="Univers" pitchFamily="34" charset="0"/>
                  <a:cs typeface="Arial" charset="0"/>
                </a:rPr>
                <a:t> por </a:t>
              </a:r>
            </a:p>
            <a:p>
              <a:pPr algn="ctr"/>
              <a:r>
                <a:rPr lang="es-ES_tradnl" b="1" dirty="0">
                  <a:solidFill>
                    <a:prstClr val="white"/>
                  </a:solidFill>
                  <a:latin typeface="Univers" pitchFamily="34" charset="0"/>
                  <a:cs typeface="Arial" charset="0"/>
                </a:rPr>
                <a:t>la infancia</a:t>
              </a:r>
              <a:endParaRPr lang="es-ES" b="1" dirty="0">
                <a:solidFill>
                  <a:prstClr val="white"/>
                </a:solidFill>
                <a:latin typeface="Univers" pitchFamily="34" charset="0"/>
                <a:cs typeface="Arial" charset="0"/>
              </a:endParaRPr>
            </a:p>
          </p:txBody>
        </p:sp>
      </p:grpSp>
      <p:sp>
        <p:nvSpPr>
          <p:cNvPr id="6" name="5 CuadroTexto"/>
          <p:cNvSpPr txBox="1"/>
          <p:nvPr/>
        </p:nvSpPr>
        <p:spPr>
          <a:xfrm>
            <a:off x="467544" y="404664"/>
            <a:ext cx="8424936" cy="461665"/>
          </a:xfrm>
          <a:prstGeom prst="rect">
            <a:avLst/>
          </a:prstGeom>
          <a:noFill/>
        </p:spPr>
        <p:txBody>
          <a:bodyPr wrap="square" rtlCol="0">
            <a:spAutoFit/>
          </a:bodyPr>
          <a:lstStyle>
            <a:defPPr>
              <a:defRPr lang="es-ES_tradnl"/>
            </a:defPPr>
            <a:lvl1pPr algn="ctr">
              <a:defRPr sz="2400" b="1">
                <a:solidFill>
                  <a:srgbClr val="00B0F0"/>
                </a:solidFill>
              </a:defRPr>
            </a:lvl1pPr>
          </a:lstStyle>
          <a:p>
            <a:r>
              <a:rPr lang="es-ES" dirty="0"/>
              <a:t>¿QUÉ ESPERA UNICEF ESPAÑA DE SUS VOLUNTARIOS?</a:t>
            </a:r>
          </a:p>
        </p:txBody>
      </p:sp>
      <p:sp>
        <p:nvSpPr>
          <p:cNvPr id="7" name="6 CuadroTexto"/>
          <p:cNvSpPr txBox="1"/>
          <p:nvPr/>
        </p:nvSpPr>
        <p:spPr>
          <a:xfrm>
            <a:off x="503548" y="1412777"/>
            <a:ext cx="7128792" cy="4678204"/>
          </a:xfrm>
          <a:prstGeom prst="rect">
            <a:avLst/>
          </a:prstGeom>
          <a:noFill/>
        </p:spPr>
        <p:txBody>
          <a:bodyPr wrap="square" rtlCol="0">
            <a:spAutoFit/>
          </a:bodyPr>
          <a:lstStyle/>
          <a:p>
            <a:pPr marL="285750" indent="-285750">
              <a:lnSpc>
                <a:spcPct val="200000"/>
              </a:lnSpc>
              <a:buFont typeface="Arial" pitchFamily="34" charset="0"/>
              <a:buChar char="•"/>
            </a:pPr>
            <a:r>
              <a:rPr lang="es-ES" sz="2000" dirty="0" smtClean="0">
                <a:solidFill>
                  <a:prstClr val="black"/>
                </a:solidFill>
              </a:rPr>
              <a:t>COMPROMISO A LARGO PLAZO</a:t>
            </a:r>
          </a:p>
          <a:p>
            <a:pPr marL="285750" indent="-285750">
              <a:lnSpc>
                <a:spcPct val="200000"/>
              </a:lnSpc>
              <a:buFont typeface="Arial" pitchFamily="34" charset="0"/>
              <a:buChar char="•"/>
            </a:pPr>
            <a:r>
              <a:rPr lang="es-ES" sz="2000" dirty="0" smtClean="0">
                <a:solidFill>
                  <a:prstClr val="black"/>
                </a:solidFill>
              </a:rPr>
              <a:t>FLEXIBILIDAD</a:t>
            </a:r>
          </a:p>
          <a:p>
            <a:pPr marL="285750" indent="-285750">
              <a:lnSpc>
                <a:spcPct val="200000"/>
              </a:lnSpc>
              <a:buFont typeface="Arial" pitchFamily="34" charset="0"/>
              <a:buChar char="•"/>
            </a:pPr>
            <a:r>
              <a:rPr lang="es-ES" sz="2000" dirty="0" smtClean="0">
                <a:solidFill>
                  <a:prstClr val="black"/>
                </a:solidFill>
              </a:rPr>
              <a:t>PROACTIVIDAD (INFORMACIÓN Y FORMACIÓN)</a:t>
            </a:r>
          </a:p>
          <a:p>
            <a:pPr marL="285750" indent="-285750">
              <a:lnSpc>
                <a:spcPct val="200000"/>
              </a:lnSpc>
              <a:buFont typeface="Arial" pitchFamily="34" charset="0"/>
              <a:buChar char="•"/>
            </a:pPr>
            <a:r>
              <a:rPr lang="es-ES" sz="2000" dirty="0" smtClean="0">
                <a:solidFill>
                  <a:prstClr val="black"/>
                </a:solidFill>
              </a:rPr>
              <a:t>PARTICIPACIÓN ACTIVA</a:t>
            </a:r>
          </a:p>
          <a:p>
            <a:pPr marL="285750" indent="-285750">
              <a:lnSpc>
                <a:spcPct val="200000"/>
              </a:lnSpc>
              <a:buFont typeface="Arial" pitchFamily="34" charset="0"/>
              <a:buChar char="•"/>
            </a:pPr>
            <a:r>
              <a:rPr lang="es-ES" sz="2000" dirty="0" smtClean="0">
                <a:solidFill>
                  <a:prstClr val="black"/>
                </a:solidFill>
              </a:rPr>
              <a:t>TRABAJO EN EQUIPO</a:t>
            </a:r>
          </a:p>
          <a:p>
            <a:pPr>
              <a:lnSpc>
                <a:spcPct val="200000"/>
              </a:lnSpc>
            </a:pPr>
            <a:endParaRPr lang="es-ES" sz="2000" dirty="0" smtClean="0">
              <a:solidFill>
                <a:prstClr val="black"/>
              </a:solidFill>
            </a:endParaRPr>
          </a:p>
          <a:p>
            <a:pPr>
              <a:lnSpc>
                <a:spcPct val="200000"/>
              </a:lnSpc>
            </a:pPr>
            <a:endParaRPr lang="es-ES" sz="2000" dirty="0" smtClean="0">
              <a:solidFill>
                <a:prstClr val="black"/>
              </a:solidFill>
            </a:endParaRPr>
          </a:p>
          <a:p>
            <a:pPr marL="285750" indent="-285750">
              <a:buFont typeface="Arial" pitchFamily="34" charset="0"/>
              <a:buChar char="•"/>
            </a:pPr>
            <a:endParaRPr lang="es-ES" sz="1600" dirty="0" smtClean="0">
              <a:solidFill>
                <a:prstClr val="black"/>
              </a:solidFill>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1715" y="1052736"/>
            <a:ext cx="2520280" cy="181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4203" y="3933056"/>
            <a:ext cx="3060340" cy="150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308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 y="5724527"/>
            <a:ext cx="9144000" cy="1133475"/>
            <a:chOff x="0" y="3612"/>
            <a:chExt cx="5760" cy="714"/>
          </a:xfrm>
        </p:grpSpPr>
        <p:pic>
          <p:nvPicPr>
            <p:cNvPr id="3"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5" name="Text Box 5"/>
            <p:cNvSpPr txBox="1">
              <a:spLocks noChangeArrowheads="1"/>
            </p:cNvSpPr>
            <p:nvPr/>
          </p:nvSpPr>
          <p:spPr bwMode="auto">
            <a:xfrm>
              <a:off x="86" y="3752"/>
              <a:ext cx="852" cy="407"/>
            </a:xfrm>
            <a:prstGeom prst="rect">
              <a:avLst/>
            </a:prstGeom>
            <a:noFill/>
            <a:ln w="9525">
              <a:noFill/>
              <a:miter lim="800000"/>
              <a:headEnd/>
              <a:tailEnd/>
            </a:ln>
          </p:spPr>
          <p:txBody>
            <a:bodyPr wrap="none">
              <a:spAutoFit/>
            </a:bodyPr>
            <a:lstStyle/>
            <a:p>
              <a:pPr algn="ctr"/>
              <a:r>
                <a:rPr lang="es-ES_tradnl" b="1" dirty="0">
                  <a:solidFill>
                    <a:prstClr val="white"/>
                  </a:solidFill>
                  <a:latin typeface="Univers" pitchFamily="34" charset="0"/>
                  <a:cs typeface="Arial" charset="0"/>
                </a:rPr>
                <a:t> </a:t>
              </a:r>
              <a:r>
                <a:rPr lang="en-US" b="1" dirty="0">
                  <a:solidFill>
                    <a:prstClr val="white"/>
                  </a:solidFill>
                  <a:latin typeface="Univers" pitchFamily="34" charset="0"/>
                  <a:cs typeface="Arial" charset="0"/>
                </a:rPr>
                <a:t>únete</a:t>
              </a:r>
              <a:r>
                <a:rPr lang="es-ES_tradnl" b="1" dirty="0">
                  <a:solidFill>
                    <a:prstClr val="white"/>
                  </a:solidFill>
                  <a:latin typeface="Univers" pitchFamily="34" charset="0"/>
                  <a:cs typeface="Arial" charset="0"/>
                </a:rPr>
                <a:t> por </a:t>
              </a:r>
            </a:p>
            <a:p>
              <a:pPr algn="ctr"/>
              <a:r>
                <a:rPr lang="es-ES_tradnl" b="1" dirty="0">
                  <a:solidFill>
                    <a:prstClr val="white"/>
                  </a:solidFill>
                  <a:latin typeface="Univers" pitchFamily="34" charset="0"/>
                  <a:cs typeface="Arial" charset="0"/>
                </a:rPr>
                <a:t>la infancia</a:t>
              </a:r>
              <a:endParaRPr lang="es-ES" b="1" dirty="0">
                <a:solidFill>
                  <a:prstClr val="white"/>
                </a:solidFill>
                <a:latin typeface="Univers" pitchFamily="34" charset="0"/>
                <a:cs typeface="Arial" charset="0"/>
              </a:endParaRPr>
            </a:p>
          </p:txBody>
        </p:sp>
      </p:grpSp>
      <p:sp>
        <p:nvSpPr>
          <p:cNvPr id="6" name="5 CuadroTexto"/>
          <p:cNvSpPr txBox="1"/>
          <p:nvPr/>
        </p:nvSpPr>
        <p:spPr>
          <a:xfrm>
            <a:off x="467544" y="297525"/>
            <a:ext cx="7416824" cy="646331"/>
          </a:xfrm>
          <a:prstGeom prst="rect">
            <a:avLst/>
          </a:prstGeom>
          <a:noFill/>
        </p:spPr>
        <p:txBody>
          <a:bodyPr wrap="square" rtlCol="0">
            <a:spAutoFit/>
          </a:bodyPr>
          <a:lstStyle/>
          <a:p>
            <a:r>
              <a:rPr lang="es-ES" sz="2400" b="1" dirty="0">
                <a:solidFill>
                  <a:srgbClr val="00B0F0"/>
                </a:solidFill>
              </a:rPr>
              <a:t>NUESTROS</a:t>
            </a:r>
            <a:r>
              <a:rPr lang="es-ES" sz="3600" b="1" dirty="0" smtClean="0">
                <a:solidFill>
                  <a:prstClr val="black"/>
                </a:solidFill>
              </a:rPr>
              <a:t> </a:t>
            </a:r>
            <a:r>
              <a:rPr lang="es-ES" sz="2400" b="1" dirty="0">
                <a:solidFill>
                  <a:srgbClr val="00B0F0"/>
                </a:solidFill>
              </a:rPr>
              <a:t>VOLUNTARIOS SON…</a:t>
            </a:r>
          </a:p>
        </p:txBody>
      </p:sp>
      <p:sp>
        <p:nvSpPr>
          <p:cNvPr id="7" name="6 CuadroTexto"/>
          <p:cNvSpPr txBox="1"/>
          <p:nvPr/>
        </p:nvSpPr>
        <p:spPr>
          <a:xfrm>
            <a:off x="683568" y="1267019"/>
            <a:ext cx="7416824" cy="4801314"/>
          </a:xfrm>
          <a:prstGeom prst="rect">
            <a:avLst/>
          </a:prstGeom>
          <a:noFill/>
        </p:spPr>
        <p:txBody>
          <a:bodyPr wrap="square" rtlCol="0">
            <a:spAutoFit/>
          </a:bodyPr>
          <a:lstStyle/>
          <a:p>
            <a:pPr>
              <a:lnSpc>
                <a:spcPct val="200000"/>
              </a:lnSpc>
            </a:pPr>
            <a:r>
              <a:rPr lang="es-ES" sz="2400" dirty="0" smtClean="0">
                <a:solidFill>
                  <a:prstClr val="black"/>
                </a:solidFill>
              </a:rPr>
              <a:t>DONANTES DE TIEMPO Y COMPETENCIA</a:t>
            </a:r>
          </a:p>
          <a:p>
            <a:pPr>
              <a:lnSpc>
                <a:spcPct val="200000"/>
              </a:lnSpc>
            </a:pPr>
            <a:r>
              <a:rPr lang="es-ES" sz="2400" dirty="0" smtClean="0">
                <a:solidFill>
                  <a:prstClr val="black"/>
                </a:solidFill>
              </a:rPr>
              <a:t>ALIADOS ESTRATÉGICOS:</a:t>
            </a:r>
          </a:p>
          <a:p>
            <a:pPr marL="742950" lvl="1" indent="-285750">
              <a:lnSpc>
                <a:spcPct val="200000"/>
              </a:lnSpc>
              <a:buFont typeface="Arial" pitchFamily="34" charset="0"/>
              <a:buChar char="•"/>
            </a:pPr>
            <a:r>
              <a:rPr lang="es-ES" sz="2400" dirty="0" smtClean="0">
                <a:solidFill>
                  <a:prstClr val="black"/>
                </a:solidFill>
              </a:rPr>
              <a:t>EMBAJADORES</a:t>
            </a:r>
          </a:p>
          <a:p>
            <a:pPr marL="742950" lvl="1" indent="-285750">
              <a:lnSpc>
                <a:spcPct val="200000"/>
              </a:lnSpc>
              <a:buFont typeface="Arial" pitchFamily="34" charset="0"/>
              <a:buChar char="•"/>
            </a:pPr>
            <a:r>
              <a:rPr lang="es-ES" sz="2400" dirty="0" smtClean="0">
                <a:solidFill>
                  <a:prstClr val="black"/>
                </a:solidFill>
              </a:rPr>
              <a:t>PRESCRIPTORES</a:t>
            </a:r>
          </a:p>
          <a:p>
            <a:pPr marL="742950" lvl="1" indent="-285750">
              <a:lnSpc>
                <a:spcPct val="200000"/>
              </a:lnSpc>
              <a:buFont typeface="Arial" pitchFamily="34" charset="0"/>
              <a:buChar char="•"/>
            </a:pPr>
            <a:r>
              <a:rPr lang="es-ES" sz="2400" dirty="0" smtClean="0">
                <a:solidFill>
                  <a:prstClr val="black"/>
                </a:solidFill>
              </a:rPr>
              <a:t>INFORMADORES</a:t>
            </a:r>
          </a:p>
          <a:p>
            <a:pPr marL="742950" lvl="1" indent="-285750">
              <a:lnSpc>
                <a:spcPct val="200000"/>
              </a:lnSpc>
              <a:buFont typeface="Arial" pitchFamily="34" charset="0"/>
              <a:buChar char="•"/>
            </a:pPr>
            <a:r>
              <a:rPr lang="es-ES" sz="2400" dirty="0" smtClean="0">
                <a:solidFill>
                  <a:prstClr val="black"/>
                </a:solidFill>
              </a:rPr>
              <a:t>SENSIBILIZADORES</a:t>
            </a:r>
          </a:p>
          <a:p>
            <a:pPr marL="285750" indent="-285750">
              <a:buFont typeface="Arial" pitchFamily="34" charset="0"/>
              <a:buChar char="•"/>
            </a:pPr>
            <a:endParaRPr lang="es-ES" dirty="0" smtClean="0">
              <a:solidFill>
                <a:prstClr val="black"/>
              </a:solidFill>
            </a:endParaRPr>
          </a:p>
        </p:txBody>
      </p:sp>
      <p:pic>
        <p:nvPicPr>
          <p:cNvPr id="2050" name="Picture 2" descr="10 preguntas infantiles sobre el hambre en el mundo">
            <a:hlinkClick r:id="rId5" tooltip="10 preguntas infantiles sobre el hambre en el mundo"/>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2801317"/>
            <a:ext cx="4590197" cy="258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305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4" name="3 Rectángulo redondeado"/>
          <p:cNvSpPr/>
          <p:nvPr/>
        </p:nvSpPr>
        <p:spPr>
          <a:xfrm>
            <a:off x="1115616" y="2996952"/>
            <a:ext cx="2880320"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t>VOLUNTARIOS DIRECTIVOS</a:t>
            </a:r>
            <a:endParaRPr lang="es-ES" sz="2400" dirty="0"/>
          </a:p>
        </p:txBody>
      </p:sp>
      <p:sp>
        <p:nvSpPr>
          <p:cNvPr id="8" name="7 Rectángulo redondeado"/>
          <p:cNvSpPr/>
          <p:nvPr/>
        </p:nvSpPr>
        <p:spPr>
          <a:xfrm>
            <a:off x="4788024" y="3573016"/>
            <a:ext cx="2880320"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VOLUNTARIOS</a:t>
            </a:r>
            <a:r>
              <a:rPr lang="es-ES" dirty="0" smtClean="0"/>
              <a:t> </a:t>
            </a:r>
            <a:r>
              <a:rPr lang="es-ES" sz="2400" dirty="0"/>
              <a:t>OPERATIVOS</a:t>
            </a:r>
          </a:p>
        </p:txBody>
      </p:sp>
      <p:sp>
        <p:nvSpPr>
          <p:cNvPr id="9" name="8 Rectángulo redondeado"/>
          <p:cNvSpPr/>
          <p:nvPr/>
        </p:nvSpPr>
        <p:spPr>
          <a:xfrm>
            <a:off x="2803401" y="620688"/>
            <a:ext cx="3568799"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t>VOLUNTARIOS</a:t>
            </a:r>
          </a:p>
          <a:p>
            <a:pPr algn="ctr"/>
            <a:r>
              <a:rPr lang="es-ES" sz="2400" dirty="0" smtClean="0"/>
              <a:t>UNICEF COMITÉ ESPAÑOL</a:t>
            </a:r>
            <a:endParaRPr lang="es-ES" sz="2400" dirty="0"/>
          </a:p>
        </p:txBody>
      </p:sp>
      <p:cxnSp>
        <p:nvCxnSpPr>
          <p:cNvPr id="12" name="11 Conector recto de flecha"/>
          <p:cNvCxnSpPr/>
          <p:nvPr/>
        </p:nvCxnSpPr>
        <p:spPr>
          <a:xfrm flipH="1">
            <a:off x="3203848" y="2348880"/>
            <a:ext cx="504056"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5292080" y="2348880"/>
            <a:ext cx="936104"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0"/>
            <a:ext cx="9144000" cy="685800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_tradnl">
                <a:solidFill>
                  <a:srgbClr val="FFFFFF"/>
                </a:solidFill>
                <a:ea typeface="ＭＳ Ｐゴシック" charset="-128"/>
              </a:rPr>
              <a:t>						</a:t>
            </a:r>
            <a:endParaRPr lang="es-ES">
              <a:solidFill>
                <a:srgbClr val="FFFFFF"/>
              </a:solidFill>
              <a:ea typeface="ＭＳ Ｐゴシック" charset="-128"/>
              <a:cs typeface="Arial" charset="0"/>
            </a:endParaRPr>
          </a:p>
        </p:txBody>
      </p:sp>
      <p:sp>
        <p:nvSpPr>
          <p:cNvPr id="9219" name="7 CuadroTexto"/>
          <p:cNvSpPr txBox="1">
            <a:spLocks noChangeArrowheads="1"/>
          </p:cNvSpPr>
          <p:nvPr/>
        </p:nvSpPr>
        <p:spPr bwMode="auto">
          <a:xfrm>
            <a:off x="863600" y="1341438"/>
            <a:ext cx="7416800" cy="3416320"/>
          </a:xfrm>
          <a:prstGeom prst="rect">
            <a:avLst/>
          </a:prstGeom>
          <a:noFill/>
          <a:ln w="9525">
            <a:noFill/>
            <a:miter lim="800000"/>
            <a:headEnd/>
            <a:tailEnd/>
          </a:ln>
        </p:spPr>
        <p:txBody>
          <a:bodyPr>
            <a:spAutoFit/>
          </a:bodyPr>
          <a:lstStyle/>
          <a:p>
            <a:pPr algn="ctr"/>
            <a:r>
              <a:rPr lang="es-ES" sz="7200" b="1" dirty="0" smtClean="0">
                <a:solidFill>
                  <a:prstClr val="white"/>
                </a:solidFill>
              </a:rPr>
              <a:t>PROTOCOLO DE GESTIÓN DE  VOLUNTARIADO</a:t>
            </a:r>
            <a:endParaRPr lang="es-ES_tradnl" sz="7200" b="1" dirty="0">
              <a:solidFill>
                <a:prstClr val="white"/>
              </a:solidFill>
            </a:endParaRPr>
          </a:p>
        </p:txBody>
      </p:sp>
      <p:pic>
        <p:nvPicPr>
          <p:cNvPr id="9220" name="7 Imagen" descr="logo sin lema blanco500px.gif"/>
          <p:cNvPicPr>
            <a:picLocks noChangeAspect="1"/>
          </p:cNvPicPr>
          <p:nvPr/>
        </p:nvPicPr>
        <p:blipFill>
          <a:blip r:embed="rId3" cstate="print"/>
          <a:srcRect/>
          <a:stretch>
            <a:fillRect/>
          </a:stretch>
        </p:blipFill>
        <p:spPr bwMode="auto">
          <a:xfrm>
            <a:off x="6588125" y="6021388"/>
            <a:ext cx="2159000" cy="519112"/>
          </a:xfrm>
          <a:prstGeom prst="rect">
            <a:avLst/>
          </a:prstGeom>
          <a:noFill/>
          <a:ln w="9525">
            <a:noFill/>
            <a:miter lim="800000"/>
            <a:headEnd/>
            <a:tailEnd/>
          </a:ln>
        </p:spPr>
      </p:pic>
    </p:spTree>
    <p:extLst>
      <p:ext uri="{BB962C8B-B14F-4D97-AF65-F5344CB8AC3E}">
        <p14:creationId xmlns:p14="http://schemas.microsoft.com/office/powerpoint/2010/main" val="2822512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836712"/>
            <a:ext cx="7772400" cy="1470025"/>
          </a:xfrm>
        </p:spPr>
        <p:txBody>
          <a:bodyPr>
            <a:normAutofit fontScale="90000"/>
          </a:bodyPr>
          <a:lstStyle/>
          <a:p>
            <a:r>
              <a:rPr lang="es-ES" b="1" dirty="0" smtClean="0"/>
              <a:t/>
            </a:r>
            <a:br>
              <a:rPr lang="es-ES" b="1" dirty="0" smtClean="0"/>
            </a:br>
            <a:r>
              <a:rPr lang="es-ES" b="1" dirty="0"/>
              <a:t/>
            </a:r>
            <a:br>
              <a:rPr lang="es-ES" b="1" dirty="0"/>
            </a:br>
            <a:endParaRPr lang="es-ES" b="1" dirty="0"/>
          </a:p>
        </p:txBody>
      </p:sp>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323528" y="1466781"/>
            <a:ext cx="4320480" cy="954107"/>
          </a:xfrm>
          <a:prstGeom prst="rect">
            <a:avLst/>
          </a:prstGeom>
          <a:noFill/>
        </p:spPr>
        <p:txBody>
          <a:bodyPr wrap="square" rtlCol="0">
            <a:spAutoFit/>
          </a:bodyPr>
          <a:lstStyle/>
          <a:p>
            <a:r>
              <a:rPr lang="es-ES_tradnl" sz="2800" b="1" dirty="0">
                <a:solidFill>
                  <a:srgbClr val="00B0F0"/>
                </a:solidFill>
              </a:rPr>
              <a:t>Ley 6/1996, de 15 de enero, </a:t>
            </a:r>
            <a:endParaRPr lang="es-ES_tradnl" sz="2800" b="1" dirty="0" smtClean="0">
              <a:solidFill>
                <a:srgbClr val="00B0F0"/>
              </a:solidFill>
            </a:endParaRPr>
          </a:p>
          <a:p>
            <a:r>
              <a:rPr lang="es-ES_tradnl" sz="2800" b="1" dirty="0" smtClean="0">
                <a:solidFill>
                  <a:srgbClr val="00B0F0"/>
                </a:solidFill>
              </a:rPr>
              <a:t>del </a:t>
            </a:r>
            <a:r>
              <a:rPr lang="es-ES_tradnl" sz="2800" b="1" dirty="0">
                <a:solidFill>
                  <a:srgbClr val="00B0F0"/>
                </a:solidFill>
              </a:rPr>
              <a:t>Voluntariado en </a:t>
            </a:r>
            <a:r>
              <a:rPr lang="es-ES_tradnl" sz="2800" b="1" dirty="0" smtClean="0">
                <a:solidFill>
                  <a:srgbClr val="00B0F0"/>
                </a:solidFill>
              </a:rPr>
              <a:t>España</a:t>
            </a:r>
          </a:p>
        </p:txBody>
      </p:sp>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6573" y="548679"/>
            <a:ext cx="3657835" cy="5175845"/>
          </a:xfrm>
          <a:prstGeom prst="rect">
            <a:avLst/>
          </a:prstGeom>
        </p:spPr>
      </p:pic>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043608" y="980728"/>
            <a:ext cx="7376988" cy="4320480"/>
          </a:xfrm>
        </p:spPr>
        <p:txBody>
          <a:bodyPr rtlCol="0">
            <a:noAutofit/>
          </a:bodyPr>
          <a:lstStyle/>
          <a:p>
            <a:pPr marL="457200" indent="-457200" algn="l" eaLnBrk="1" fontAlgn="auto" hangingPunct="1">
              <a:lnSpc>
                <a:spcPct val="300000"/>
              </a:lnSpc>
              <a:spcAft>
                <a:spcPts val="0"/>
              </a:spcAft>
              <a:buAutoNum type="arabicPeriod"/>
              <a:defRPr/>
            </a:pPr>
            <a:r>
              <a:rPr lang="es-ES" sz="2200" dirty="0" smtClean="0">
                <a:solidFill>
                  <a:schemeClr val="tx1"/>
                </a:solidFill>
              </a:rPr>
              <a:t>UNICEF, Fondo de Naciones Unidas para la Infancia</a:t>
            </a:r>
          </a:p>
          <a:p>
            <a:pPr marL="457200" indent="-457200" algn="l">
              <a:lnSpc>
                <a:spcPct val="300000"/>
              </a:lnSpc>
              <a:buAutoNum type="arabicPeriod"/>
              <a:defRPr/>
            </a:pPr>
            <a:r>
              <a:rPr lang="es-ES" sz="2200" dirty="0">
                <a:solidFill>
                  <a:schemeClr val="tx1"/>
                </a:solidFill>
              </a:rPr>
              <a:t>UNICEF Comité </a:t>
            </a:r>
            <a:r>
              <a:rPr lang="es-ES" sz="2200" dirty="0" smtClean="0">
                <a:solidFill>
                  <a:schemeClr val="tx1"/>
                </a:solidFill>
              </a:rPr>
              <a:t>Español y el voluntariado</a:t>
            </a:r>
          </a:p>
          <a:p>
            <a:pPr marL="457200" indent="-457200" algn="l" eaLnBrk="1" fontAlgn="auto" hangingPunct="1">
              <a:lnSpc>
                <a:spcPct val="300000"/>
              </a:lnSpc>
              <a:spcAft>
                <a:spcPts val="0"/>
              </a:spcAft>
              <a:buAutoNum type="arabicPeriod"/>
              <a:defRPr/>
            </a:pPr>
            <a:r>
              <a:rPr lang="es-ES" sz="2200" dirty="0" smtClean="0">
                <a:solidFill>
                  <a:schemeClr val="tx1"/>
                </a:solidFill>
              </a:rPr>
              <a:t>Protocolo de gestión de voluntariado </a:t>
            </a:r>
          </a:p>
          <a:p>
            <a:pPr marL="457200" indent="-457200" algn="l" eaLnBrk="1" fontAlgn="auto" hangingPunct="1">
              <a:lnSpc>
                <a:spcPct val="300000"/>
              </a:lnSpc>
              <a:spcAft>
                <a:spcPts val="0"/>
              </a:spcAft>
              <a:buAutoNum type="arabicPeriod"/>
              <a:defRPr/>
            </a:pPr>
            <a:r>
              <a:rPr lang="es-ES" sz="2200" dirty="0" smtClean="0">
                <a:solidFill>
                  <a:schemeClr val="tx1"/>
                </a:solidFill>
              </a:rPr>
              <a:t>Programa de voluntariado UNICEF Comité Cantabria</a:t>
            </a:r>
          </a:p>
        </p:txBody>
      </p:sp>
      <p:sp>
        <p:nvSpPr>
          <p:cNvPr id="2053" name="Rectangle 4"/>
          <p:cNvSpPr>
            <a:spLocks noChangeArrowheads="1"/>
          </p:cNvSpPr>
          <p:nvPr/>
        </p:nvSpPr>
        <p:spPr bwMode="auto">
          <a:xfrm>
            <a:off x="0" y="6021388"/>
            <a:ext cx="9144000" cy="836612"/>
          </a:xfrm>
          <a:prstGeom prst="rect">
            <a:avLst/>
          </a:prstGeom>
          <a:solidFill>
            <a:srgbClr val="0099FF"/>
          </a:solidFill>
          <a:ln w="9525">
            <a:noFill/>
            <a:miter lim="800000"/>
            <a:headEnd/>
            <a:tailEnd/>
          </a:ln>
        </p:spPr>
        <p:txBody>
          <a:bodyPr wrap="none" anchor="ctr"/>
          <a:lstStyle/>
          <a:p>
            <a:endParaRPr lang="en-US" sz="1600">
              <a:latin typeface="Calibri" pitchFamily="34" charset="0"/>
            </a:endParaRPr>
          </a:p>
        </p:txBody>
      </p:sp>
      <p:sp>
        <p:nvSpPr>
          <p:cNvPr id="2054" name="Text Box 6"/>
          <p:cNvSpPr txBox="1">
            <a:spLocks noChangeArrowheads="1"/>
          </p:cNvSpPr>
          <p:nvPr/>
        </p:nvSpPr>
        <p:spPr bwMode="auto">
          <a:xfrm>
            <a:off x="250825" y="6092825"/>
            <a:ext cx="1312863" cy="646113"/>
          </a:xfrm>
          <a:prstGeom prst="rect">
            <a:avLst/>
          </a:prstGeom>
          <a:noFill/>
          <a:ln w="9525">
            <a:noFill/>
            <a:miter lim="800000"/>
            <a:headEnd/>
            <a:tailEnd/>
          </a:ln>
        </p:spPr>
        <p:txBody>
          <a:bodyPr wrap="none">
            <a:spAutoFit/>
          </a:bodyPr>
          <a:lstStyle/>
          <a:p>
            <a:pPr algn="ctr" eaLnBrk="0" hangingPunct="0"/>
            <a:r>
              <a:rPr lang="es-ES_tradnl" b="1">
                <a:solidFill>
                  <a:schemeClr val="bg1"/>
                </a:solidFill>
                <a:latin typeface="Univers"/>
                <a:ea typeface="MS PGothic" pitchFamily="34" charset="-128"/>
              </a:rPr>
              <a:t>únete por </a:t>
            </a:r>
          </a:p>
          <a:p>
            <a:pPr algn="ctr" eaLnBrk="0" hangingPunct="0"/>
            <a:r>
              <a:rPr lang="es-ES_tradnl" b="1">
                <a:solidFill>
                  <a:schemeClr val="bg1"/>
                </a:solidFill>
                <a:latin typeface="Univers"/>
                <a:ea typeface="MS PGothic" pitchFamily="34" charset="-128"/>
              </a:rPr>
              <a:t>la infancia</a:t>
            </a:r>
            <a:endParaRPr lang="es-ES" b="1">
              <a:solidFill>
                <a:schemeClr val="bg1"/>
              </a:solidFill>
              <a:latin typeface="Univers"/>
              <a:ea typeface="MS PGothic" pitchFamily="34" charset="-128"/>
            </a:endParaRPr>
          </a:p>
        </p:txBody>
      </p:sp>
      <p:pic>
        <p:nvPicPr>
          <p:cNvPr id="2055" name="Picture 5" descr="UNICEF01"/>
          <p:cNvPicPr>
            <a:picLocks noChangeAspect="1" noChangeArrowheads="1"/>
          </p:cNvPicPr>
          <p:nvPr/>
        </p:nvPicPr>
        <p:blipFill>
          <a:blip r:embed="rId3" cstate="print"/>
          <a:srcRect l="66273"/>
          <a:stretch>
            <a:fillRect/>
          </a:stretch>
        </p:blipFill>
        <p:spPr bwMode="auto">
          <a:xfrm>
            <a:off x="6948488" y="6021388"/>
            <a:ext cx="2087562" cy="804862"/>
          </a:xfrm>
          <a:prstGeom prst="rect">
            <a:avLst/>
          </a:prstGeom>
          <a:noFill/>
          <a:ln w="9525">
            <a:noFill/>
            <a:miter lim="800000"/>
            <a:headEnd/>
            <a:tailEnd/>
          </a:ln>
        </p:spPr>
      </p:pic>
    </p:spTree>
    <p:extLst>
      <p:ext uri="{BB962C8B-B14F-4D97-AF65-F5344CB8AC3E}">
        <p14:creationId xmlns:p14="http://schemas.microsoft.com/office/powerpoint/2010/main" val="516299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836712"/>
            <a:ext cx="7772400" cy="1470025"/>
          </a:xfrm>
        </p:spPr>
        <p:txBody>
          <a:bodyPr>
            <a:normAutofit fontScale="90000"/>
          </a:bodyPr>
          <a:lstStyle/>
          <a:p>
            <a:r>
              <a:rPr lang="es-ES" b="1" dirty="0" smtClean="0"/>
              <a:t/>
            </a:r>
            <a:br>
              <a:rPr lang="es-ES" b="1" dirty="0" smtClean="0"/>
            </a:br>
            <a:r>
              <a:rPr lang="es-ES" b="1" dirty="0"/>
              <a:t/>
            </a:r>
            <a:br>
              <a:rPr lang="es-ES" b="1" dirty="0"/>
            </a:br>
            <a:endParaRPr lang="es-ES" b="1" dirty="0"/>
          </a:p>
        </p:txBody>
      </p:sp>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9" name="8 CuadroTexto"/>
          <p:cNvSpPr txBox="1"/>
          <p:nvPr/>
        </p:nvSpPr>
        <p:spPr>
          <a:xfrm>
            <a:off x="791296" y="764704"/>
            <a:ext cx="7848872" cy="707886"/>
          </a:xfrm>
          <a:prstGeom prst="rect">
            <a:avLst/>
          </a:prstGeom>
          <a:noFill/>
        </p:spPr>
        <p:txBody>
          <a:bodyPr wrap="square" rtlCol="0">
            <a:spAutoFit/>
          </a:bodyPr>
          <a:lstStyle/>
          <a:p>
            <a:r>
              <a:rPr lang="es-ES_tradnl" sz="2000" b="1" dirty="0" smtClean="0"/>
              <a:t>“PROTOCOLO DE GESTIÓN DEL VOLUNTARIADO OPERATIVO EN COMITÉS AUTONÓMICOS Y SEDE DE UNICEF COMITÉ ESPAÑOL” </a:t>
            </a:r>
            <a:endParaRPr lang="es-ES_tradnl" sz="2000" b="1" dirty="0"/>
          </a:p>
        </p:txBody>
      </p:sp>
      <p:pic>
        <p:nvPicPr>
          <p:cNvPr id="11" name="Picture 2"/>
          <p:cNvPicPr>
            <a:picLocks noChangeAspect="1" noChangeArrowheads="1"/>
          </p:cNvPicPr>
          <p:nvPr/>
        </p:nvPicPr>
        <p:blipFill>
          <a:blip r:embed="rId5" cstate="print"/>
          <a:srcRect/>
          <a:stretch>
            <a:fillRect/>
          </a:stretch>
        </p:blipFill>
        <p:spPr bwMode="auto">
          <a:xfrm>
            <a:off x="1920363" y="1700808"/>
            <a:ext cx="4929408" cy="3672408"/>
          </a:xfrm>
          <a:prstGeom prst="rect">
            <a:avLst/>
          </a:prstGeom>
          <a:noFill/>
          <a:ln w="9525">
            <a:noFill/>
            <a:miter lim="800000"/>
            <a:headEnd/>
            <a:tailEnd/>
          </a:ln>
        </p:spPr>
      </p:pic>
    </p:spTree>
    <p:extLst>
      <p:ext uri="{BB962C8B-B14F-4D97-AF65-F5344CB8AC3E}">
        <p14:creationId xmlns:p14="http://schemas.microsoft.com/office/powerpoint/2010/main" val="3534818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3789040"/>
            <a:ext cx="7772400" cy="1470025"/>
          </a:xfrm>
        </p:spPr>
        <p:txBody>
          <a:bodyPr>
            <a:noAutofit/>
          </a:bodyPr>
          <a:lstStyle/>
          <a:p>
            <a:pPr algn="l"/>
            <a:r>
              <a:rPr lang="es-ES_tradnl" sz="2000" dirty="0" smtClean="0"/>
              <a:t>Está dirigido a cubrir debidamente las especificaciones de la Ley 6/1996, de 15 de enero, del Voluntariado en España, sobre los derechos y deberes de voluntarios y de las organizaciones en las que se realizan actividades de Voluntariado,</a:t>
            </a:r>
            <a:r>
              <a:rPr lang="es-ES_tradnl" sz="2000" b="1" dirty="0" smtClean="0"/>
              <a:t> </a:t>
            </a:r>
            <a:r>
              <a:rPr lang="es-ES_tradnl" sz="2000" dirty="0" smtClean="0"/>
              <a:t>por lo que su aplicación resulta de obligado cumplimiento en Voluntariados Operativos desarrollados en la estructura de UNICEF Comité Español, tanto en el ámbito estatal como en el autonómico, provincial o local.</a:t>
            </a:r>
            <a:endParaRPr lang="es-ES" sz="2000" dirty="0"/>
          </a:p>
        </p:txBody>
      </p:sp>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9" name="8 CuadroTexto"/>
          <p:cNvSpPr txBox="1"/>
          <p:nvPr/>
        </p:nvSpPr>
        <p:spPr>
          <a:xfrm>
            <a:off x="4139952" y="476672"/>
            <a:ext cx="4680520" cy="2862322"/>
          </a:xfrm>
          <a:prstGeom prst="rect">
            <a:avLst/>
          </a:prstGeom>
          <a:noFill/>
        </p:spPr>
        <p:txBody>
          <a:bodyPr wrap="square" rtlCol="0">
            <a:spAutoFit/>
          </a:bodyPr>
          <a:lstStyle/>
          <a:p>
            <a:r>
              <a:rPr lang="es-ES_tradnl" sz="2000" dirty="0" smtClean="0"/>
              <a:t>El presente documento define las directrices a seguir en la gestión del Voluntariado Operativo, en la que intervienen en cuanto a los aspectos operativos se refiere, la persona </a:t>
            </a:r>
            <a:r>
              <a:rPr lang="es-ES_tradnl" sz="2000" b="1" dirty="0" smtClean="0"/>
              <a:t>Responsable de Voluntariado Operativo de UNICEF Comité Español y los Referentes de Voluntariado Operativo a nivel autonómico</a:t>
            </a:r>
            <a:r>
              <a:rPr lang="es-ES_tradnl" sz="2000" dirty="0" smtClean="0"/>
              <a:t>.</a:t>
            </a:r>
            <a:endParaRPr lang="es-ES_tradnl" sz="2000" dirty="0"/>
          </a:p>
        </p:txBody>
      </p:sp>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592869"/>
            <a:ext cx="3398613" cy="2548099"/>
          </a:xfrm>
          <a:prstGeom prst="rect">
            <a:avLst/>
          </a:prstGeom>
        </p:spPr>
      </p:pic>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8776" y="1171138"/>
            <a:ext cx="4947193" cy="3265974"/>
          </a:xfrm>
          <a:prstGeom prst="rect">
            <a:avLst/>
          </a:prstGeom>
        </p:spPr>
      </p:pic>
      <p:grpSp>
        <p:nvGrpSpPr>
          <p:cNvPr id="2" name="Group 2"/>
          <p:cNvGrpSpPr>
            <a:grpSpLocks/>
          </p:cNvGrpSpPr>
          <p:nvPr/>
        </p:nvGrpSpPr>
        <p:grpSpPr bwMode="auto">
          <a:xfrm>
            <a:off x="3" y="5724527"/>
            <a:ext cx="9144000" cy="1133475"/>
            <a:chOff x="0" y="3612"/>
            <a:chExt cx="5760" cy="714"/>
          </a:xfrm>
        </p:grpSpPr>
        <p:pic>
          <p:nvPicPr>
            <p:cNvPr id="5" name="Picture 3"/>
            <p:cNvPicPr>
              <a:picLocks noChangeAspect="1" noChangeArrowheads="1"/>
            </p:cNvPicPr>
            <p:nvPr/>
          </p:nvPicPr>
          <p:blipFill>
            <a:blip r:embed="rId4"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7"/>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158765" y="260648"/>
            <a:ext cx="8676456" cy="584775"/>
          </a:xfrm>
          <a:prstGeom prst="rect">
            <a:avLst/>
          </a:prstGeom>
          <a:noFill/>
        </p:spPr>
        <p:txBody>
          <a:bodyPr wrap="square" rtlCol="0">
            <a:spAutoFit/>
          </a:bodyPr>
          <a:lstStyle/>
          <a:p>
            <a:pPr algn="ctr"/>
            <a:r>
              <a:rPr lang="es-ES" sz="3200" b="1" dirty="0" smtClean="0">
                <a:solidFill>
                  <a:srgbClr val="00B0F0"/>
                </a:solidFill>
              </a:rPr>
              <a:t>PROCESO DE INCORPORACIÓN DEL VOLUNTARIO</a:t>
            </a:r>
            <a:endParaRPr lang="es-ES" sz="3200" b="1" dirty="0">
              <a:solidFill>
                <a:srgbClr val="00B0F0"/>
              </a:solidFill>
            </a:endParaRPr>
          </a:p>
        </p:txBody>
      </p:sp>
      <p:sp>
        <p:nvSpPr>
          <p:cNvPr id="9" name="8 Subtítulo"/>
          <p:cNvSpPr txBox="1">
            <a:spLocks noGrp="1"/>
          </p:cNvSpPr>
          <p:nvPr>
            <p:ph type="subTitle" idx="1"/>
          </p:nvPr>
        </p:nvSpPr>
        <p:spPr>
          <a:xfrm>
            <a:off x="1691680" y="3849083"/>
            <a:ext cx="5580112" cy="1668149"/>
          </a:xfrm>
          <a:prstGeom prst="rect">
            <a:avLst/>
          </a:prstGeom>
          <a:noFill/>
        </p:spPr>
        <p:txBody>
          <a:bodyPr wrap="square" rtlCol="0">
            <a:spAutoFit/>
          </a:bodyPr>
          <a:lstStyle/>
          <a:p>
            <a:pPr marL="285750" indent="-285750" algn="l">
              <a:lnSpc>
                <a:spcPct val="200000"/>
              </a:lnSpc>
              <a:buFont typeface="Arial" pitchFamily="34" charset="0"/>
              <a:buChar char="•"/>
            </a:pPr>
            <a:r>
              <a:rPr lang="es-ES" sz="1600" dirty="0" smtClean="0">
                <a:solidFill>
                  <a:schemeClr val="tx1"/>
                </a:solidFill>
              </a:rPr>
              <a:t>ACUERDO DE COMPROMISO</a:t>
            </a:r>
          </a:p>
          <a:p>
            <a:pPr marL="285750" indent="-285750" algn="l">
              <a:lnSpc>
                <a:spcPct val="200000"/>
              </a:lnSpc>
              <a:buFont typeface="Arial" pitchFamily="34" charset="0"/>
              <a:buChar char="•"/>
            </a:pPr>
            <a:r>
              <a:rPr lang="es-ES" sz="1600" dirty="0" smtClean="0">
                <a:solidFill>
                  <a:schemeClr val="tx1"/>
                </a:solidFill>
              </a:rPr>
              <a:t>CÓDIGO DE CONDUCTA</a:t>
            </a:r>
          </a:p>
          <a:p>
            <a:pPr marL="285750" indent="-285750" algn="l">
              <a:lnSpc>
                <a:spcPct val="200000"/>
              </a:lnSpc>
              <a:buFont typeface="Arial" pitchFamily="34" charset="0"/>
              <a:buChar char="•"/>
            </a:pPr>
            <a:r>
              <a:rPr lang="es-ES" sz="1600" dirty="0" smtClean="0">
                <a:solidFill>
                  <a:schemeClr val="tx1"/>
                </a:solidFill>
              </a:rPr>
              <a:t>CIRCULAR DE SEGURIDAD DATOS</a:t>
            </a:r>
          </a:p>
        </p:txBody>
      </p:sp>
      <p:sp>
        <p:nvSpPr>
          <p:cNvPr id="3" name="2 CuadroTexto"/>
          <p:cNvSpPr txBox="1"/>
          <p:nvPr/>
        </p:nvSpPr>
        <p:spPr>
          <a:xfrm>
            <a:off x="251520" y="1678226"/>
            <a:ext cx="3255141" cy="861774"/>
          </a:xfrm>
          <a:prstGeom prst="rect">
            <a:avLst/>
          </a:prstGeom>
          <a:noFill/>
        </p:spPr>
        <p:txBody>
          <a:bodyPr wrap="square" rtlCol="0">
            <a:spAutoFit/>
          </a:bodyPr>
          <a:lstStyle/>
          <a:p>
            <a:pPr marL="285750" indent="-285750">
              <a:buFont typeface="Arial" panose="020B0604020202020204" pitchFamily="34" charset="0"/>
              <a:buChar char="•"/>
            </a:pPr>
            <a:r>
              <a:rPr lang="es-ES" sz="1600" dirty="0" smtClean="0"/>
              <a:t>PRIMER CONTACTO</a:t>
            </a:r>
          </a:p>
          <a:p>
            <a:endParaRPr lang="es-ES" sz="1600" dirty="0" smtClean="0"/>
          </a:p>
          <a:p>
            <a:pPr marL="285750" indent="-285750">
              <a:buFont typeface="Arial" panose="020B0604020202020204" pitchFamily="34" charset="0"/>
              <a:buChar char="•"/>
            </a:pPr>
            <a:r>
              <a:rPr lang="es-ES" sz="1600" dirty="0" smtClean="0"/>
              <a:t>ENTREVISTA PERSONAL</a:t>
            </a:r>
            <a:endParaRPr lang="es-ES" sz="1600" dirty="0"/>
          </a:p>
        </p:txBody>
      </p:sp>
      <p:sp>
        <p:nvSpPr>
          <p:cNvPr id="4" name="3 Flecha doblada"/>
          <p:cNvSpPr/>
          <p:nvPr/>
        </p:nvSpPr>
        <p:spPr>
          <a:xfrm flipV="1">
            <a:off x="593455" y="3016347"/>
            <a:ext cx="936104" cy="172819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982052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332657"/>
            <a:ext cx="7848872" cy="4104455"/>
          </a:xfrm>
        </p:spPr>
        <p:txBody>
          <a:bodyPr>
            <a:noAutofit/>
          </a:bodyPr>
          <a:lstStyle/>
          <a:p>
            <a:pPr algn="l"/>
            <a:r>
              <a:rPr lang="es-ES_tradnl" sz="2000" dirty="0" smtClean="0"/>
              <a:t>Según la Ley 6/96 de Voluntariado, UNICEF Comité Español está obligada a </a:t>
            </a:r>
            <a:r>
              <a:rPr lang="es-ES_tradnl" sz="2000" b="1" dirty="0" smtClean="0"/>
              <a:t>asegurar a todos sus voluntarios </a:t>
            </a:r>
            <a:r>
              <a:rPr lang="es-ES_tradnl" sz="2000" dirty="0" smtClean="0"/>
              <a:t>mediante una póliza de seguros en caso de accidentes y responsabilidad civil. Para ello resulta indispensable poder certificar ante la compañía aseguradora la condición de voluntario de la persona accidentada mediante dos documentos: </a:t>
            </a:r>
            <a:br>
              <a:rPr lang="es-ES_tradnl" sz="2000" dirty="0" smtClean="0"/>
            </a:br>
            <a:r>
              <a:rPr lang="es-ES_tradnl" sz="2000" dirty="0" smtClean="0"/>
              <a:t/>
            </a:r>
            <a:br>
              <a:rPr lang="es-ES_tradnl" sz="2000" dirty="0" smtClean="0"/>
            </a:br>
            <a:r>
              <a:rPr lang="es-ES_tradnl" sz="2000" dirty="0" smtClean="0"/>
              <a:t>- </a:t>
            </a:r>
            <a:r>
              <a:rPr lang="es-ES_tradnl" sz="2000" b="1" dirty="0" smtClean="0"/>
              <a:t>Acuerdo de Compromiso </a:t>
            </a:r>
            <a:r>
              <a:rPr lang="es-ES_tradnl" sz="2000" dirty="0" smtClean="0"/>
              <a:t>correctamente cumplimentado y firmado por la organización y por la persona voluntaria</a:t>
            </a:r>
            <a:r>
              <a:rPr lang="es-ES_tradnl" sz="2000" b="1" dirty="0" smtClean="0"/>
              <a:t>. </a:t>
            </a:r>
            <a:br>
              <a:rPr lang="es-ES_tradnl" sz="2000" b="1" dirty="0" smtClean="0"/>
            </a:br>
            <a:r>
              <a:rPr lang="es-ES_tradnl" sz="2000" dirty="0" smtClean="0"/>
              <a:t/>
            </a:r>
            <a:br>
              <a:rPr lang="es-ES_tradnl" sz="2000" dirty="0" smtClean="0"/>
            </a:br>
            <a:r>
              <a:rPr lang="es-ES_tradnl" sz="2000" dirty="0" smtClean="0"/>
              <a:t>- </a:t>
            </a:r>
            <a:r>
              <a:rPr lang="es-ES_tradnl" sz="2000" b="1" dirty="0" smtClean="0"/>
              <a:t>Listado actualizado/base de datos de voluntarios</a:t>
            </a:r>
            <a:r>
              <a:rPr lang="es-ES_tradnl" sz="2000" dirty="0" smtClean="0"/>
              <a:t>, incluyendo datos de los voluntarios puntuales. </a:t>
            </a:r>
            <a:br>
              <a:rPr lang="es-ES_tradnl" sz="2000" dirty="0" smtClean="0"/>
            </a:br>
            <a:endParaRPr lang="es-ES" sz="2000" dirty="0"/>
          </a:p>
        </p:txBody>
      </p:sp>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0480" y="3844260"/>
            <a:ext cx="4251960" cy="1744980"/>
          </a:xfrm>
          <a:prstGeom prst="rect">
            <a:avLst/>
          </a:prstGeom>
        </p:spPr>
      </p:pic>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620688"/>
            <a:ext cx="5110336" cy="4536504"/>
          </a:xfrm>
        </p:spPr>
        <p:txBody>
          <a:bodyPr>
            <a:noAutofit/>
          </a:bodyPr>
          <a:lstStyle/>
          <a:p>
            <a:pPr algn="l"/>
            <a:r>
              <a:rPr lang="es-ES_tradnl" sz="2000" dirty="0" smtClean="0"/>
              <a:t>UNICEF Comité Español realiza un </a:t>
            </a:r>
            <a:r>
              <a:rPr lang="es-ES_tradnl" sz="2000" b="1" dirty="0" smtClean="0"/>
              <a:t>Plan </a:t>
            </a:r>
            <a:r>
              <a:rPr lang="es-ES_tradnl" sz="2000" b="1" dirty="0"/>
              <a:t>de Formación del </a:t>
            </a:r>
            <a:r>
              <a:rPr lang="es-ES_tradnl" sz="2000" b="1" dirty="0" smtClean="0"/>
              <a:t>Voluntariado </a:t>
            </a:r>
            <a:r>
              <a:rPr lang="es-ES_tradnl" sz="2000" dirty="0" smtClean="0"/>
              <a:t>(continuo), para ofrecer a sus voluntarios:</a:t>
            </a:r>
            <a:br>
              <a:rPr lang="es-ES_tradnl" sz="2000" dirty="0" smtClean="0"/>
            </a:br>
            <a:r>
              <a:rPr lang="es-ES_tradnl" sz="2000" dirty="0" smtClean="0"/>
              <a:t/>
            </a:r>
            <a:br>
              <a:rPr lang="es-ES_tradnl" sz="2000" dirty="0" smtClean="0"/>
            </a:br>
            <a:r>
              <a:rPr lang="es-ES_tradnl" sz="2000" dirty="0" smtClean="0"/>
              <a:t>- El detalle de la misión, la visión y los valores de UNICEF. </a:t>
            </a:r>
            <a:br>
              <a:rPr lang="es-ES_tradnl" sz="2000" dirty="0" smtClean="0"/>
            </a:br>
            <a:r>
              <a:rPr lang="es-ES_tradnl" sz="2000" dirty="0" smtClean="0"/>
              <a:t/>
            </a:r>
            <a:br>
              <a:rPr lang="es-ES_tradnl" sz="2000" dirty="0" smtClean="0"/>
            </a:br>
            <a:r>
              <a:rPr lang="es-ES_tradnl" sz="2000" dirty="0" smtClean="0"/>
              <a:t>- Capacitarles para realizar sus tareas y garantizar la calidad de su colaboración. </a:t>
            </a:r>
            <a:br>
              <a:rPr lang="es-ES_tradnl" sz="2000" dirty="0" smtClean="0"/>
            </a:br>
            <a:r>
              <a:rPr lang="es-ES_tradnl" sz="2000" dirty="0"/>
              <a:t/>
            </a:r>
            <a:br>
              <a:rPr lang="es-ES_tradnl" sz="2000" dirty="0"/>
            </a:br>
            <a:r>
              <a:rPr lang="es-ES_tradnl" sz="2000" dirty="0" smtClean="0"/>
              <a:t>- Reforzar su motivación e implicación.</a:t>
            </a:r>
            <a:endParaRPr lang="es-ES" sz="2000" b="1" dirty="0"/>
          </a:p>
        </p:txBody>
      </p:sp>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10" name="9 CuadroTexto"/>
          <p:cNvSpPr txBox="1"/>
          <p:nvPr/>
        </p:nvSpPr>
        <p:spPr>
          <a:xfrm>
            <a:off x="6164560" y="773088"/>
            <a:ext cx="2880320" cy="369332"/>
          </a:xfrm>
          <a:prstGeom prst="rect">
            <a:avLst/>
          </a:prstGeom>
          <a:noFill/>
        </p:spPr>
        <p:txBody>
          <a:bodyPr wrap="square" rtlCol="0">
            <a:spAutoFit/>
          </a:bodyPr>
          <a:lstStyle/>
          <a:p>
            <a:endParaRPr lang="es-ES_tradnl" dirty="0"/>
          </a:p>
        </p:txBody>
      </p:sp>
      <p:pic>
        <p:nvPicPr>
          <p:cNvPr id="2050" name="Picture 2"/>
          <p:cNvPicPr>
            <a:picLocks noChangeAspect="1" noChangeArrowheads="1"/>
          </p:cNvPicPr>
          <p:nvPr/>
        </p:nvPicPr>
        <p:blipFill>
          <a:blip r:embed="rId5" cstate="print"/>
          <a:srcRect/>
          <a:stretch>
            <a:fillRect/>
          </a:stretch>
        </p:blipFill>
        <p:spPr bwMode="auto">
          <a:xfrm>
            <a:off x="5868144" y="476672"/>
            <a:ext cx="3076416" cy="4896544"/>
          </a:xfrm>
          <a:prstGeom prst="rect">
            <a:avLst/>
          </a:prstGeom>
          <a:noFill/>
          <a:ln w="9525">
            <a:noFill/>
            <a:miter lim="800000"/>
            <a:headEnd/>
            <a:tailEnd/>
          </a:ln>
        </p:spPr>
      </p:pic>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0" y="188640"/>
            <a:ext cx="8640960" cy="1470025"/>
          </a:xfrm>
        </p:spPr>
        <p:txBody>
          <a:bodyPr>
            <a:normAutofit/>
          </a:bodyPr>
          <a:lstStyle/>
          <a:p>
            <a:r>
              <a:rPr lang="es-ES" sz="3200" b="1" dirty="0" smtClean="0">
                <a:solidFill>
                  <a:srgbClr val="00B0F0"/>
                </a:solidFill>
              </a:rPr>
              <a:t>¿CÓMO COLABORAN NUESTROS VOLUNTARIOS OPERATIVOS?</a:t>
            </a:r>
            <a:endParaRPr lang="es-ES" sz="3200" b="1" dirty="0">
              <a:solidFill>
                <a:srgbClr val="00B0F0"/>
              </a:solidFill>
            </a:endParaRPr>
          </a:p>
        </p:txBody>
      </p:sp>
      <p:grpSp>
        <p:nvGrpSpPr>
          <p:cNvPr id="3"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395536" y="1587564"/>
            <a:ext cx="8136904" cy="3785652"/>
          </a:xfrm>
          <a:prstGeom prst="rect">
            <a:avLst/>
          </a:prstGeom>
          <a:noFill/>
        </p:spPr>
        <p:txBody>
          <a:bodyPr wrap="square" rtlCol="0">
            <a:spAutoFit/>
          </a:bodyPr>
          <a:lstStyle/>
          <a:p>
            <a:pPr>
              <a:lnSpc>
                <a:spcPct val="150000"/>
              </a:lnSpc>
            </a:pPr>
            <a:r>
              <a:rPr lang="es-ES" sz="2000" b="1" u="sng" dirty="0" smtClean="0">
                <a:solidFill>
                  <a:srgbClr val="00B0F0"/>
                </a:solidFill>
              </a:rPr>
              <a:t>ACTIVIDADES PUNTUALES</a:t>
            </a:r>
          </a:p>
          <a:p>
            <a:pPr marL="342900" indent="-342900">
              <a:lnSpc>
                <a:spcPct val="150000"/>
              </a:lnSpc>
              <a:buFontTx/>
              <a:buChar char="-"/>
            </a:pPr>
            <a:r>
              <a:rPr lang="es-ES" sz="2000" dirty="0" smtClean="0"/>
              <a:t>Espacios </a:t>
            </a:r>
            <a:r>
              <a:rPr lang="es-ES" sz="2000" dirty="0"/>
              <a:t>cedidos para stands de información </a:t>
            </a:r>
            <a:r>
              <a:rPr lang="es-ES" sz="2000" dirty="0" smtClean="0"/>
              <a:t>de UNICEF (actos especiales o deportivos y otros eventos).</a:t>
            </a:r>
          </a:p>
          <a:p>
            <a:pPr marL="342900" indent="-342900">
              <a:lnSpc>
                <a:spcPct val="150000"/>
              </a:lnSpc>
              <a:buFontTx/>
              <a:buChar char="-"/>
            </a:pPr>
            <a:r>
              <a:rPr lang="es-ES" sz="2000" dirty="0" smtClean="0"/>
              <a:t>Actividades </a:t>
            </a:r>
            <a:r>
              <a:rPr lang="es-ES" sz="2000" dirty="0"/>
              <a:t>de sensibilización y captación de fondos con aliados estratégicos</a:t>
            </a:r>
            <a:r>
              <a:rPr lang="es-ES" sz="2000" dirty="0" smtClean="0"/>
              <a:t>.</a:t>
            </a:r>
          </a:p>
          <a:p>
            <a:pPr>
              <a:lnSpc>
                <a:spcPct val="150000"/>
              </a:lnSpc>
            </a:pPr>
            <a:r>
              <a:rPr lang="es-ES" sz="2000" b="1" u="sng" dirty="0" smtClean="0">
                <a:solidFill>
                  <a:srgbClr val="00B0F0"/>
                </a:solidFill>
              </a:rPr>
              <a:t>ACTIVIDADES DE COMPROMISO CON CONTINUIDAD</a:t>
            </a:r>
            <a:r>
              <a:rPr lang="es-ES" sz="2000" dirty="0"/>
              <a:t/>
            </a:r>
            <a:br>
              <a:rPr lang="es-ES" sz="2000" dirty="0"/>
            </a:br>
            <a:r>
              <a:rPr lang="es-ES" sz="2000" dirty="0"/>
              <a:t>- </a:t>
            </a:r>
            <a:r>
              <a:rPr lang="es-ES" sz="2000" dirty="0" smtClean="0"/>
              <a:t>   Tareas </a:t>
            </a:r>
            <a:r>
              <a:rPr lang="es-ES" sz="2000" dirty="0"/>
              <a:t>de apoyo en nuestras oficinas. </a:t>
            </a:r>
            <a:endParaRPr lang="es-ES" sz="2000" dirty="0" smtClean="0"/>
          </a:p>
          <a:p>
            <a:pPr marL="342900" indent="-342900">
              <a:lnSpc>
                <a:spcPct val="150000"/>
              </a:lnSpc>
              <a:buFontTx/>
              <a:buChar char="-"/>
            </a:pPr>
            <a:r>
              <a:rPr lang="es-ES" sz="2000" dirty="0" smtClean="0"/>
              <a:t>Apoyo a los programas de UNICEF (Enrédate, Multiplica…)</a:t>
            </a:r>
            <a:endParaRPr lang="es-ES" sz="2000" dirty="0"/>
          </a:p>
        </p:txBody>
      </p:sp>
      <p:pic>
        <p:nvPicPr>
          <p:cNvPr id="10" name="Picture 3" descr="\\filer-1\Madrid\Apoyo_RRHH\VOLUNTARIADO_OPERATIVO\Fabiana\107_PANA\P107066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580"/>
          <a:stretch/>
        </p:blipFill>
        <p:spPr bwMode="auto">
          <a:xfrm>
            <a:off x="7076157" y="3573016"/>
            <a:ext cx="1772717" cy="196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924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 y="5724527"/>
            <a:ext cx="9144000" cy="1133475"/>
            <a:chOff x="0" y="3612"/>
            <a:chExt cx="5760" cy="714"/>
          </a:xfrm>
        </p:grpSpPr>
        <p:pic>
          <p:nvPicPr>
            <p:cNvPr id="5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5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57" name="Text Box 5"/>
            <p:cNvSpPr txBox="1">
              <a:spLocks noChangeArrowheads="1"/>
            </p:cNvSpPr>
            <p:nvPr/>
          </p:nvSpPr>
          <p:spPr bwMode="auto">
            <a:xfrm>
              <a:off x="86" y="3752"/>
              <a:ext cx="852" cy="407"/>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pic>
        <p:nvPicPr>
          <p:cNvPr id="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715" y="116632"/>
            <a:ext cx="5103611" cy="321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Documents and Settings\preinbold\Escritorio\Fotos de Raoní\Fotos\Gota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836712"/>
            <a:ext cx="432911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9078" y="2968177"/>
            <a:ext cx="3642841" cy="273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900"/>
          <a:stretch/>
        </p:blipFill>
        <p:spPr bwMode="auto">
          <a:xfrm>
            <a:off x="5148064" y="2683888"/>
            <a:ext cx="2195171" cy="27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0"/>
            <a:ext cx="9144000" cy="685800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_tradnl">
                <a:solidFill>
                  <a:srgbClr val="FFFFFF"/>
                </a:solidFill>
                <a:ea typeface="ＭＳ Ｐゴシック" charset="-128"/>
              </a:rPr>
              <a:t>						</a:t>
            </a:r>
            <a:endParaRPr lang="es-ES">
              <a:solidFill>
                <a:srgbClr val="FFFFFF"/>
              </a:solidFill>
              <a:ea typeface="ＭＳ Ｐゴシック" charset="-128"/>
              <a:cs typeface="Arial" charset="0"/>
            </a:endParaRPr>
          </a:p>
        </p:txBody>
      </p:sp>
      <p:sp>
        <p:nvSpPr>
          <p:cNvPr id="9219" name="7 CuadroTexto"/>
          <p:cNvSpPr txBox="1">
            <a:spLocks noChangeArrowheads="1"/>
          </p:cNvSpPr>
          <p:nvPr/>
        </p:nvSpPr>
        <p:spPr bwMode="auto">
          <a:xfrm>
            <a:off x="863600" y="980728"/>
            <a:ext cx="7416800" cy="4524315"/>
          </a:xfrm>
          <a:prstGeom prst="rect">
            <a:avLst/>
          </a:prstGeom>
          <a:noFill/>
          <a:ln w="9525">
            <a:noFill/>
            <a:miter lim="800000"/>
            <a:headEnd/>
            <a:tailEnd/>
          </a:ln>
        </p:spPr>
        <p:txBody>
          <a:bodyPr>
            <a:spAutoFit/>
          </a:bodyPr>
          <a:lstStyle/>
          <a:p>
            <a:pPr algn="ctr"/>
            <a:r>
              <a:rPr lang="es-ES" sz="7200" b="1" dirty="0" smtClean="0">
                <a:solidFill>
                  <a:prstClr val="white"/>
                </a:solidFill>
              </a:rPr>
              <a:t>PROGRAMA DE VOLUNTARIADO</a:t>
            </a:r>
          </a:p>
          <a:p>
            <a:pPr algn="ctr"/>
            <a:r>
              <a:rPr lang="es-ES" sz="7200" b="1" dirty="0" smtClean="0">
                <a:solidFill>
                  <a:prstClr val="white"/>
                </a:solidFill>
              </a:rPr>
              <a:t>UNICEF COMITÉ CANTABRIA</a:t>
            </a:r>
            <a:endParaRPr lang="es-ES_tradnl" sz="7200" b="1" dirty="0">
              <a:solidFill>
                <a:prstClr val="white"/>
              </a:solidFill>
            </a:endParaRPr>
          </a:p>
        </p:txBody>
      </p:sp>
      <p:pic>
        <p:nvPicPr>
          <p:cNvPr id="9220" name="7 Imagen" descr="logo sin lema blanco500px.gif"/>
          <p:cNvPicPr>
            <a:picLocks noChangeAspect="1"/>
          </p:cNvPicPr>
          <p:nvPr/>
        </p:nvPicPr>
        <p:blipFill>
          <a:blip r:embed="rId3" cstate="print"/>
          <a:srcRect/>
          <a:stretch>
            <a:fillRect/>
          </a:stretch>
        </p:blipFill>
        <p:spPr bwMode="auto">
          <a:xfrm>
            <a:off x="6588125" y="6021388"/>
            <a:ext cx="2159000" cy="519112"/>
          </a:xfrm>
          <a:prstGeom prst="rect">
            <a:avLst/>
          </a:prstGeom>
          <a:noFill/>
          <a:ln w="9525">
            <a:noFill/>
            <a:miter lim="800000"/>
            <a:headEnd/>
            <a:tailEnd/>
          </a:ln>
        </p:spPr>
      </p:pic>
    </p:spTree>
    <p:extLst>
      <p:ext uri="{BB962C8B-B14F-4D97-AF65-F5344CB8AC3E}">
        <p14:creationId xmlns:p14="http://schemas.microsoft.com/office/powerpoint/2010/main" val="2543529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9" name="8 Subtítulo"/>
          <p:cNvSpPr txBox="1">
            <a:spLocks noGrp="1"/>
          </p:cNvSpPr>
          <p:nvPr>
            <p:ph type="subTitle" idx="1"/>
          </p:nvPr>
        </p:nvSpPr>
        <p:spPr>
          <a:xfrm>
            <a:off x="467544" y="332656"/>
            <a:ext cx="8352928" cy="1077218"/>
          </a:xfrm>
          <a:prstGeom prst="rect">
            <a:avLst/>
          </a:prstGeom>
          <a:noFill/>
        </p:spPr>
        <p:txBody>
          <a:bodyPr wrap="square" rtlCol="0">
            <a:spAutoFit/>
          </a:bodyPr>
          <a:lstStyle/>
          <a:p>
            <a:r>
              <a:rPr lang="es-ES" b="1" dirty="0"/>
              <a:t/>
            </a:r>
            <a:br>
              <a:rPr lang="es-ES" b="1" dirty="0"/>
            </a:br>
            <a:endParaRPr lang="es-ES" b="1" dirty="0" smtClean="0">
              <a:solidFill>
                <a:schemeClr val="tx1"/>
              </a:solidFill>
            </a:endParaRPr>
          </a:p>
        </p:txBody>
      </p:sp>
      <p:sp>
        <p:nvSpPr>
          <p:cNvPr id="8" name="7 CuadroTexto"/>
          <p:cNvSpPr txBox="1"/>
          <p:nvPr/>
        </p:nvSpPr>
        <p:spPr>
          <a:xfrm>
            <a:off x="1589261" y="0"/>
            <a:ext cx="5748882" cy="1569660"/>
          </a:xfrm>
          <a:prstGeom prst="rect">
            <a:avLst/>
          </a:prstGeom>
          <a:noFill/>
        </p:spPr>
        <p:txBody>
          <a:bodyPr wrap="none" rtlCol="0">
            <a:spAutoFit/>
          </a:bodyPr>
          <a:lstStyle/>
          <a:p>
            <a:pPr algn="ctr"/>
            <a:r>
              <a:rPr lang="es-ES" sz="3200" b="1" dirty="0" smtClean="0"/>
              <a:t>PROGRAMA DE  VOLUNTARIADO</a:t>
            </a:r>
          </a:p>
          <a:p>
            <a:pPr algn="ctr"/>
            <a:r>
              <a:rPr lang="es-ES" sz="3200" b="1" dirty="0" smtClean="0"/>
              <a:t>COMITÉ CANTABRIA</a:t>
            </a:r>
          </a:p>
          <a:p>
            <a:endParaRPr lang="es-ES_tradnl" sz="3200" dirty="0"/>
          </a:p>
        </p:txBody>
      </p:sp>
      <p:sp>
        <p:nvSpPr>
          <p:cNvPr id="10" name="9 CuadroTexto"/>
          <p:cNvSpPr txBox="1"/>
          <p:nvPr/>
        </p:nvSpPr>
        <p:spPr>
          <a:xfrm>
            <a:off x="467544" y="1279788"/>
            <a:ext cx="8280920" cy="4093428"/>
          </a:xfrm>
          <a:prstGeom prst="rect">
            <a:avLst/>
          </a:prstGeom>
          <a:noFill/>
        </p:spPr>
        <p:txBody>
          <a:bodyPr wrap="square" rtlCol="0">
            <a:spAutoFit/>
          </a:bodyPr>
          <a:lstStyle/>
          <a:p>
            <a:r>
              <a:rPr lang="es-ES_tradnl" sz="2000" dirty="0" smtClean="0"/>
              <a:t>El desarrollo del programa se ciñe estrictamente al Protocolo de gestión del Voluntariado establecido por nuestra organización en cuanto a:</a:t>
            </a:r>
          </a:p>
          <a:p>
            <a:r>
              <a:rPr lang="es-ES_tradnl" sz="2000" dirty="0" smtClean="0"/>
              <a:t> </a:t>
            </a:r>
          </a:p>
          <a:p>
            <a:pPr>
              <a:buFont typeface="Arial" pitchFamily="34" charset="0"/>
              <a:buChar char="•"/>
            </a:pPr>
            <a:r>
              <a:rPr lang="es-ES_tradnl" sz="2000" dirty="0" smtClean="0"/>
              <a:t> Admisión de solicitudes de incorporación </a:t>
            </a:r>
          </a:p>
          <a:p>
            <a:pPr>
              <a:buFont typeface="Arial" pitchFamily="34" charset="0"/>
              <a:buChar char="•"/>
            </a:pPr>
            <a:r>
              <a:rPr lang="es-ES_tradnl" sz="2000" dirty="0" smtClean="0"/>
              <a:t> Realización de entrevista previa para provocar un conocimiento mutuo y conocer las actitudes del futuro voluntario.</a:t>
            </a:r>
          </a:p>
          <a:p>
            <a:pPr>
              <a:buFont typeface="Arial" pitchFamily="34" charset="0"/>
              <a:buChar char="•"/>
            </a:pPr>
            <a:r>
              <a:rPr lang="es-ES_tradnl" sz="2000" dirty="0" smtClean="0"/>
              <a:t> Incorporación en Base de datos como voluntario disponible </a:t>
            </a:r>
          </a:p>
          <a:p>
            <a:pPr>
              <a:buFont typeface="Arial" pitchFamily="34" charset="0"/>
              <a:buChar char="•"/>
            </a:pPr>
            <a:r>
              <a:rPr lang="es-ES_tradnl" sz="2000" dirty="0" smtClean="0"/>
              <a:t> Firma en todos los casos del preceptivo Acuerdo de Compromiso para dar validez jurídica al voluntariado.</a:t>
            </a:r>
          </a:p>
          <a:p>
            <a:pPr>
              <a:buFont typeface="Arial" pitchFamily="34" charset="0"/>
              <a:buChar char="•"/>
            </a:pPr>
            <a:r>
              <a:rPr lang="es-ES_tradnl" sz="2000" dirty="0" smtClean="0"/>
              <a:t> Incorporación del voluntario como beneficiario en la póliza de Seguro de Responsabilidad Civil.</a:t>
            </a:r>
          </a:p>
          <a:p>
            <a:pPr>
              <a:buFont typeface="Arial" pitchFamily="34" charset="0"/>
              <a:buChar char="•"/>
            </a:pPr>
            <a:r>
              <a:rPr lang="es-ES_tradnl" sz="2000" dirty="0" smtClean="0"/>
              <a:t> Otras gestiones prevista en el Protocolo de gestión, de acuerdo con la legislación vigente. </a:t>
            </a:r>
          </a:p>
        </p:txBody>
      </p:sp>
    </p:spTree>
    <p:extLst>
      <p:ext uri="{BB962C8B-B14F-4D97-AF65-F5344CB8AC3E}">
        <p14:creationId xmlns:p14="http://schemas.microsoft.com/office/powerpoint/2010/main" val="326242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136525" y="313492"/>
            <a:ext cx="8899971" cy="523220"/>
          </a:xfrm>
          <a:prstGeom prst="rect">
            <a:avLst/>
          </a:prstGeom>
          <a:noFill/>
        </p:spPr>
        <p:txBody>
          <a:bodyPr wrap="square" rtlCol="0">
            <a:spAutoFit/>
          </a:bodyPr>
          <a:lstStyle/>
          <a:p>
            <a:pPr algn="ctr"/>
            <a:r>
              <a:rPr lang="es-ES" sz="2800" b="1" dirty="0" smtClean="0">
                <a:solidFill>
                  <a:srgbClr val="00B0F0"/>
                </a:solidFill>
              </a:rPr>
              <a:t>PROGRAMA DE  VOLUNTARIADO COMITÉ CANTABRIA</a:t>
            </a:r>
            <a:endParaRPr lang="es-ES" sz="2800" b="1" dirty="0">
              <a:solidFill>
                <a:srgbClr val="00B0F0"/>
              </a:solidFill>
            </a:endParaRPr>
          </a:p>
        </p:txBody>
      </p:sp>
      <p:sp>
        <p:nvSpPr>
          <p:cNvPr id="9" name="8 Subtítulo"/>
          <p:cNvSpPr txBox="1">
            <a:spLocks noGrp="1"/>
          </p:cNvSpPr>
          <p:nvPr>
            <p:ph type="subTitle" idx="1"/>
          </p:nvPr>
        </p:nvSpPr>
        <p:spPr>
          <a:xfrm>
            <a:off x="611560" y="1114866"/>
            <a:ext cx="7992888" cy="2062103"/>
          </a:xfrm>
          <a:prstGeom prst="rect">
            <a:avLst/>
          </a:prstGeom>
          <a:noFill/>
        </p:spPr>
        <p:txBody>
          <a:bodyPr wrap="square" rtlCol="0">
            <a:spAutoFit/>
          </a:bodyPr>
          <a:lstStyle/>
          <a:p>
            <a:pPr algn="l"/>
            <a:r>
              <a:rPr lang="es-ES" sz="2000" dirty="0" smtClean="0">
                <a:solidFill>
                  <a:schemeClr val="tx1"/>
                </a:solidFill>
              </a:rPr>
              <a:t>El </a:t>
            </a:r>
            <a:r>
              <a:rPr lang="es-ES" sz="2000" dirty="0">
                <a:solidFill>
                  <a:schemeClr val="tx1"/>
                </a:solidFill>
              </a:rPr>
              <a:t>voluntariado es para UNICEF Comité Cantabria un integrante fundamental de su estructura y funcionamiento. </a:t>
            </a:r>
            <a:endParaRPr lang="es-ES" sz="2000" dirty="0" smtClean="0">
              <a:solidFill>
                <a:schemeClr val="tx1"/>
              </a:solidFill>
            </a:endParaRPr>
          </a:p>
          <a:p>
            <a:pPr algn="l"/>
            <a:endParaRPr lang="es-ES" sz="2000" dirty="0">
              <a:solidFill>
                <a:schemeClr val="tx1"/>
              </a:solidFill>
            </a:endParaRPr>
          </a:p>
          <a:p>
            <a:pPr algn="l"/>
            <a:r>
              <a:rPr lang="es-ES" sz="2000" dirty="0" smtClean="0">
                <a:solidFill>
                  <a:schemeClr val="tx1"/>
                </a:solidFill>
              </a:rPr>
              <a:t>El </a:t>
            </a:r>
            <a:r>
              <a:rPr lang="es-ES" sz="2000" dirty="0">
                <a:solidFill>
                  <a:schemeClr val="tx1"/>
                </a:solidFill>
              </a:rPr>
              <a:t>voluntariado operativo está diseñado para dar soporte a las acciones concretas de UNICEF </a:t>
            </a:r>
            <a:r>
              <a:rPr lang="es-ES" sz="2000" dirty="0" smtClean="0">
                <a:solidFill>
                  <a:schemeClr val="tx1"/>
                </a:solidFill>
              </a:rPr>
              <a:t>Comité Cantabria, </a:t>
            </a:r>
            <a:r>
              <a:rPr lang="es-ES" sz="2000" dirty="0">
                <a:solidFill>
                  <a:schemeClr val="tx1"/>
                </a:solidFill>
              </a:rPr>
              <a:t>por tanto, el número de plazas es limitado y depende de las necesidades a cubrir en cada momento</a:t>
            </a:r>
            <a:r>
              <a:rPr lang="es-ES" sz="2000" dirty="0" smtClean="0">
                <a:solidFill>
                  <a:schemeClr val="tx1"/>
                </a:solidFill>
              </a:rPr>
              <a:t>.</a:t>
            </a:r>
            <a:endParaRPr lang="es-ES" sz="2000" dirty="0">
              <a:solidFill>
                <a:schemeClr val="tx1"/>
              </a:solidFill>
            </a:endParaRPr>
          </a:p>
        </p:txBody>
      </p:sp>
      <p:sp>
        <p:nvSpPr>
          <p:cNvPr id="10" name="8 Subtítulo"/>
          <p:cNvSpPr txBox="1">
            <a:spLocks/>
          </p:cNvSpPr>
          <p:nvPr/>
        </p:nvSpPr>
        <p:spPr>
          <a:xfrm>
            <a:off x="3563888" y="3501008"/>
            <a:ext cx="4680520" cy="2062103"/>
          </a:xfrm>
          <a:prstGeom prst="rect">
            <a:avLst/>
          </a:prstGeom>
          <a:noFill/>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a:lnSpc>
                <a:spcPct val="200000"/>
              </a:lnSpc>
              <a:buFont typeface="Arial" pitchFamily="34" charset="0"/>
              <a:buChar char="•"/>
            </a:pPr>
            <a:r>
              <a:rPr lang="es-ES" sz="2000" dirty="0" smtClean="0">
                <a:solidFill>
                  <a:schemeClr val="tx1"/>
                </a:solidFill>
              </a:rPr>
              <a:t>ACTOS ESPECIALES Y DEPORTIVOS</a:t>
            </a:r>
          </a:p>
          <a:p>
            <a:pPr marL="285750" indent="-285750" algn="l">
              <a:lnSpc>
                <a:spcPct val="200000"/>
              </a:lnSpc>
              <a:buFont typeface="Arial" pitchFamily="34" charset="0"/>
              <a:buChar char="•"/>
            </a:pPr>
            <a:r>
              <a:rPr lang="es-ES" sz="2000" dirty="0" smtClean="0">
                <a:solidFill>
                  <a:schemeClr val="tx1"/>
                </a:solidFill>
              </a:rPr>
              <a:t>ENREDATE CON UNICEF </a:t>
            </a:r>
          </a:p>
          <a:p>
            <a:pPr marL="285750" indent="-285750" algn="l">
              <a:lnSpc>
                <a:spcPct val="200000"/>
              </a:lnSpc>
              <a:buFont typeface="Arial" pitchFamily="34" charset="0"/>
              <a:buChar char="•"/>
            </a:pPr>
            <a:r>
              <a:rPr lang="es-ES" sz="2000" dirty="0" smtClean="0">
                <a:solidFill>
                  <a:schemeClr val="tx1"/>
                </a:solidFill>
              </a:rPr>
              <a:t>ATENCIÓN EDUCATIVA DOMICILIARIA</a:t>
            </a:r>
          </a:p>
        </p:txBody>
      </p:sp>
    </p:spTree>
    <p:extLst>
      <p:ext uri="{BB962C8B-B14F-4D97-AF65-F5344CB8AC3E}">
        <p14:creationId xmlns:p14="http://schemas.microsoft.com/office/powerpoint/2010/main" val="1297212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0"/>
            <a:ext cx="9144000" cy="685800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_tradnl">
                <a:solidFill>
                  <a:srgbClr val="FFFFFF"/>
                </a:solidFill>
                <a:ea typeface="ＭＳ Ｐゴシック" charset="-128"/>
              </a:rPr>
              <a:t>						</a:t>
            </a:r>
            <a:endParaRPr lang="es-ES">
              <a:solidFill>
                <a:srgbClr val="FFFFFF"/>
              </a:solidFill>
              <a:ea typeface="ＭＳ Ｐゴシック" charset="-128"/>
              <a:cs typeface="Arial" charset="0"/>
            </a:endParaRPr>
          </a:p>
        </p:txBody>
      </p:sp>
      <p:sp>
        <p:nvSpPr>
          <p:cNvPr id="9219" name="7 CuadroTexto"/>
          <p:cNvSpPr txBox="1">
            <a:spLocks noChangeArrowheads="1"/>
          </p:cNvSpPr>
          <p:nvPr/>
        </p:nvSpPr>
        <p:spPr bwMode="auto">
          <a:xfrm>
            <a:off x="863600" y="1341438"/>
            <a:ext cx="7416800" cy="3416320"/>
          </a:xfrm>
          <a:prstGeom prst="rect">
            <a:avLst/>
          </a:prstGeom>
          <a:noFill/>
          <a:ln w="9525">
            <a:noFill/>
            <a:miter lim="800000"/>
            <a:headEnd/>
            <a:tailEnd/>
          </a:ln>
        </p:spPr>
        <p:txBody>
          <a:bodyPr>
            <a:spAutoFit/>
          </a:bodyPr>
          <a:lstStyle/>
          <a:p>
            <a:pPr algn="ctr"/>
            <a:r>
              <a:rPr lang="es-ES_tradnl" sz="7200" b="1" dirty="0" smtClean="0">
                <a:solidFill>
                  <a:schemeClr val="bg1"/>
                </a:solidFill>
                <a:latin typeface="Calibri" pitchFamily="34" charset="0"/>
              </a:rPr>
              <a:t>UNICEF, </a:t>
            </a:r>
            <a:r>
              <a:rPr lang="es-ES" sz="7200" b="1" dirty="0">
                <a:solidFill>
                  <a:schemeClr val="bg1"/>
                </a:solidFill>
                <a:latin typeface="Calibri" pitchFamily="34" charset="0"/>
              </a:rPr>
              <a:t>Fondo de Naciones Unidas para la </a:t>
            </a:r>
            <a:r>
              <a:rPr lang="es-ES" sz="7200" b="1" dirty="0" smtClean="0">
                <a:solidFill>
                  <a:schemeClr val="bg1"/>
                </a:solidFill>
                <a:latin typeface="Calibri" pitchFamily="34" charset="0"/>
              </a:rPr>
              <a:t>Infancia.</a:t>
            </a:r>
            <a:r>
              <a:rPr lang="es-ES" sz="7200" dirty="0" smtClean="0"/>
              <a:t> </a:t>
            </a:r>
            <a:endParaRPr lang="es-ES_tradnl" sz="7200" b="1" dirty="0">
              <a:solidFill>
                <a:schemeClr val="bg1"/>
              </a:solidFill>
              <a:latin typeface="Calibri" pitchFamily="34" charset="0"/>
            </a:endParaRPr>
          </a:p>
        </p:txBody>
      </p:sp>
      <p:pic>
        <p:nvPicPr>
          <p:cNvPr id="9220" name="7 Imagen" descr="logo sin lema blanco500px.gif"/>
          <p:cNvPicPr>
            <a:picLocks noChangeAspect="1"/>
          </p:cNvPicPr>
          <p:nvPr/>
        </p:nvPicPr>
        <p:blipFill>
          <a:blip r:embed="rId3" cstate="print"/>
          <a:srcRect/>
          <a:stretch>
            <a:fillRect/>
          </a:stretch>
        </p:blipFill>
        <p:spPr bwMode="auto">
          <a:xfrm>
            <a:off x="6588125" y="6021388"/>
            <a:ext cx="2159000" cy="519112"/>
          </a:xfrm>
          <a:prstGeom prst="rect">
            <a:avLst/>
          </a:prstGeom>
          <a:noFill/>
          <a:ln w="9525">
            <a:noFill/>
            <a:miter lim="800000"/>
            <a:headEnd/>
            <a:tailEnd/>
          </a:ln>
        </p:spPr>
      </p:pic>
    </p:spTree>
    <p:extLst>
      <p:ext uri="{BB962C8B-B14F-4D97-AF65-F5344CB8AC3E}">
        <p14:creationId xmlns:p14="http://schemas.microsoft.com/office/powerpoint/2010/main" val="29036088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708920"/>
            <a:ext cx="3347864" cy="2004585"/>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3647553"/>
            <a:ext cx="3456384" cy="2592288"/>
          </a:xfrm>
          <a:prstGeom prst="rect">
            <a:avLst/>
          </a:prstGeom>
        </p:spPr>
      </p:pic>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5"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6"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467544" y="332656"/>
            <a:ext cx="8064896" cy="584775"/>
          </a:xfrm>
          <a:prstGeom prst="rect">
            <a:avLst/>
          </a:prstGeom>
          <a:noFill/>
        </p:spPr>
        <p:txBody>
          <a:bodyPr wrap="square" rtlCol="0">
            <a:spAutoFit/>
          </a:bodyPr>
          <a:lstStyle/>
          <a:p>
            <a:pPr algn="ctr"/>
            <a:r>
              <a:rPr lang="es-ES" sz="3200" b="1" dirty="0" smtClean="0"/>
              <a:t>ACTOS ESPECIALES Y DEPORTIVOS</a:t>
            </a:r>
          </a:p>
        </p:txBody>
      </p:sp>
      <p:sp>
        <p:nvSpPr>
          <p:cNvPr id="9" name="8 Subtítulo"/>
          <p:cNvSpPr txBox="1">
            <a:spLocks noGrp="1"/>
          </p:cNvSpPr>
          <p:nvPr>
            <p:ph type="subTitle" idx="1"/>
          </p:nvPr>
        </p:nvSpPr>
        <p:spPr>
          <a:xfrm>
            <a:off x="611560" y="1052736"/>
            <a:ext cx="8172400" cy="1323439"/>
          </a:xfrm>
          <a:prstGeom prst="rect">
            <a:avLst/>
          </a:prstGeom>
          <a:noFill/>
        </p:spPr>
        <p:txBody>
          <a:bodyPr wrap="square" rtlCol="0">
            <a:spAutoFit/>
          </a:bodyPr>
          <a:lstStyle/>
          <a:p>
            <a:pPr lvl="0" algn="l"/>
            <a:r>
              <a:rPr lang="es-ES" sz="2000" dirty="0" smtClean="0">
                <a:solidFill>
                  <a:schemeClr val="tx1"/>
                </a:solidFill>
              </a:rPr>
              <a:t>UNICEF Comité Cantabria promueve la organización de eventos deportivos, conciertos, etc. en colaboración con otros organismos e instituciones, a lo largo del año, con el objetivo de movilizar fondos para nuestros programas a favor de la infancia.</a:t>
            </a:r>
            <a:endParaRPr lang="es-ES_tradnl" sz="2000" dirty="0" smtClean="0">
              <a:solidFill>
                <a:schemeClr val="tx1"/>
              </a:solidFill>
            </a:endParaRPr>
          </a:p>
        </p:txBody>
      </p:sp>
      <p:pic>
        <p:nvPicPr>
          <p:cNvPr id="4" name="3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3750" y="2896812"/>
            <a:ext cx="2171734" cy="1628800"/>
          </a:xfrm>
          <a:prstGeom prst="rect">
            <a:avLst/>
          </a:prstGeom>
        </p:spPr>
      </p:pic>
    </p:spTree>
    <p:extLst>
      <p:ext uri="{BB962C8B-B14F-4D97-AF65-F5344CB8AC3E}">
        <p14:creationId xmlns:p14="http://schemas.microsoft.com/office/powerpoint/2010/main" val="1297212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467544" y="188640"/>
            <a:ext cx="8064896" cy="584775"/>
          </a:xfrm>
          <a:prstGeom prst="rect">
            <a:avLst/>
          </a:prstGeom>
          <a:noFill/>
        </p:spPr>
        <p:txBody>
          <a:bodyPr wrap="square" rtlCol="0">
            <a:spAutoFit/>
          </a:bodyPr>
          <a:lstStyle/>
          <a:p>
            <a:pPr algn="ctr"/>
            <a:r>
              <a:rPr lang="es-ES" sz="3200" b="1" dirty="0" smtClean="0"/>
              <a:t>ACTOS ESPECIALES Y DEPORTIVOS</a:t>
            </a:r>
          </a:p>
        </p:txBody>
      </p:sp>
      <p:sp>
        <p:nvSpPr>
          <p:cNvPr id="9" name="8 Subtítulo"/>
          <p:cNvSpPr txBox="1">
            <a:spLocks noGrp="1"/>
          </p:cNvSpPr>
          <p:nvPr>
            <p:ph type="subTitle" idx="1"/>
          </p:nvPr>
        </p:nvSpPr>
        <p:spPr>
          <a:xfrm>
            <a:off x="539552" y="980728"/>
            <a:ext cx="7842509" cy="5521512"/>
          </a:xfrm>
          <a:prstGeom prst="rect">
            <a:avLst/>
          </a:prstGeom>
          <a:noFill/>
        </p:spPr>
        <p:txBody>
          <a:bodyPr wrap="square" rtlCol="0">
            <a:spAutoFit/>
          </a:bodyPr>
          <a:lstStyle/>
          <a:p>
            <a:pPr algn="l"/>
            <a:r>
              <a:rPr lang="es-ES" sz="2000" dirty="0" smtClean="0"/>
              <a:t>  </a:t>
            </a:r>
            <a:r>
              <a:rPr lang="es-ES" sz="2000" dirty="0" smtClean="0">
                <a:solidFill>
                  <a:srgbClr val="0099FF"/>
                </a:solidFill>
              </a:rPr>
              <a:t>FUNCIONES</a:t>
            </a:r>
          </a:p>
          <a:p>
            <a:pPr algn="l">
              <a:buFont typeface="Arial" pitchFamily="34" charset="0"/>
              <a:buChar char="•"/>
            </a:pPr>
            <a:r>
              <a:rPr lang="es-ES" sz="2000" dirty="0" smtClean="0">
                <a:solidFill>
                  <a:schemeClr val="tx1"/>
                </a:solidFill>
              </a:rPr>
              <a:t> Apoyo en las tareas organizativas y durante el desarrollo del evento concreto (gestión de espacios y asistentes, recursos técnicos…)</a:t>
            </a:r>
          </a:p>
          <a:p>
            <a:pPr algn="l">
              <a:buFont typeface="Arial" pitchFamily="34" charset="0"/>
              <a:buChar char="•"/>
            </a:pPr>
            <a:r>
              <a:rPr lang="es-ES" sz="2000" dirty="0" smtClean="0">
                <a:solidFill>
                  <a:schemeClr val="tx1"/>
                </a:solidFill>
              </a:rPr>
              <a:t>Difusión y promoción de los distintos actos (redes sociales, medios de comunicación…)</a:t>
            </a:r>
          </a:p>
          <a:p>
            <a:pPr algn="l"/>
            <a:endParaRPr lang="es-ES" sz="2000" dirty="0" smtClean="0">
              <a:solidFill>
                <a:srgbClr val="0099FF"/>
              </a:solidFill>
            </a:endParaRPr>
          </a:p>
          <a:p>
            <a:pPr algn="l"/>
            <a:r>
              <a:rPr lang="es-ES" sz="2000" dirty="0" smtClean="0">
                <a:solidFill>
                  <a:srgbClr val="0099FF"/>
                </a:solidFill>
              </a:rPr>
              <a:t>REQUISITOS</a:t>
            </a:r>
          </a:p>
          <a:p>
            <a:pPr algn="l">
              <a:buFont typeface="Arial" pitchFamily="34" charset="0"/>
              <a:buChar char="•"/>
            </a:pPr>
            <a:r>
              <a:rPr lang="es-ES" sz="2000" dirty="0" smtClean="0">
                <a:solidFill>
                  <a:schemeClr val="tx1"/>
                </a:solidFill>
              </a:rPr>
              <a:t> Personas dinámicas, responsables y con </a:t>
            </a:r>
          </a:p>
          <a:p>
            <a:pPr algn="l"/>
            <a:r>
              <a:rPr lang="es-ES" sz="2000" dirty="0" smtClean="0">
                <a:solidFill>
                  <a:schemeClr val="tx1"/>
                </a:solidFill>
              </a:rPr>
              <a:t>iniciativa.</a:t>
            </a:r>
          </a:p>
          <a:p>
            <a:pPr algn="l">
              <a:buFont typeface="Arial" pitchFamily="34" charset="0"/>
              <a:buChar char="•"/>
            </a:pPr>
            <a:endParaRPr lang="es-ES" sz="2000" dirty="0" smtClean="0">
              <a:solidFill>
                <a:schemeClr val="tx1"/>
              </a:solidFill>
            </a:endParaRPr>
          </a:p>
          <a:p>
            <a:pPr algn="l"/>
            <a:r>
              <a:rPr lang="es-ES" sz="2000" dirty="0" smtClean="0">
                <a:solidFill>
                  <a:srgbClr val="00ADEA"/>
                </a:solidFill>
              </a:rPr>
              <a:t>DISPONIBILIDAD</a:t>
            </a:r>
          </a:p>
          <a:p>
            <a:pPr algn="l">
              <a:buFont typeface="Arial" pitchFamily="34" charset="0"/>
              <a:buChar char="•"/>
            </a:pPr>
            <a:r>
              <a:rPr lang="es-ES" sz="2000" dirty="0" smtClean="0">
                <a:solidFill>
                  <a:srgbClr val="00ADEA"/>
                </a:solidFill>
              </a:rPr>
              <a:t> </a:t>
            </a:r>
            <a:r>
              <a:rPr lang="es-ES" sz="2000" dirty="0" smtClean="0">
                <a:solidFill>
                  <a:schemeClr val="tx1"/>
                </a:solidFill>
              </a:rPr>
              <a:t>Colaboración antes, durante y después de </a:t>
            </a:r>
          </a:p>
          <a:p>
            <a:pPr algn="l"/>
            <a:r>
              <a:rPr lang="es-ES" sz="2000" dirty="0" smtClean="0">
                <a:solidFill>
                  <a:schemeClr val="tx1"/>
                </a:solidFill>
              </a:rPr>
              <a:t>las actividades.</a:t>
            </a:r>
          </a:p>
          <a:p>
            <a:pPr algn="l"/>
            <a:endParaRPr lang="es-ES" sz="2400" dirty="0" smtClean="0">
              <a:solidFill>
                <a:srgbClr val="00ADEA"/>
              </a:solidFill>
            </a:endParaRPr>
          </a:p>
          <a:p>
            <a:pPr>
              <a:buFont typeface="Arial" pitchFamily="34" charset="0"/>
              <a:buChar char="•"/>
            </a:pPr>
            <a:endParaRPr lang="es-ES" sz="2000" dirty="0" smtClean="0">
              <a:solidFill>
                <a:schemeClr val="tx1"/>
              </a:solidFill>
            </a:endParaRPr>
          </a:p>
        </p:txBody>
      </p:sp>
      <p:pic>
        <p:nvPicPr>
          <p:cNvPr id="10" name="Picture 2" descr="C:\Users\Luis\Unicef\Imágenes\II Carrera Solidaria Noja 2012\IMG_6861seleccioncarreraBB.jpg"/>
          <p:cNvPicPr>
            <a:picLocks noChangeAspect="1" noChangeArrowheads="1"/>
          </p:cNvPicPr>
          <p:nvPr/>
        </p:nvPicPr>
        <p:blipFill>
          <a:blip r:embed="rId5" cstate="print"/>
          <a:srcRect/>
          <a:stretch>
            <a:fillRect/>
          </a:stretch>
        </p:blipFill>
        <p:spPr bwMode="auto">
          <a:xfrm>
            <a:off x="5796136" y="3068960"/>
            <a:ext cx="2843808" cy="1895872"/>
          </a:xfrm>
          <a:prstGeom prst="rect">
            <a:avLst/>
          </a:prstGeom>
          <a:noFill/>
        </p:spPr>
      </p:pic>
    </p:spTree>
    <p:extLst>
      <p:ext uri="{BB962C8B-B14F-4D97-AF65-F5344CB8AC3E}">
        <p14:creationId xmlns:p14="http://schemas.microsoft.com/office/powerpoint/2010/main" val="1297212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0" y="0"/>
            <a:ext cx="9144000" cy="584775"/>
          </a:xfrm>
          <a:prstGeom prst="rect">
            <a:avLst/>
          </a:prstGeom>
          <a:noFill/>
        </p:spPr>
        <p:txBody>
          <a:bodyPr wrap="square" rtlCol="0">
            <a:spAutoFit/>
          </a:bodyPr>
          <a:lstStyle/>
          <a:p>
            <a:pPr algn="ctr"/>
            <a:r>
              <a:rPr lang="es-ES" sz="3200" b="1" dirty="0" smtClean="0"/>
              <a:t>ENREDATE CON UNICEF</a:t>
            </a:r>
          </a:p>
        </p:txBody>
      </p:sp>
      <p:sp>
        <p:nvSpPr>
          <p:cNvPr id="9" name="8 Subtítulo"/>
          <p:cNvSpPr txBox="1">
            <a:spLocks noGrp="1"/>
          </p:cNvSpPr>
          <p:nvPr>
            <p:ph type="subTitle" idx="1"/>
          </p:nvPr>
        </p:nvSpPr>
        <p:spPr>
          <a:xfrm>
            <a:off x="323528" y="817512"/>
            <a:ext cx="7884368" cy="6986528"/>
          </a:xfrm>
          <a:prstGeom prst="rect">
            <a:avLst/>
          </a:prstGeom>
          <a:noFill/>
        </p:spPr>
        <p:txBody>
          <a:bodyPr wrap="square" rtlCol="0">
            <a:spAutoFit/>
          </a:bodyPr>
          <a:lstStyle/>
          <a:p>
            <a:pPr algn="l"/>
            <a:r>
              <a:rPr lang="es-ES" sz="2000" dirty="0" smtClean="0">
                <a:solidFill>
                  <a:schemeClr val="tx1"/>
                </a:solidFill>
              </a:rPr>
              <a:t>Programa educativo de UNICEF, cuyo fin es fomentar la visión de Ciudadanía Global, la educación en valores en el ámbito educativo basada en el conocimiento y promoción de la Convención sobre los Derechos del Niño de Naciones Unidas. </a:t>
            </a:r>
          </a:p>
          <a:p>
            <a:pPr algn="l"/>
            <a:endParaRPr lang="es-ES" sz="2000" dirty="0" smtClean="0">
              <a:solidFill>
                <a:schemeClr val="tx1"/>
              </a:solidFill>
            </a:endParaRPr>
          </a:p>
          <a:p>
            <a:pPr algn="l">
              <a:spcBef>
                <a:spcPts val="0"/>
              </a:spcBef>
            </a:pPr>
            <a:r>
              <a:rPr lang="es-ES" sz="2000" dirty="0" smtClean="0">
                <a:solidFill>
                  <a:schemeClr val="tx1"/>
                </a:solidFill>
              </a:rPr>
              <a:t>Es una apuesta por el impulso de un enfoque de </a:t>
            </a:r>
          </a:p>
          <a:p>
            <a:pPr algn="l">
              <a:spcBef>
                <a:spcPts val="0"/>
              </a:spcBef>
            </a:pPr>
            <a:r>
              <a:rPr lang="es-ES" sz="2000" dirty="0" smtClean="0">
                <a:solidFill>
                  <a:schemeClr val="tx1"/>
                </a:solidFill>
              </a:rPr>
              <a:t>derechos en centros educativos y que incorporen </a:t>
            </a:r>
          </a:p>
          <a:p>
            <a:pPr algn="l">
              <a:spcBef>
                <a:spcPts val="0"/>
              </a:spcBef>
            </a:pPr>
            <a:r>
              <a:rPr lang="es-ES" sz="2000" dirty="0" smtClean="0">
                <a:solidFill>
                  <a:schemeClr val="tx1"/>
                </a:solidFill>
              </a:rPr>
              <a:t>a sus planes la defensa activa de los </a:t>
            </a:r>
          </a:p>
          <a:p>
            <a:pPr algn="l">
              <a:spcBef>
                <a:spcPts val="0"/>
              </a:spcBef>
            </a:pPr>
            <a:r>
              <a:rPr lang="es-ES" sz="2000" dirty="0" smtClean="0">
                <a:solidFill>
                  <a:schemeClr val="tx1"/>
                </a:solidFill>
              </a:rPr>
              <a:t>derechos de la infancia. </a:t>
            </a:r>
          </a:p>
          <a:p>
            <a:pPr algn="l"/>
            <a:endParaRPr lang="es-ES" sz="2000" dirty="0" smtClean="0">
              <a:solidFill>
                <a:schemeClr val="tx1"/>
              </a:solidFill>
            </a:endParaRPr>
          </a:p>
          <a:p>
            <a:pPr algn="l"/>
            <a:r>
              <a:rPr lang="es-ES" sz="2000" dirty="0" smtClean="0">
                <a:solidFill>
                  <a:schemeClr val="tx1"/>
                </a:solidFill>
              </a:rPr>
              <a:t>Cuenta con un conjunto de recursos multimedia para todos los niveles (Infantil, primaria y secundaria) que conectan los contenidos curriculares en torno al agua revelando su impacto sobre el desarrollo humano y posibilitando el ejercicio de la solidaridad a través de la campaña Gotas para Níger.  </a:t>
            </a:r>
          </a:p>
          <a:p>
            <a:pPr algn="l">
              <a:buFont typeface="Arial" pitchFamily="34" charset="0"/>
              <a:buChar char="•"/>
            </a:pPr>
            <a:endParaRPr lang="es-ES" sz="2000" dirty="0" smtClean="0">
              <a:solidFill>
                <a:schemeClr val="tx1"/>
              </a:solidFill>
            </a:endParaRPr>
          </a:p>
          <a:p>
            <a:pPr algn="l"/>
            <a:endParaRPr lang="es-ES" sz="2000" dirty="0" smtClean="0">
              <a:solidFill>
                <a:schemeClr val="tx1"/>
              </a:solidFill>
            </a:endParaRPr>
          </a:p>
          <a:p>
            <a:pPr algn="l">
              <a:buFont typeface="Arial" pitchFamily="34" charset="0"/>
              <a:buChar char="•"/>
            </a:pPr>
            <a:endParaRPr lang="es-ES" sz="2000" dirty="0" smtClean="0">
              <a:solidFill>
                <a:srgbClr val="0099FF"/>
              </a:solidFill>
            </a:endParaRPr>
          </a:p>
          <a:p>
            <a:pPr algn="l"/>
            <a:endParaRPr lang="es-ES" sz="2000" dirty="0" smtClean="0">
              <a:solidFill>
                <a:schemeClr val="tx1"/>
              </a:solidFill>
            </a:endParaRPr>
          </a:p>
          <a:p>
            <a:pPr algn="l">
              <a:buFont typeface="Arial" pitchFamily="34" charset="0"/>
              <a:buChar char="•"/>
            </a:pPr>
            <a:endParaRPr lang="es-ES" sz="2000" dirty="0" smtClean="0">
              <a:solidFill>
                <a:schemeClr val="tx1"/>
              </a:solidFill>
            </a:endParaRPr>
          </a:p>
        </p:txBody>
      </p:sp>
      <p:sp>
        <p:nvSpPr>
          <p:cNvPr id="19457" name="Rectangle 1"/>
          <p:cNvSpPr>
            <a:spLocks noChangeArrowheads="1"/>
          </p:cNvSpPr>
          <p:nvPr/>
        </p:nvSpPr>
        <p:spPr bwMode="auto">
          <a:xfrm>
            <a:off x="0" y="3505001"/>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3" algn="just" fontAlgn="base">
              <a:spcBef>
                <a:spcPct val="0"/>
              </a:spcBef>
              <a:spcAft>
                <a:spcPct val="0"/>
              </a:spcAft>
            </a:pPr>
            <a:endParaRPr lang="es-ES_tradnl" sz="2000" dirty="0" smtClean="0"/>
          </a:p>
          <a:p>
            <a:pPr lvl="3" algn="just" fontAlgn="base">
              <a:spcBef>
                <a:spcPct val="0"/>
              </a:spcBef>
              <a:spcAft>
                <a:spcPct val="0"/>
              </a:spcAft>
            </a:pPr>
            <a:endParaRPr kumimoji="0" lang="es-ES" sz="2000" b="0" i="0" u="none" strike="noStrike" cap="none" normalizeH="0" baseline="0" dirty="0" smtClean="0">
              <a:ln>
                <a:noFill/>
              </a:ln>
              <a:solidFill>
                <a:schemeClr val="tx1"/>
              </a:solidFill>
              <a:effectLst/>
              <a:cs typeface="Arial" pitchFamily="34" charset="0"/>
            </a:endParaRPr>
          </a:p>
        </p:txBody>
      </p:sp>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1988840"/>
            <a:ext cx="1440180" cy="2034540"/>
          </a:xfrm>
          <a:prstGeom prst="rect">
            <a:avLst/>
          </a:prstGeom>
        </p:spPr>
      </p:pic>
    </p:spTree>
    <p:extLst>
      <p:ext uri="{BB962C8B-B14F-4D97-AF65-F5344CB8AC3E}">
        <p14:creationId xmlns:p14="http://schemas.microsoft.com/office/powerpoint/2010/main" val="12972127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0" y="0"/>
            <a:ext cx="9144000" cy="584775"/>
          </a:xfrm>
          <a:prstGeom prst="rect">
            <a:avLst/>
          </a:prstGeom>
          <a:noFill/>
        </p:spPr>
        <p:txBody>
          <a:bodyPr wrap="square" rtlCol="0">
            <a:spAutoFit/>
          </a:bodyPr>
          <a:lstStyle/>
          <a:p>
            <a:pPr algn="ctr"/>
            <a:r>
              <a:rPr lang="es-ES" sz="3200" b="1" dirty="0" smtClean="0"/>
              <a:t>ENREDATE CON UNICEF</a:t>
            </a:r>
            <a:endParaRPr lang="es-ES" sz="3200" b="1" dirty="0"/>
          </a:p>
        </p:txBody>
      </p:sp>
      <p:sp>
        <p:nvSpPr>
          <p:cNvPr id="9" name="8 Subtítulo"/>
          <p:cNvSpPr txBox="1">
            <a:spLocks noGrp="1"/>
          </p:cNvSpPr>
          <p:nvPr>
            <p:ph type="subTitle" idx="1"/>
          </p:nvPr>
        </p:nvSpPr>
        <p:spPr>
          <a:xfrm>
            <a:off x="305780" y="692696"/>
            <a:ext cx="8532440" cy="3687163"/>
          </a:xfrm>
          <a:prstGeom prst="rect">
            <a:avLst/>
          </a:prstGeom>
          <a:noFill/>
        </p:spPr>
        <p:txBody>
          <a:bodyPr wrap="square" rtlCol="0">
            <a:spAutoFit/>
          </a:bodyPr>
          <a:lstStyle/>
          <a:p>
            <a:pPr algn="l"/>
            <a:r>
              <a:rPr lang="es-ES" sz="2000" dirty="0" smtClean="0">
                <a:solidFill>
                  <a:srgbClr val="0099FF"/>
                </a:solidFill>
              </a:rPr>
              <a:t>FUNCIONES  </a:t>
            </a:r>
          </a:p>
          <a:p>
            <a:pPr algn="l">
              <a:buFont typeface="Arial" pitchFamily="34" charset="0"/>
              <a:buChar char="•"/>
            </a:pPr>
            <a:r>
              <a:rPr lang="es-ES" sz="2000" dirty="0" smtClean="0">
                <a:solidFill>
                  <a:schemeClr val="tx1"/>
                </a:solidFill>
              </a:rPr>
              <a:t> Difusión y promoción del programa en los centros educativos de Cantabria.</a:t>
            </a:r>
          </a:p>
          <a:p>
            <a:pPr algn="l">
              <a:buFont typeface="Arial" pitchFamily="34" charset="0"/>
              <a:buChar char="•"/>
            </a:pPr>
            <a:r>
              <a:rPr lang="es-ES" sz="2000" dirty="0" smtClean="0">
                <a:solidFill>
                  <a:schemeClr val="tx1"/>
                </a:solidFill>
              </a:rPr>
              <a:t> Difusión y organización de carreras del agua en el marco del programa “Gotas para Níger”</a:t>
            </a:r>
          </a:p>
          <a:p>
            <a:pPr algn="l">
              <a:buFont typeface="Arial" pitchFamily="34" charset="0"/>
              <a:buChar char="•"/>
            </a:pPr>
            <a:r>
              <a:rPr lang="es-ES" sz="2000" dirty="0" smtClean="0">
                <a:solidFill>
                  <a:schemeClr val="tx1"/>
                </a:solidFill>
              </a:rPr>
              <a:t> Actualización de contactos  de los centros,  adheridos al programa, así como el seguimiento de actividades que realizan</a:t>
            </a:r>
          </a:p>
          <a:p>
            <a:pPr algn="l">
              <a:buFont typeface="Arial" pitchFamily="34" charset="0"/>
              <a:buChar char="•"/>
            </a:pPr>
            <a:r>
              <a:rPr lang="es-ES" sz="2000" dirty="0" smtClean="0">
                <a:solidFill>
                  <a:schemeClr val="tx1"/>
                </a:solidFill>
              </a:rPr>
              <a:t> Apoyo en la organización de la agenda de talleres en los centros adheridos al programa.</a:t>
            </a:r>
          </a:p>
          <a:p>
            <a:pPr algn="l"/>
            <a:endParaRPr lang="es-ES" sz="2800" dirty="0" smtClean="0">
              <a:solidFill>
                <a:schemeClr val="tx1"/>
              </a:solidFill>
            </a:endParaRPr>
          </a:p>
          <a:p>
            <a:pPr lvl="2" algn="l">
              <a:buFont typeface="Arial" pitchFamily="34" charset="0"/>
              <a:buChar char="•"/>
            </a:pPr>
            <a:endParaRPr lang="es-ES" sz="2000" dirty="0" smtClean="0">
              <a:solidFill>
                <a:schemeClr val="tx1"/>
              </a:solidFill>
            </a:endParaRPr>
          </a:p>
        </p:txBody>
      </p:sp>
      <p:sp>
        <p:nvSpPr>
          <p:cNvPr id="10" name="8 Subtítulo"/>
          <p:cNvSpPr txBox="1">
            <a:spLocks/>
          </p:cNvSpPr>
          <p:nvPr/>
        </p:nvSpPr>
        <p:spPr>
          <a:xfrm>
            <a:off x="3131840" y="3284984"/>
            <a:ext cx="6408712" cy="3440942"/>
          </a:xfrm>
          <a:prstGeom prst="rect">
            <a:avLst/>
          </a:prstGeom>
          <a:noFill/>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2000" dirty="0" smtClean="0">
                <a:solidFill>
                  <a:srgbClr val="0099FF"/>
                </a:solidFill>
              </a:rPr>
              <a:t>REQUISITOS</a:t>
            </a:r>
          </a:p>
          <a:p>
            <a:pPr marL="457200" indent="-457200" algn="l">
              <a:buFont typeface="Arial" pitchFamily="34" charset="0"/>
              <a:buChar char="•"/>
            </a:pPr>
            <a:r>
              <a:rPr lang="es-ES" sz="2000" dirty="0" smtClean="0">
                <a:solidFill>
                  <a:schemeClr val="tx1"/>
                </a:solidFill>
              </a:rPr>
              <a:t>Formación en Ciencias de la Educación o similares </a:t>
            </a:r>
          </a:p>
          <a:p>
            <a:pPr marL="457200" indent="-457200" algn="l">
              <a:buFont typeface="Arial" pitchFamily="34" charset="0"/>
              <a:buChar char="•"/>
            </a:pPr>
            <a:r>
              <a:rPr lang="es-ES" sz="2000" dirty="0" smtClean="0">
                <a:solidFill>
                  <a:schemeClr val="tx1"/>
                </a:solidFill>
              </a:rPr>
              <a:t>Experiencia de trabajo en centros educativos</a:t>
            </a:r>
          </a:p>
          <a:p>
            <a:pPr marL="457200" indent="-457200" algn="l">
              <a:buFont typeface="Arial" pitchFamily="34" charset="0"/>
              <a:buChar char="•"/>
            </a:pPr>
            <a:r>
              <a:rPr lang="es-ES" sz="2000" dirty="0" smtClean="0">
                <a:solidFill>
                  <a:schemeClr val="tx1"/>
                </a:solidFill>
              </a:rPr>
              <a:t>Conocimientos sobre los derechos de la infancia o especial interés por aprender de ellos </a:t>
            </a:r>
          </a:p>
          <a:p>
            <a:pPr algn="l"/>
            <a:r>
              <a:rPr lang="es-ES" sz="2000" dirty="0" smtClean="0">
                <a:solidFill>
                  <a:srgbClr val="0099FF"/>
                </a:solidFill>
              </a:rPr>
              <a:t>DISPONIBILIDAD</a:t>
            </a:r>
          </a:p>
          <a:p>
            <a:pPr marL="457200" indent="-457200" algn="l">
              <a:buFont typeface="Arial" pitchFamily="34" charset="0"/>
              <a:buChar char="•"/>
            </a:pPr>
            <a:r>
              <a:rPr lang="es-ES" sz="2000" dirty="0" smtClean="0">
                <a:solidFill>
                  <a:schemeClr val="tx1"/>
                </a:solidFill>
              </a:rPr>
              <a:t>4 a 6 horas semanales.</a:t>
            </a:r>
          </a:p>
          <a:p>
            <a:pPr marL="457200" indent="-457200" algn="l">
              <a:buFont typeface="Arial" pitchFamily="34" charset="0"/>
              <a:buChar char="•"/>
            </a:pPr>
            <a:endParaRPr lang="es-ES" sz="2800" dirty="0" smtClean="0">
              <a:solidFill>
                <a:schemeClr val="tx1"/>
              </a:solidFill>
            </a:endParaRPr>
          </a:p>
          <a:p>
            <a:pPr lvl="2" algn="l">
              <a:buFont typeface="Arial" pitchFamily="34" charset="0"/>
              <a:buChar char="•"/>
            </a:pPr>
            <a:endParaRPr lang="es-ES" sz="2000" dirty="0" smtClean="0">
              <a:solidFill>
                <a:schemeClr val="tx1"/>
              </a:solidFill>
            </a:endParaRPr>
          </a:p>
        </p:txBody>
      </p:sp>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312" y="3611685"/>
            <a:ext cx="2630488" cy="1977401"/>
          </a:xfrm>
          <a:prstGeom prst="rect">
            <a:avLst/>
          </a:prstGeom>
        </p:spPr>
      </p:pic>
    </p:spTree>
    <p:extLst>
      <p:ext uri="{BB962C8B-B14F-4D97-AF65-F5344CB8AC3E}">
        <p14:creationId xmlns:p14="http://schemas.microsoft.com/office/powerpoint/2010/main" val="1297212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467544" y="188641"/>
            <a:ext cx="8208912" cy="2062103"/>
          </a:xfrm>
          <a:prstGeom prst="rect">
            <a:avLst/>
          </a:prstGeom>
          <a:noFill/>
        </p:spPr>
        <p:txBody>
          <a:bodyPr wrap="square" rtlCol="0">
            <a:spAutoFit/>
          </a:bodyPr>
          <a:lstStyle/>
          <a:p>
            <a:pPr algn="ctr"/>
            <a:r>
              <a:rPr lang="es-ES" sz="3200" b="1" dirty="0" smtClean="0"/>
              <a:t>ATENCION EDUCATIVA DOMICILIARIA</a:t>
            </a:r>
          </a:p>
          <a:p>
            <a:pPr marL="0" lvl="1" algn="ctr"/>
            <a:r>
              <a:rPr lang="es-ES" sz="2400" dirty="0" smtClean="0"/>
              <a:t>(Definición del Programa)</a:t>
            </a:r>
          </a:p>
          <a:p>
            <a:pPr algn="ctr"/>
            <a:endParaRPr lang="es-ES" sz="3600" b="1" dirty="0" smtClean="0"/>
          </a:p>
          <a:p>
            <a:pPr algn="ctr"/>
            <a:endParaRPr lang="es-ES" sz="3600" b="1" dirty="0"/>
          </a:p>
        </p:txBody>
      </p:sp>
      <p:sp>
        <p:nvSpPr>
          <p:cNvPr id="11" name="10 Subtítulo"/>
          <p:cNvSpPr>
            <a:spLocks noGrp="1"/>
          </p:cNvSpPr>
          <p:nvPr>
            <p:ph type="subTitle" idx="1"/>
          </p:nvPr>
        </p:nvSpPr>
        <p:spPr>
          <a:xfrm>
            <a:off x="395536" y="1844824"/>
            <a:ext cx="8424936" cy="4392488"/>
          </a:xfrm>
        </p:spPr>
        <p:txBody>
          <a:bodyPr>
            <a:normAutofit/>
          </a:bodyPr>
          <a:lstStyle/>
          <a:p>
            <a:pPr lvl="0" algn="l"/>
            <a:r>
              <a:rPr lang="es-ES" sz="2400" dirty="0" smtClean="0">
                <a:solidFill>
                  <a:schemeClr val="tx1"/>
                </a:solidFill>
              </a:rPr>
              <a:t>Es un programa de apoyo educativo desarrollado en colaboración con la Unidad Técnica de Orientación y Atención a la Diversidad (UTOAD) de la Consejería de Educación del Gobierno de Cantabria, para alumnos enfermos o convalecientes de Educación Infantil, Primaria y Secundaria, escolarizados en centros educativos de la Comunidad Autónoma de Cantabria y que por prescripción facultativa no pueden asistir al centro educativo durante periodos superiores a un mes.</a:t>
            </a:r>
            <a:endParaRPr lang="es-ES_tradnl" sz="2400" dirty="0" smtClean="0">
              <a:solidFill>
                <a:schemeClr val="tx1"/>
              </a:solidFill>
            </a:endParaRPr>
          </a:p>
          <a:p>
            <a:pPr algn="l"/>
            <a:endParaRPr lang="es-ES_tradnl" dirty="0"/>
          </a:p>
        </p:txBody>
      </p:sp>
    </p:spTree>
    <p:extLst>
      <p:ext uri="{BB962C8B-B14F-4D97-AF65-F5344CB8AC3E}">
        <p14:creationId xmlns:p14="http://schemas.microsoft.com/office/powerpoint/2010/main" val="1297212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8" name="7 CuadroTexto"/>
          <p:cNvSpPr txBox="1"/>
          <p:nvPr/>
        </p:nvSpPr>
        <p:spPr>
          <a:xfrm>
            <a:off x="323528" y="0"/>
            <a:ext cx="8532440" cy="584775"/>
          </a:xfrm>
          <a:prstGeom prst="rect">
            <a:avLst/>
          </a:prstGeom>
          <a:noFill/>
        </p:spPr>
        <p:txBody>
          <a:bodyPr wrap="square" rtlCol="0">
            <a:spAutoFit/>
          </a:bodyPr>
          <a:lstStyle/>
          <a:p>
            <a:pPr algn="ctr"/>
            <a:r>
              <a:rPr lang="es-ES" sz="3200" b="1" dirty="0" smtClean="0"/>
              <a:t>ATENCION EDUCATIVA DOMICILIARIA</a:t>
            </a:r>
          </a:p>
        </p:txBody>
      </p:sp>
      <p:sp>
        <p:nvSpPr>
          <p:cNvPr id="9" name="8 Subtítulo"/>
          <p:cNvSpPr txBox="1">
            <a:spLocks noGrp="1"/>
          </p:cNvSpPr>
          <p:nvPr>
            <p:ph type="subTitle" idx="1"/>
          </p:nvPr>
        </p:nvSpPr>
        <p:spPr>
          <a:xfrm>
            <a:off x="395536" y="836712"/>
            <a:ext cx="8496944" cy="6518708"/>
          </a:xfrm>
          <a:prstGeom prst="rect">
            <a:avLst/>
          </a:prstGeom>
          <a:noFill/>
        </p:spPr>
        <p:txBody>
          <a:bodyPr wrap="square" rtlCol="0">
            <a:spAutoFit/>
          </a:bodyPr>
          <a:lstStyle/>
          <a:p>
            <a:pPr algn="l"/>
            <a:r>
              <a:rPr lang="es-ES" sz="2400" dirty="0" smtClean="0">
                <a:solidFill>
                  <a:srgbClr val="0099FF"/>
                </a:solidFill>
              </a:rPr>
              <a:t>FUNCIONES</a:t>
            </a:r>
          </a:p>
          <a:p>
            <a:pPr marL="457200" indent="-457200" algn="l">
              <a:buFont typeface="Arial" pitchFamily="34" charset="0"/>
              <a:buChar char="•"/>
            </a:pPr>
            <a:r>
              <a:rPr lang="es-ES" sz="2400" dirty="0" smtClean="0">
                <a:solidFill>
                  <a:schemeClr val="tx1"/>
                </a:solidFill>
              </a:rPr>
              <a:t>Servir de enlace entre el centro escolar y el niño, avanzando en los contenidos fijados por el tutor para prevenir el desfase escolar y facilitar la incorporación al centro educativo después de su convalecencia.</a:t>
            </a:r>
            <a:endParaRPr lang="es-ES" sz="2400" dirty="0" smtClean="0">
              <a:solidFill>
                <a:srgbClr val="0099FF"/>
              </a:solidFill>
            </a:endParaRPr>
          </a:p>
          <a:p>
            <a:pPr algn="l"/>
            <a:r>
              <a:rPr lang="es-ES" sz="2400" dirty="0" smtClean="0">
                <a:solidFill>
                  <a:srgbClr val="0099FF"/>
                </a:solidFill>
              </a:rPr>
              <a:t>REQUISITOS</a:t>
            </a:r>
          </a:p>
          <a:p>
            <a:pPr marL="457200" indent="-457200" algn="l">
              <a:buFont typeface="Arial" pitchFamily="34" charset="0"/>
              <a:buChar char="•"/>
            </a:pPr>
            <a:r>
              <a:rPr lang="es-ES" sz="2400" dirty="0" smtClean="0">
                <a:solidFill>
                  <a:schemeClr val="tx1"/>
                </a:solidFill>
              </a:rPr>
              <a:t>Titulación adecuada; formación educativa y experiencia especifica, a valorar en el Comité de Cantabria</a:t>
            </a:r>
          </a:p>
          <a:p>
            <a:pPr algn="l"/>
            <a:r>
              <a:rPr lang="es-ES" sz="2400" dirty="0" smtClean="0">
                <a:solidFill>
                  <a:srgbClr val="0099FF"/>
                </a:solidFill>
              </a:rPr>
              <a:t>DISPONIBILIDAD</a:t>
            </a:r>
          </a:p>
          <a:p>
            <a:pPr marL="457200" indent="-457200" algn="l">
              <a:buFont typeface="Arial" pitchFamily="34" charset="0"/>
              <a:buChar char="•"/>
            </a:pPr>
            <a:r>
              <a:rPr lang="es-ES" sz="2400" dirty="0" smtClean="0">
                <a:solidFill>
                  <a:schemeClr val="tx1"/>
                </a:solidFill>
              </a:rPr>
              <a:t>4 a 6 horas semanales.</a:t>
            </a:r>
          </a:p>
          <a:p>
            <a:pPr marL="457200" indent="-457200" algn="l">
              <a:buFont typeface="Arial" pitchFamily="34" charset="0"/>
              <a:buChar char="•"/>
            </a:pPr>
            <a:r>
              <a:rPr lang="es-ES" sz="2400" dirty="0" smtClean="0">
                <a:solidFill>
                  <a:schemeClr val="tx1"/>
                </a:solidFill>
              </a:rPr>
              <a:t>Disponibilidad para desplazarse a municipios de la provincia cercanos a su domicilio.</a:t>
            </a:r>
          </a:p>
          <a:p>
            <a:pPr marL="457200" indent="-457200" algn="l">
              <a:buFont typeface="Arial" pitchFamily="34" charset="0"/>
              <a:buChar char="•"/>
            </a:pPr>
            <a:endParaRPr lang="es-ES" sz="2800" dirty="0">
              <a:solidFill>
                <a:schemeClr val="tx1"/>
              </a:solidFill>
            </a:endParaRPr>
          </a:p>
          <a:p>
            <a:pPr marL="457200" indent="-457200" algn="l">
              <a:buFont typeface="Arial" pitchFamily="34" charset="0"/>
              <a:buChar char="•"/>
            </a:pPr>
            <a:endParaRPr lang="es-ES" dirty="0" smtClean="0">
              <a:solidFill>
                <a:schemeClr val="tx1"/>
              </a:solidFill>
            </a:endParaRPr>
          </a:p>
          <a:p>
            <a:pPr lvl="2" algn="l">
              <a:buFont typeface="Arial" pitchFamily="34" charset="0"/>
              <a:buChar char="•"/>
            </a:pPr>
            <a:endParaRPr lang="es-ES" dirty="0" smtClean="0">
              <a:solidFill>
                <a:schemeClr val="tx1"/>
              </a:solidFill>
            </a:endParaRPr>
          </a:p>
        </p:txBody>
      </p:sp>
    </p:spTree>
    <p:extLst>
      <p:ext uri="{BB962C8B-B14F-4D97-AF65-F5344CB8AC3E}">
        <p14:creationId xmlns:p14="http://schemas.microsoft.com/office/powerpoint/2010/main" val="12972127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9" name="8 Subtítulo"/>
          <p:cNvSpPr txBox="1">
            <a:spLocks noGrp="1"/>
          </p:cNvSpPr>
          <p:nvPr>
            <p:ph type="subTitle" idx="1"/>
          </p:nvPr>
        </p:nvSpPr>
        <p:spPr>
          <a:xfrm>
            <a:off x="467544" y="332656"/>
            <a:ext cx="8352928" cy="1938992"/>
          </a:xfrm>
          <a:prstGeom prst="rect">
            <a:avLst/>
          </a:prstGeom>
          <a:noFill/>
        </p:spPr>
        <p:txBody>
          <a:bodyPr wrap="square" rtlCol="0">
            <a:spAutoFit/>
          </a:bodyPr>
          <a:lstStyle/>
          <a:p>
            <a:r>
              <a:rPr lang="es-ES" sz="2800" b="1" dirty="0" smtClean="0">
                <a:solidFill>
                  <a:schemeClr val="tx1"/>
                </a:solidFill>
              </a:rPr>
              <a:t>STANDS DE INFORMATIVOS DE UNICEF</a:t>
            </a:r>
            <a:r>
              <a:rPr lang="es-ES" sz="2800" b="1" dirty="0"/>
              <a:t/>
            </a:r>
            <a:br>
              <a:rPr lang="es-ES" sz="2800" b="1" dirty="0"/>
            </a:br>
            <a:endParaRPr lang="es-ES" sz="2800" b="1" dirty="0" smtClean="0">
              <a:solidFill>
                <a:schemeClr val="tx1"/>
              </a:solidFill>
            </a:endParaRPr>
          </a:p>
          <a:p>
            <a:pPr algn="l"/>
            <a:r>
              <a:rPr lang="es-ES" sz="2000" dirty="0" smtClean="0">
                <a:solidFill>
                  <a:schemeClr val="tx1"/>
                </a:solidFill>
              </a:rPr>
              <a:t>En Unicef Cantabria no disponemos de tienda especifica de información y venta, por lo que en todos los eventos y actos a los que asistimos, solemos instalar un stand que atendemos a través de los voluntarios </a:t>
            </a:r>
          </a:p>
        </p:txBody>
      </p:sp>
      <p:pic>
        <p:nvPicPr>
          <p:cNvPr id="8" name="Picture 3" descr="C:\Users\Luis\Documents\Mi Disco Virtual\Comité Cantabria\Imágenes\III Carrera Solidaria Noja 2013\2013-08-11 10.20.53.jpg"/>
          <p:cNvPicPr>
            <a:picLocks noChangeAspect="1" noChangeArrowheads="1"/>
          </p:cNvPicPr>
          <p:nvPr/>
        </p:nvPicPr>
        <p:blipFill>
          <a:blip r:embed="rId5" cstate="print"/>
          <a:srcRect/>
          <a:stretch>
            <a:fillRect/>
          </a:stretch>
        </p:blipFill>
        <p:spPr bwMode="auto">
          <a:xfrm>
            <a:off x="5004048" y="2708920"/>
            <a:ext cx="3707904" cy="2438319"/>
          </a:xfrm>
          <a:prstGeom prst="rect">
            <a:avLst/>
          </a:prstGeom>
          <a:noFill/>
        </p:spPr>
      </p:pic>
      <p:pic>
        <p:nvPicPr>
          <p:cNvPr id="10" name="Picture 2" descr="C:\Users\Luis\Unicef\Imágenes\II Carrera Solidaria Santander 2012\Nuestra Gente\Nuestros tres mejores vendedores.jpg"/>
          <p:cNvPicPr>
            <a:picLocks noChangeAspect="1" noChangeArrowheads="1"/>
          </p:cNvPicPr>
          <p:nvPr/>
        </p:nvPicPr>
        <p:blipFill>
          <a:blip r:embed="rId6" cstate="print"/>
          <a:srcRect/>
          <a:stretch>
            <a:fillRect/>
          </a:stretch>
        </p:blipFill>
        <p:spPr bwMode="auto">
          <a:xfrm>
            <a:off x="1763688" y="3533941"/>
            <a:ext cx="3096344" cy="2078338"/>
          </a:xfrm>
          <a:prstGeom prst="rect">
            <a:avLst/>
          </a:prstGeom>
          <a:noFill/>
        </p:spPr>
      </p:pic>
    </p:spTree>
    <p:extLst>
      <p:ext uri="{BB962C8B-B14F-4D97-AF65-F5344CB8AC3E}">
        <p14:creationId xmlns:p14="http://schemas.microsoft.com/office/powerpoint/2010/main" val="326242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 y="5724527"/>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7"/>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9" name="8 Subtítulo"/>
          <p:cNvSpPr txBox="1">
            <a:spLocks noGrp="1"/>
          </p:cNvSpPr>
          <p:nvPr>
            <p:ph type="subTitle" idx="1"/>
          </p:nvPr>
        </p:nvSpPr>
        <p:spPr>
          <a:xfrm>
            <a:off x="1468437" y="1557338"/>
            <a:ext cx="6400800" cy="2234458"/>
          </a:xfrm>
          <a:prstGeom prst="rect">
            <a:avLst/>
          </a:prstGeom>
          <a:noFill/>
        </p:spPr>
        <p:txBody>
          <a:bodyPr wrap="square" rtlCol="0">
            <a:spAutoFit/>
          </a:bodyPr>
          <a:lstStyle/>
          <a:p>
            <a:pPr algn="l">
              <a:lnSpc>
                <a:spcPct val="200000"/>
              </a:lnSpc>
            </a:pPr>
            <a:endParaRPr lang="es-ES" sz="2400" dirty="0" smtClean="0"/>
          </a:p>
          <a:p>
            <a:pPr algn="l">
              <a:lnSpc>
                <a:spcPct val="200000"/>
              </a:lnSpc>
            </a:pPr>
            <a:endParaRPr lang="es-ES" sz="2400" dirty="0" smtClean="0"/>
          </a:p>
          <a:p>
            <a:pPr marL="285750" indent="-285750" algn="l">
              <a:buFont typeface="Arial" pitchFamily="34" charset="0"/>
              <a:buChar char="•"/>
            </a:pPr>
            <a:endParaRPr lang="es-ES" dirty="0" smtClean="0"/>
          </a:p>
        </p:txBody>
      </p:sp>
      <p:grpSp>
        <p:nvGrpSpPr>
          <p:cNvPr id="11" name="Group 3"/>
          <p:cNvGrpSpPr>
            <a:grpSpLocks/>
          </p:cNvGrpSpPr>
          <p:nvPr/>
        </p:nvGrpSpPr>
        <p:grpSpPr bwMode="auto">
          <a:xfrm>
            <a:off x="611560" y="4293096"/>
            <a:ext cx="7788275" cy="1285875"/>
            <a:chOff x="498" y="3113"/>
            <a:chExt cx="5240" cy="1090"/>
          </a:xfrm>
        </p:grpSpPr>
        <p:pic>
          <p:nvPicPr>
            <p:cNvPr id="12" name="Picture 4" descr="Untitled-3"/>
            <p:cNvPicPr>
              <a:picLocks noChangeAspect="1" noChangeArrowheads="1"/>
            </p:cNvPicPr>
            <p:nvPr/>
          </p:nvPicPr>
          <p:blipFill>
            <a:blip r:embed="rId5" cstate="print"/>
            <a:srcRect/>
            <a:stretch>
              <a:fillRect/>
            </a:stretch>
          </p:blipFill>
          <p:spPr bwMode="auto">
            <a:xfrm>
              <a:off x="4442" y="3113"/>
              <a:ext cx="1296" cy="1088"/>
            </a:xfrm>
            <a:prstGeom prst="rect">
              <a:avLst/>
            </a:prstGeom>
            <a:noFill/>
            <a:ln w="9525">
              <a:noFill/>
              <a:miter lim="800000"/>
              <a:headEnd/>
              <a:tailEnd/>
            </a:ln>
          </p:spPr>
        </p:pic>
        <p:pic>
          <p:nvPicPr>
            <p:cNvPr id="13" name="Picture 5" descr="Untitled-4"/>
            <p:cNvPicPr>
              <a:picLocks noChangeAspect="1" noChangeArrowheads="1"/>
            </p:cNvPicPr>
            <p:nvPr/>
          </p:nvPicPr>
          <p:blipFill>
            <a:blip r:embed="rId6" cstate="print"/>
            <a:srcRect/>
            <a:stretch>
              <a:fillRect/>
            </a:stretch>
          </p:blipFill>
          <p:spPr bwMode="auto">
            <a:xfrm>
              <a:off x="3128" y="3113"/>
              <a:ext cx="1291" cy="1090"/>
            </a:xfrm>
            <a:prstGeom prst="rect">
              <a:avLst/>
            </a:prstGeom>
            <a:noFill/>
            <a:ln w="9525">
              <a:noFill/>
              <a:miter lim="800000"/>
              <a:headEnd/>
              <a:tailEnd/>
            </a:ln>
          </p:spPr>
        </p:pic>
        <p:pic>
          <p:nvPicPr>
            <p:cNvPr id="14" name="Picture 6" descr="Untitled-5"/>
            <p:cNvPicPr>
              <a:picLocks noChangeAspect="1" noChangeArrowheads="1"/>
            </p:cNvPicPr>
            <p:nvPr/>
          </p:nvPicPr>
          <p:blipFill>
            <a:blip r:embed="rId7" cstate="print"/>
            <a:srcRect/>
            <a:stretch>
              <a:fillRect/>
            </a:stretch>
          </p:blipFill>
          <p:spPr bwMode="auto">
            <a:xfrm>
              <a:off x="498" y="3113"/>
              <a:ext cx="1293" cy="1088"/>
            </a:xfrm>
            <a:prstGeom prst="rect">
              <a:avLst/>
            </a:prstGeom>
            <a:noFill/>
            <a:ln w="9525">
              <a:noFill/>
              <a:miter lim="800000"/>
              <a:headEnd/>
              <a:tailEnd/>
            </a:ln>
          </p:spPr>
        </p:pic>
        <p:pic>
          <p:nvPicPr>
            <p:cNvPr id="15" name="Picture 7" descr="Untitled-9"/>
            <p:cNvPicPr>
              <a:picLocks noChangeAspect="1" noChangeArrowheads="1"/>
            </p:cNvPicPr>
            <p:nvPr/>
          </p:nvPicPr>
          <p:blipFill>
            <a:blip r:embed="rId8" cstate="print"/>
            <a:srcRect/>
            <a:stretch>
              <a:fillRect/>
            </a:stretch>
          </p:blipFill>
          <p:spPr bwMode="auto">
            <a:xfrm>
              <a:off x="1813" y="3113"/>
              <a:ext cx="1292" cy="1089"/>
            </a:xfrm>
            <a:prstGeom prst="rect">
              <a:avLst/>
            </a:prstGeom>
            <a:noFill/>
            <a:ln w="9525">
              <a:noFill/>
              <a:miter lim="800000"/>
              <a:headEnd/>
              <a:tailEnd/>
            </a:ln>
          </p:spPr>
        </p:pic>
      </p:grpSp>
      <p:sp>
        <p:nvSpPr>
          <p:cNvPr id="16" name="15 CuadroTexto"/>
          <p:cNvSpPr txBox="1"/>
          <p:nvPr/>
        </p:nvSpPr>
        <p:spPr>
          <a:xfrm>
            <a:off x="683568" y="476672"/>
            <a:ext cx="8277587" cy="3970318"/>
          </a:xfrm>
          <a:prstGeom prst="rect">
            <a:avLst/>
          </a:prstGeom>
          <a:noFill/>
        </p:spPr>
        <p:txBody>
          <a:bodyPr wrap="none" rtlCol="0">
            <a:spAutoFit/>
          </a:bodyPr>
          <a:lstStyle/>
          <a:p>
            <a:r>
              <a:rPr lang="es-ES_tradnl" u="sng" dirty="0" smtClean="0"/>
              <a:t>Enlace Web voluntariado de UNICEF Comité Español:</a:t>
            </a:r>
          </a:p>
          <a:p>
            <a:r>
              <a:rPr lang="es-ES_tradnl" u="sng" dirty="0" smtClean="0">
                <a:hlinkClick r:id="rId9"/>
              </a:rPr>
              <a:t>http://www.unicef.es/cooperacion-internacional</a:t>
            </a:r>
            <a:endParaRPr lang="es-ES_tradnl" dirty="0" smtClean="0"/>
          </a:p>
          <a:p>
            <a:endParaRPr lang="es-ES_tradnl" dirty="0" smtClean="0"/>
          </a:p>
          <a:p>
            <a:r>
              <a:rPr lang="es-ES_tradnl" u="sng" dirty="0" smtClean="0"/>
              <a:t>Información sobre personal contratado a través del </a:t>
            </a:r>
            <a:r>
              <a:rPr lang="es-ES_tradnl" b="1" u="sng" dirty="0" smtClean="0"/>
              <a:t>Gobierno Español:</a:t>
            </a:r>
            <a:r>
              <a:rPr lang="es-ES_tradnl" dirty="0" smtClean="0"/>
              <a:t/>
            </a:r>
            <a:br>
              <a:rPr lang="es-ES_tradnl" dirty="0" smtClean="0"/>
            </a:br>
            <a:r>
              <a:rPr lang="es-ES_tradnl" u="sng" dirty="0" smtClean="0">
                <a:hlinkClick r:id="rId10" tooltip="http://www.maec.es/"/>
              </a:rPr>
              <a:t>http://www.maec.es/</a:t>
            </a:r>
            <a:r>
              <a:rPr lang="es-ES_tradnl" dirty="0" smtClean="0"/>
              <a:t/>
            </a:r>
            <a:br>
              <a:rPr lang="es-ES_tradnl" dirty="0" smtClean="0"/>
            </a:br>
            <a:r>
              <a:rPr lang="es-ES_tradnl" u="sng" dirty="0" smtClean="0">
                <a:hlinkClick r:id="rId11" tooltip="http://www.aecid.es/"/>
              </a:rPr>
              <a:t>http://www.aecid.es/</a:t>
            </a:r>
            <a:endParaRPr lang="es-ES_tradnl" u="sng" dirty="0" smtClean="0"/>
          </a:p>
          <a:p>
            <a:endParaRPr lang="es-ES_tradnl" dirty="0" smtClean="0"/>
          </a:p>
          <a:p>
            <a:r>
              <a:rPr lang="es-ES_tradnl" u="sng" dirty="0" smtClean="0"/>
              <a:t>Información sobre </a:t>
            </a:r>
            <a:r>
              <a:rPr lang="es-ES_tradnl" b="1" u="sng" dirty="0" smtClean="0"/>
              <a:t>contratación</a:t>
            </a:r>
            <a:r>
              <a:rPr lang="es-ES_tradnl" u="sng" dirty="0" smtClean="0"/>
              <a:t> de personal de </a:t>
            </a:r>
            <a:r>
              <a:rPr lang="es-ES_tradnl" b="1" u="sng" dirty="0" smtClean="0"/>
              <a:t>Naciones Unidas</a:t>
            </a:r>
            <a:r>
              <a:rPr lang="es-ES_tradnl" u="sng" dirty="0" smtClean="0"/>
              <a:t>, en concreto </a:t>
            </a:r>
            <a:r>
              <a:rPr lang="es-ES_tradnl" b="1" u="sng" dirty="0" smtClean="0"/>
              <a:t>UNICEF:</a:t>
            </a:r>
            <a:r>
              <a:rPr lang="es-ES_tradnl" dirty="0" smtClean="0"/>
              <a:t/>
            </a:r>
            <a:br>
              <a:rPr lang="es-ES_tradnl" dirty="0" smtClean="0"/>
            </a:br>
            <a:r>
              <a:rPr lang="es-ES_tradnl" u="sng" dirty="0" smtClean="0">
                <a:hlinkClick r:id="rId12" tooltip="http://www.unv.org/"/>
              </a:rPr>
              <a:t>http://www.unv.org/</a:t>
            </a:r>
            <a:r>
              <a:rPr lang="es-ES_tradnl" dirty="0" smtClean="0"/>
              <a:t/>
            </a:r>
            <a:br>
              <a:rPr lang="es-ES_tradnl" dirty="0" smtClean="0"/>
            </a:br>
            <a:r>
              <a:rPr lang="es-ES_tradnl" u="sng" dirty="0" smtClean="0">
                <a:hlinkClick r:id="rId13" tooltip="http://www.unicef.org/about/employ/index.php"/>
              </a:rPr>
              <a:t>http://www.unicef.org/about/employ/index.php</a:t>
            </a:r>
            <a:endParaRPr lang="es-ES_tradnl" u="sng" dirty="0" smtClean="0"/>
          </a:p>
          <a:p>
            <a:endParaRPr lang="es-ES_tradnl" dirty="0" smtClean="0"/>
          </a:p>
          <a:p>
            <a:r>
              <a:rPr lang="es-ES_tradnl" u="sng" dirty="0" smtClean="0"/>
              <a:t>Para información sobre el </a:t>
            </a:r>
            <a:r>
              <a:rPr lang="es-ES_tradnl" b="1" u="sng" dirty="0" smtClean="0"/>
              <a:t>Programa de Voluntarios de Naciones Unidas (VNU):</a:t>
            </a:r>
            <a:r>
              <a:rPr lang="es-ES_tradnl" dirty="0" smtClean="0"/>
              <a:t/>
            </a:r>
            <a:br>
              <a:rPr lang="es-ES_tradnl" dirty="0" smtClean="0"/>
            </a:br>
            <a:r>
              <a:rPr lang="es-ES_tradnl" u="sng" dirty="0" smtClean="0">
                <a:hlinkClick r:id="rId14" tooltip="http://www.unicef.org/spanish/about/employ/index_volunteers.html"/>
              </a:rPr>
              <a:t>http://www.unicef.org/spanish/about/employ/index_volunteers.html</a:t>
            </a:r>
            <a:endParaRPr lang="es-ES_tradnl" dirty="0" smtClean="0"/>
          </a:p>
          <a:p>
            <a:endParaRPr lang="es-ES_tradnl" dirty="0"/>
          </a:p>
        </p:txBody>
      </p:sp>
    </p:spTree>
    <p:extLst>
      <p:ext uri="{BB962C8B-B14F-4D97-AF65-F5344CB8AC3E}">
        <p14:creationId xmlns:p14="http://schemas.microsoft.com/office/powerpoint/2010/main" val="9820526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 y="5724527"/>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7"/>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
        <p:nvSpPr>
          <p:cNvPr id="9" name="8 Subtítulo"/>
          <p:cNvSpPr txBox="1">
            <a:spLocks noGrp="1"/>
          </p:cNvSpPr>
          <p:nvPr>
            <p:ph type="subTitle" idx="1"/>
          </p:nvPr>
        </p:nvSpPr>
        <p:spPr>
          <a:xfrm>
            <a:off x="1468437" y="1557338"/>
            <a:ext cx="6400800" cy="2234458"/>
          </a:xfrm>
          <a:prstGeom prst="rect">
            <a:avLst/>
          </a:prstGeom>
          <a:noFill/>
        </p:spPr>
        <p:txBody>
          <a:bodyPr wrap="square" rtlCol="0">
            <a:spAutoFit/>
          </a:bodyPr>
          <a:lstStyle/>
          <a:p>
            <a:pPr algn="l">
              <a:lnSpc>
                <a:spcPct val="200000"/>
              </a:lnSpc>
            </a:pPr>
            <a:endParaRPr lang="es-ES" sz="2400" dirty="0" smtClean="0"/>
          </a:p>
          <a:p>
            <a:pPr algn="l">
              <a:lnSpc>
                <a:spcPct val="200000"/>
              </a:lnSpc>
            </a:pPr>
            <a:endParaRPr lang="es-ES" sz="2400" dirty="0" smtClean="0"/>
          </a:p>
          <a:p>
            <a:pPr marL="285750" indent="-285750" algn="l">
              <a:buFont typeface="Arial" pitchFamily="34" charset="0"/>
              <a:buChar char="•"/>
            </a:pPr>
            <a:endParaRPr lang="es-ES" dirty="0" smtClean="0"/>
          </a:p>
        </p:txBody>
      </p:sp>
      <p:grpSp>
        <p:nvGrpSpPr>
          <p:cNvPr id="3" name="Group 3"/>
          <p:cNvGrpSpPr>
            <a:grpSpLocks/>
          </p:cNvGrpSpPr>
          <p:nvPr/>
        </p:nvGrpSpPr>
        <p:grpSpPr bwMode="auto">
          <a:xfrm>
            <a:off x="611560" y="4293096"/>
            <a:ext cx="7788275" cy="1285875"/>
            <a:chOff x="498" y="3113"/>
            <a:chExt cx="5240" cy="1090"/>
          </a:xfrm>
        </p:grpSpPr>
        <p:pic>
          <p:nvPicPr>
            <p:cNvPr id="12" name="Picture 4" descr="Untitled-3"/>
            <p:cNvPicPr>
              <a:picLocks noChangeAspect="1" noChangeArrowheads="1"/>
            </p:cNvPicPr>
            <p:nvPr/>
          </p:nvPicPr>
          <p:blipFill>
            <a:blip r:embed="rId5" cstate="print"/>
            <a:srcRect/>
            <a:stretch>
              <a:fillRect/>
            </a:stretch>
          </p:blipFill>
          <p:spPr bwMode="auto">
            <a:xfrm>
              <a:off x="4442" y="3113"/>
              <a:ext cx="1296" cy="1088"/>
            </a:xfrm>
            <a:prstGeom prst="rect">
              <a:avLst/>
            </a:prstGeom>
            <a:noFill/>
            <a:ln w="9525">
              <a:noFill/>
              <a:miter lim="800000"/>
              <a:headEnd/>
              <a:tailEnd/>
            </a:ln>
          </p:spPr>
        </p:pic>
        <p:pic>
          <p:nvPicPr>
            <p:cNvPr id="13" name="Picture 5" descr="Untitled-4"/>
            <p:cNvPicPr>
              <a:picLocks noChangeAspect="1" noChangeArrowheads="1"/>
            </p:cNvPicPr>
            <p:nvPr/>
          </p:nvPicPr>
          <p:blipFill>
            <a:blip r:embed="rId6" cstate="print"/>
            <a:srcRect/>
            <a:stretch>
              <a:fillRect/>
            </a:stretch>
          </p:blipFill>
          <p:spPr bwMode="auto">
            <a:xfrm>
              <a:off x="3128" y="3113"/>
              <a:ext cx="1291" cy="1090"/>
            </a:xfrm>
            <a:prstGeom prst="rect">
              <a:avLst/>
            </a:prstGeom>
            <a:noFill/>
            <a:ln w="9525">
              <a:noFill/>
              <a:miter lim="800000"/>
              <a:headEnd/>
              <a:tailEnd/>
            </a:ln>
          </p:spPr>
        </p:pic>
        <p:pic>
          <p:nvPicPr>
            <p:cNvPr id="14" name="Picture 6" descr="Untitled-5"/>
            <p:cNvPicPr>
              <a:picLocks noChangeAspect="1" noChangeArrowheads="1"/>
            </p:cNvPicPr>
            <p:nvPr/>
          </p:nvPicPr>
          <p:blipFill>
            <a:blip r:embed="rId7" cstate="print"/>
            <a:srcRect/>
            <a:stretch>
              <a:fillRect/>
            </a:stretch>
          </p:blipFill>
          <p:spPr bwMode="auto">
            <a:xfrm>
              <a:off x="498" y="3113"/>
              <a:ext cx="1293" cy="1088"/>
            </a:xfrm>
            <a:prstGeom prst="rect">
              <a:avLst/>
            </a:prstGeom>
            <a:noFill/>
            <a:ln w="9525">
              <a:noFill/>
              <a:miter lim="800000"/>
              <a:headEnd/>
              <a:tailEnd/>
            </a:ln>
          </p:spPr>
        </p:pic>
        <p:pic>
          <p:nvPicPr>
            <p:cNvPr id="15" name="Picture 7" descr="Untitled-9"/>
            <p:cNvPicPr>
              <a:picLocks noChangeAspect="1" noChangeArrowheads="1"/>
            </p:cNvPicPr>
            <p:nvPr/>
          </p:nvPicPr>
          <p:blipFill>
            <a:blip r:embed="rId8" cstate="print"/>
            <a:srcRect/>
            <a:stretch>
              <a:fillRect/>
            </a:stretch>
          </p:blipFill>
          <p:spPr bwMode="auto">
            <a:xfrm>
              <a:off x="1813" y="3113"/>
              <a:ext cx="1292" cy="1089"/>
            </a:xfrm>
            <a:prstGeom prst="rect">
              <a:avLst/>
            </a:prstGeom>
            <a:noFill/>
            <a:ln w="9525">
              <a:noFill/>
              <a:miter lim="800000"/>
              <a:headEnd/>
              <a:tailEnd/>
            </a:ln>
          </p:spPr>
        </p:pic>
      </p:grpSp>
      <p:sp>
        <p:nvSpPr>
          <p:cNvPr id="16" name="15 CuadroTexto"/>
          <p:cNvSpPr txBox="1"/>
          <p:nvPr/>
        </p:nvSpPr>
        <p:spPr>
          <a:xfrm>
            <a:off x="611560" y="476672"/>
            <a:ext cx="7776864" cy="3693319"/>
          </a:xfrm>
          <a:prstGeom prst="rect">
            <a:avLst/>
          </a:prstGeom>
          <a:noFill/>
        </p:spPr>
        <p:txBody>
          <a:bodyPr wrap="square" rtlCol="0">
            <a:spAutoFit/>
          </a:bodyPr>
          <a:lstStyle/>
          <a:p>
            <a:r>
              <a:rPr lang="es-ES_tradnl" u="sng" dirty="0" smtClean="0"/>
              <a:t>Oficina de UNICEF Comité Cantabria:</a:t>
            </a:r>
          </a:p>
          <a:p>
            <a:r>
              <a:rPr lang="es-ES_tradnl" dirty="0" smtClean="0"/>
              <a:t>	</a:t>
            </a:r>
          </a:p>
          <a:p>
            <a:r>
              <a:rPr lang="es-ES_tradnl" dirty="0" smtClean="0"/>
              <a:t>	</a:t>
            </a:r>
            <a:r>
              <a:rPr lang="es-ES_tradnl" dirty="0" err="1" smtClean="0"/>
              <a:t>Hernan</a:t>
            </a:r>
            <a:r>
              <a:rPr lang="es-ES_tradnl" dirty="0" smtClean="0"/>
              <a:t> Cortes, 7 1º B</a:t>
            </a:r>
          </a:p>
          <a:p>
            <a:r>
              <a:rPr lang="es-ES_tradnl" dirty="0" smtClean="0"/>
              <a:t>	39003 SANTANDER </a:t>
            </a:r>
          </a:p>
          <a:p>
            <a:endParaRPr lang="es-ES_tradnl" dirty="0" smtClean="0"/>
          </a:p>
          <a:p>
            <a:r>
              <a:rPr lang="es-ES_tradnl" dirty="0" err="1" smtClean="0"/>
              <a:t>Tfno</a:t>
            </a:r>
            <a:r>
              <a:rPr lang="es-ES_tradnl" dirty="0" smtClean="0"/>
              <a:t>: 91 334 41 31     Mail: </a:t>
            </a:r>
            <a:r>
              <a:rPr lang="es-ES_tradnl" dirty="0" smtClean="0">
                <a:hlinkClick r:id="rId9"/>
              </a:rPr>
              <a:t>volun.cantabria@unicef.es</a:t>
            </a:r>
            <a:r>
              <a:rPr lang="es-ES_tradnl" dirty="0" smtClean="0"/>
              <a:t>      Web: </a:t>
            </a:r>
            <a:r>
              <a:rPr lang="es-ES_tradnl" dirty="0" smtClean="0">
                <a:hlinkClick r:id="rId10"/>
              </a:rPr>
              <a:t>www.unicef.es</a:t>
            </a:r>
            <a:endParaRPr lang="es-ES_tradnl" dirty="0" smtClean="0"/>
          </a:p>
          <a:p>
            <a:endParaRPr lang="es-ES_tradnl" dirty="0" smtClean="0"/>
          </a:p>
          <a:p>
            <a:r>
              <a:rPr lang="es-ES_tradnl" u="sng" dirty="0" smtClean="0"/>
              <a:t>Responsables de voluntariado:</a:t>
            </a:r>
          </a:p>
          <a:p>
            <a:endParaRPr lang="es-ES_tradnl" u="sng" dirty="0" smtClean="0"/>
          </a:p>
          <a:p>
            <a:r>
              <a:rPr lang="es-ES_tradnl" dirty="0" smtClean="0"/>
              <a:t>	Carmelo Asensio</a:t>
            </a:r>
          </a:p>
          <a:p>
            <a:r>
              <a:rPr lang="es-ES_tradnl" dirty="0" smtClean="0"/>
              <a:t>	Luis Blanco</a:t>
            </a:r>
          </a:p>
          <a:p>
            <a:endParaRPr lang="es-ES_tradnl" dirty="0" smtClean="0"/>
          </a:p>
          <a:p>
            <a:r>
              <a:rPr lang="es-ES_tradnl" dirty="0" smtClean="0"/>
              <a:t> </a:t>
            </a:r>
            <a:endParaRPr lang="es-ES_tradnl" dirty="0"/>
          </a:p>
        </p:txBody>
      </p:sp>
    </p:spTree>
    <p:extLst>
      <p:ext uri="{BB962C8B-B14F-4D97-AF65-F5344CB8AC3E}">
        <p14:creationId xmlns:p14="http://schemas.microsoft.com/office/powerpoint/2010/main" val="9820526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4" descr="foto-4.jpg"/>
          <p:cNvPicPr>
            <a:picLocks noChangeAspect="1"/>
          </p:cNvPicPr>
          <p:nvPr/>
        </p:nvPicPr>
        <p:blipFill>
          <a:blip r:embed="rId3" cstate="print"/>
          <a:srcRect/>
          <a:stretch>
            <a:fillRect/>
          </a:stretch>
        </p:blipFill>
        <p:spPr bwMode="auto">
          <a:xfrm>
            <a:off x="536798" y="1"/>
            <a:ext cx="8235471" cy="5724526"/>
          </a:xfrm>
          <a:prstGeom prst="rect">
            <a:avLst/>
          </a:prstGeom>
          <a:noFill/>
          <a:ln w="9525">
            <a:noFill/>
            <a:miter lim="800000"/>
            <a:headEnd/>
            <a:tailEnd/>
          </a:ln>
        </p:spPr>
      </p:pic>
      <p:sp>
        <p:nvSpPr>
          <p:cNvPr id="3" name="2 CuadroTexto"/>
          <p:cNvSpPr txBox="1"/>
          <p:nvPr/>
        </p:nvSpPr>
        <p:spPr>
          <a:xfrm>
            <a:off x="1547664" y="3933056"/>
            <a:ext cx="6048672" cy="1015663"/>
          </a:xfrm>
          <a:prstGeom prst="rect">
            <a:avLst/>
          </a:prstGeom>
          <a:noFill/>
        </p:spPr>
        <p:txBody>
          <a:bodyPr wrap="square" rtlCol="0">
            <a:spAutoFit/>
          </a:bodyPr>
          <a:lstStyle/>
          <a:p>
            <a:pPr algn="ctr"/>
            <a:r>
              <a:rPr lang="es-ES" sz="6000" b="1" dirty="0" smtClean="0">
                <a:solidFill>
                  <a:schemeClr val="bg1"/>
                </a:solidFill>
              </a:rPr>
              <a:t>GRACIAS</a:t>
            </a:r>
            <a:endParaRPr lang="es-ES" sz="6000" b="1" dirty="0">
              <a:solidFill>
                <a:schemeClr val="bg1"/>
              </a:solidFill>
            </a:endParaRPr>
          </a:p>
        </p:txBody>
      </p:sp>
      <p:grpSp>
        <p:nvGrpSpPr>
          <p:cNvPr id="2" name="Group 2"/>
          <p:cNvGrpSpPr>
            <a:grpSpLocks/>
          </p:cNvGrpSpPr>
          <p:nvPr/>
        </p:nvGrpSpPr>
        <p:grpSpPr bwMode="auto">
          <a:xfrm>
            <a:off x="3" y="5724527"/>
            <a:ext cx="9144000" cy="1133475"/>
            <a:chOff x="0" y="3612"/>
            <a:chExt cx="5760" cy="714"/>
          </a:xfrm>
        </p:grpSpPr>
        <p:pic>
          <p:nvPicPr>
            <p:cNvPr id="12" name="Picture 3"/>
            <p:cNvPicPr>
              <a:picLocks noChangeAspect="1" noChangeArrowheads="1"/>
            </p:cNvPicPr>
            <p:nvPr/>
          </p:nvPicPr>
          <p:blipFill>
            <a:blip r:embed="rId4" cstate="print"/>
            <a:srcRect/>
            <a:stretch>
              <a:fillRect/>
            </a:stretch>
          </p:blipFill>
          <p:spPr bwMode="auto">
            <a:xfrm>
              <a:off x="1902" y="3612"/>
              <a:ext cx="3858" cy="714"/>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0" y="3612"/>
              <a:ext cx="1927" cy="714"/>
            </a:xfrm>
            <a:prstGeom prst="rect">
              <a:avLst/>
            </a:prstGeom>
            <a:noFill/>
            <a:ln w="9525">
              <a:noFill/>
              <a:miter lim="800000"/>
              <a:headEnd/>
              <a:tailEnd/>
            </a:ln>
          </p:spPr>
        </p:pic>
        <p:sp>
          <p:nvSpPr>
            <p:cNvPr id="14" name="Text Box 5"/>
            <p:cNvSpPr txBox="1">
              <a:spLocks noChangeArrowheads="1"/>
            </p:cNvSpPr>
            <p:nvPr/>
          </p:nvSpPr>
          <p:spPr bwMode="auto">
            <a:xfrm>
              <a:off x="86" y="3752"/>
              <a:ext cx="852" cy="407"/>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075240" cy="850106"/>
          </a:xfrm>
        </p:spPr>
        <p:txBody>
          <a:bodyPr>
            <a:normAutofit/>
          </a:bodyPr>
          <a:lstStyle/>
          <a:p>
            <a:r>
              <a:rPr lang="es-ES_tradnl" sz="3600" b="1" dirty="0" smtClean="0">
                <a:solidFill>
                  <a:srgbClr val="00B0F0"/>
                </a:solidFill>
              </a:rPr>
              <a:t>ORIGEN</a:t>
            </a:r>
            <a:endParaRPr lang="es-ES" sz="3600" dirty="0"/>
          </a:p>
        </p:txBody>
      </p:sp>
      <p:sp>
        <p:nvSpPr>
          <p:cNvPr id="3" name="2 Marcador de contenido"/>
          <p:cNvSpPr>
            <a:spLocks noGrp="1"/>
          </p:cNvSpPr>
          <p:nvPr>
            <p:ph idx="1"/>
          </p:nvPr>
        </p:nvSpPr>
        <p:spPr>
          <a:xfrm>
            <a:off x="467544" y="908719"/>
            <a:ext cx="5184576" cy="4658549"/>
          </a:xfrm>
        </p:spPr>
        <p:txBody>
          <a:bodyPr>
            <a:normAutofit/>
          </a:bodyPr>
          <a:lstStyle/>
          <a:p>
            <a:pPr algn="just"/>
            <a:r>
              <a:rPr lang="es-ES_tradnl" sz="2200" b="1" dirty="0" smtClean="0"/>
              <a:t>UNICEF</a:t>
            </a:r>
            <a:r>
              <a:rPr lang="es-ES_tradnl" sz="2200" dirty="0" smtClean="0"/>
              <a:t> fue la primera organización internacional creada para la defensa y protección de todos los niños del mundo.</a:t>
            </a:r>
          </a:p>
          <a:p>
            <a:pPr algn="just">
              <a:buNone/>
            </a:pPr>
            <a:endParaRPr lang="es-ES_tradnl" sz="2200" dirty="0" smtClean="0"/>
          </a:p>
          <a:p>
            <a:pPr algn="just"/>
            <a:r>
              <a:rPr lang="es-ES_tradnl" sz="2200" dirty="0" smtClean="0"/>
              <a:t>Fue fundado como </a:t>
            </a:r>
            <a:r>
              <a:rPr lang="es-ES_tradnl" sz="2200" b="1" i="1" dirty="0" smtClean="0"/>
              <a:t>“</a:t>
            </a:r>
            <a:r>
              <a:rPr lang="es-ES_tradnl" sz="2200" b="1" i="1" dirty="0" err="1" smtClean="0"/>
              <a:t>United</a:t>
            </a:r>
            <a:r>
              <a:rPr lang="es-ES_tradnl" sz="2200" b="1" i="1" dirty="0" smtClean="0"/>
              <a:t> </a:t>
            </a:r>
            <a:r>
              <a:rPr lang="es-ES_tradnl" sz="2200" b="1" i="1" dirty="0" err="1" smtClean="0"/>
              <a:t>Nations</a:t>
            </a:r>
            <a:r>
              <a:rPr lang="es-ES_tradnl" sz="2200" b="1" i="1" dirty="0" smtClean="0"/>
              <a:t> International </a:t>
            </a:r>
            <a:r>
              <a:rPr lang="es-ES_tradnl" sz="2200" b="1" i="1" dirty="0" err="1" smtClean="0"/>
              <a:t>Childrens</a:t>
            </a:r>
            <a:r>
              <a:rPr lang="es-ES_tradnl" sz="2200" b="1" i="1" dirty="0" smtClean="0"/>
              <a:t> </a:t>
            </a:r>
            <a:r>
              <a:rPr lang="es-ES_tradnl" sz="2200" b="1" i="1" dirty="0" err="1" smtClean="0"/>
              <a:t>Emergency</a:t>
            </a:r>
            <a:r>
              <a:rPr lang="es-ES_tradnl" sz="2200" b="1" i="1" dirty="0" smtClean="0"/>
              <a:t> </a:t>
            </a:r>
            <a:r>
              <a:rPr lang="es-ES_tradnl" sz="2200" b="1" i="1" dirty="0" err="1" smtClean="0"/>
              <a:t>Fund</a:t>
            </a:r>
            <a:r>
              <a:rPr lang="es-ES_tradnl" sz="2200" b="1" i="1" dirty="0" smtClean="0"/>
              <a:t> (UNICEF)”</a:t>
            </a:r>
            <a:r>
              <a:rPr lang="es-ES_tradnl" sz="2200" dirty="0" smtClean="0"/>
              <a:t>, el 11 de diciembre de 1946 en la primera sesión de la Asamblea General de las Naciones Unidas, para responder a las necesidades más urgentes de la infancia en Europa tras la Segunda Guerra mundial.</a:t>
            </a:r>
          </a:p>
          <a:p>
            <a:pPr marL="0" indent="0">
              <a:buNone/>
            </a:pPr>
            <a:endParaRPr lang="es-ES_tradnl" sz="2000" dirty="0" smtClean="0"/>
          </a:p>
        </p:txBody>
      </p:sp>
      <p:grpSp>
        <p:nvGrpSpPr>
          <p:cNvPr id="4"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pic>
        <p:nvPicPr>
          <p:cNvPr id="7174" name="Picture 6" descr="http://www.unicef.org/spanish/about/who/images/ICEF0318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5522" y="3212976"/>
            <a:ext cx="2299739" cy="202377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unicef.org/spanish/about/who/images/ICEF1887D-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4569" y="980728"/>
            <a:ext cx="2292906" cy="2017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147248" cy="778098"/>
          </a:xfrm>
        </p:spPr>
        <p:txBody>
          <a:bodyPr>
            <a:normAutofit/>
          </a:bodyPr>
          <a:lstStyle/>
          <a:p>
            <a:r>
              <a:rPr lang="es-ES" sz="3600" b="1" dirty="0" smtClean="0">
                <a:solidFill>
                  <a:srgbClr val="00B0F0"/>
                </a:solidFill>
              </a:rPr>
              <a:t>VISIÓN Y MISIÓN</a:t>
            </a:r>
            <a:endParaRPr lang="es-ES" sz="3600" dirty="0"/>
          </a:p>
        </p:txBody>
      </p:sp>
      <p:sp>
        <p:nvSpPr>
          <p:cNvPr id="3" name="2 Marcador de contenido"/>
          <p:cNvSpPr>
            <a:spLocks noGrp="1"/>
          </p:cNvSpPr>
          <p:nvPr>
            <p:ph idx="1"/>
          </p:nvPr>
        </p:nvSpPr>
        <p:spPr>
          <a:xfrm>
            <a:off x="395536" y="1196752"/>
            <a:ext cx="8229600" cy="4248472"/>
          </a:xfrm>
        </p:spPr>
        <p:txBody>
          <a:bodyPr>
            <a:normAutofit/>
          </a:bodyPr>
          <a:lstStyle/>
          <a:p>
            <a:pPr algn="just"/>
            <a:r>
              <a:rPr lang="es-ES" sz="2400" b="1" dirty="0" smtClean="0"/>
              <a:t>VISIÓN: </a:t>
            </a:r>
            <a:r>
              <a:rPr lang="es-ES" sz="2400" dirty="0"/>
              <a:t>UNICEF España trabaja para conseguir </a:t>
            </a:r>
            <a:r>
              <a:rPr lang="es-ES" sz="2400" b="1" dirty="0">
                <a:solidFill>
                  <a:srgbClr val="00B0F0"/>
                </a:solidFill>
              </a:rPr>
              <a:t>cambios reales </a:t>
            </a:r>
            <a:r>
              <a:rPr lang="es-ES" sz="2400" dirty="0"/>
              <a:t>en la vida de los niños y </a:t>
            </a:r>
            <a:r>
              <a:rPr lang="es-ES" sz="2400" b="1" dirty="0">
                <a:solidFill>
                  <a:srgbClr val="00B0F0"/>
                </a:solidFill>
              </a:rPr>
              <a:t>transformar la sociedad </a:t>
            </a:r>
            <a:r>
              <a:rPr lang="es-ES" sz="2400" dirty="0"/>
              <a:t>a través de una organización </a:t>
            </a:r>
            <a:r>
              <a:rPr lang="es-ES" sz="2400" dirty="0" smtClean="0"/>
              <a:t>que </a:t>
            </a:r>
            <a:r>
              <a:rPr lang="es-ES" sz="2400" dirty="0"/>
              <a:t>está formada por </a:t>
            </a:r>
            <a:r>
              <a:rPr lang="es-ES" sz="2400" b="1" dirty="0">
                <a:solidFill>
                  <a:srgbClr val="00B0F0"/>
                </a:solidFill>
              </a:rPr>
              <a:t>personas comprometidas</a:t>
            </a:r>
            <a:r>
              <a:rPr lang="es-ES" sz="2400" dirty="0">
                <a:solidFill>
                  <a:srgbClr val="FF0000"/>
                </a:solidFill>
              </a:rPr>
              <a:t> </a:t>
            </a:r>
            <a:r>
              <a:rPr lang="es-ES" sz="2400" dirty="0"/>
              <a:t>que se esfuerzan cada día como </a:t>
            </a:r>
            <a:r>
              <a:rPr lang="es-ES" sz="2400" b="1" dirty="0">
                <a:solidFill>
                  <a:srgbClr val="00B0F0"/>
                </a:solidFill>
              </a:rPr>
              <a:t>defensores de los derechos de la infancia</a:t>
            </a:r>
            <a:r>
              <a:rPr lang="es-ES" sz="2400" dirty="0" smtClean="0"/>
              <a:t>.</a:t>
            </a:r>
          </a:p>
          <a:p>
            <a:pPr marL="0" indent="0" algn="just">
              <a:buNone/>
            </a:pPr>
            <a:endParaRPr lang="es-ES" sz="2400" dirty="0"/>
          </a:p>
          <a:p>
            <a:pPr algn="just"/>
            <a:r>
              <a:rPr lang="es-ES" sz="2400" b="1" dirty="0" smtClean="0"/>
              <a:t>MISIÓN: </a:t>
            </a:r>
            <a:r>
              <a:rPr lang="es-ES" sz="2400" dirty="0" smtClean="0"/>
              <a:t>Lograr que los </a:t>
            </a:r>
            <a:r>
              <a:rPr lang="es-ES" sz="2400" b="1" dirty="0">
                <a:solidFill>
                  <a:srgbClr val="00B0F0"/>
                </a:solidFill>
              </a:rPr>
              <a:t>derechos de la infancia </a:t>
            </a:r>
            <a:r>
              <a:rPr lang="es-ES" sz="2400" dirty="0" smtClean="0"/>
              <a:t>se conviertan en </a:t>
            </a:r>
            <a:r>
              <a:rPr lang="es-ES" sz="2400" b="1" dirty="0">
                <a:solidFill>
                  <a:srgbClr val="00B0F0"/>
                </a:solidFill>
              </a:rPr>
              <a:t>principios éticos </a:t>
            </a:r>
            <a:r>
              <a:rPr lang="es-ES" sz="2400" dirty="0" smtClean="0"/>
              <a:t>perdurables y en </a:t>
            </a:r>
            <a:r>
              <a:rPr lang="es-ES" sz="2400" b="1" dirty="0">
                <a:solidFill>
                  <a:srgbClr val="00B0F0"/>
                </a:solidFill>
              </a:rPr>
              <a:t>normas de conducta </a:t>
            </a:r>
            <a:r>
              <a:rPr lang="es-ES" sz="2400" dirty="0" smtClean="0"/>
              <a:t>internacionales siendo considerados parte integrante del </a:t>
            </a:r>
            <a:r>
              <a:rPr lang="es-ES" sz="2400" b="1" dirty="0">
                <a:solidFill>
                  <a:srgbClr val="00B0F0"/>
                </a:solidFill>
              </a:rPr>
              <a:t>progreso de la humanidad</a:t>
            </a:r>
            <a:r>
              <a:rPr lang="es-ES" sz="2400" dirty="0" smtClean="0"/>
              <a:t>.</a:t>
            </a:r>
          </a:p>
          <a:p>
            <a:pPr>
              <a:buNone/>
            </a:pPr>
            <a:endParaRPr lang="es-ES" sz="2000" dirty="0" smtClean="0"/>
          </a:p>
          <a:p>
            <a:endParaRPr lang="es-ES" sz="2000" b="1" dirty="0" smtClean="0"/>
          </a:p>
          <a:p>
            <a:pPr marL="0" indent="0">
              <a:buNone/>
            </a:pPr>
            <a:endParaRPr lang="es-ES" dirty="0"/>
          </a:p>
        </p:txBody>
      </p:sp>
      <p:grpSp>
        <p:nvGrpSpPr>
          <p:cNvPr id="4" name="Group 2"/>
          <p:cNvGrpSpPr>
            <a:grpSpLocks/>
          </p:cNvGrpSpPr>
          <p:nvPr/>
        </p:nvGrpSpPr>
        <p:grpSpPr bwMode="auto">
          <a:xfrm>
            <a:off x="0" y="5724525"/>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4"/>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4"/>
          <p:cNvSpPr>
            <a:spLocks noChangeArrowheads="1"/>
          </p:cNvSpPr>
          <p:nvPr/>
        </p:nvSpPr>
        <p:spPr bwMode="auto">
          <a:xfrm>
            <a:off x="0" y="6021388"/>
            <a:ext cx="9144000" cy="836612"/>
          </a:xfrm>
          <a:prstGeom prst="rect">
            <a:avLst/>
          </a:prstGeom>
          <a:solidFill>
            <a:srgbClr val="0099FF"/>
          </a:solidFill>
          <a:ln w="9525">
            <a:noFill/>
            <a:miter lim="800000"/>
            <a:headEnd/>
            <a:tailEnd/>
          </a:ln>
        </p:spPr>
        <p:txBody>
          <a:bodyPr wrap="none" anchor="ctr"/>
          <a:lstStyle/>
          <a:p>
            <a:pPr fontAlgn="base">
              <a:spcBef>
                <a:spcPct val="0"/>
              </a:spcBef>
              <a:spcAft>
                <a:spcPct val="0"/>
              </a:spcAft>
            </a:pPr>
            <a:endParaRPr lang="en-US" sz="1600">
              <a:solidFill>
                <a:prstClr val="black"/>
              </a:solidFill>
            </a:endParaRPr>
          </a:p>
        </p:txBody>
      </p:sp>
      <p:sp>
        <p:nvSpPr>
          <p:cNvPr id="2054" name="Text Box 6"/>
          <p:cNvSpPr txBox="1">
            <a:spLocks noChangeArrowheads="1"/>
          </p:cNvSpPr>
          <p:nvPr/>
        </p:nvSpPr>
        <p:spPr bwMode="auto">
          <a:xfrm>
            <a:off x="250825" y="6092825"/>
            <a:ext cx="1312863" cy="646113"/>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s-ES_tradnl" b="1">
                <a:solidFill>
                  <a:prstClr val="white"/>
                </a:solidFill>
                <a:latin typeface="Univers"/>
                <a:ea typeface="MS PGothic" pitchFamily="34" charset="-128"/>
              </a:rPr>
              <a:t>únete por </a:t>
            </a:r>
          </a:p>
          <a:p>
            <a:pPr algn="ctr" eaLnBrk="0" fontAlgn="base" hangingPunct="0">
              <a:spcBef>
                <a:spcPct val="0"/>
              </a:spcBef>
              <a:spcAft>
                <a:spcPct val="0"/>
              </a:spcAft>
            </a:pPr>
            <a:r>
              <a:rPr lang="es-ES_tradnl" b="1">
                <a:solidFill>
                  <a:prstClr val="white"/>
                </a:solidFill>
                <a:latin typeface="Univers"/>
                <a:ea typeface="MS PGothic" pitchFamily="34" charset="-128"/>
              </a:rPr>
              <a:t>la infancia</a:t>
            </a:r>
            <a:endParaRPr lang="es-ES" b="1">
              <a:solidFill>
                <a:prstClr val="white"/>
              </a:solidFill>
              <a:latin typeface="Univers"/>
              <a:ea typeface="MS PGothic" pitchFamily="34" charset="-128"/>
            </a:endParaRPr>
          </a:p>
        </p:txBody>
      </p:sp>
      <p:pic>
        <p:nvPicPr>
          <p:cNvPr id="2055" name="Picture 5" descr="UNICEF01"/>
          <p:cNvPicPr>
            <a:picLocks noChangeAspect="1" noChangeArrowheads="1"/>
          </p:cNvPicPr>
          <p:nvPr/>
        </p:nvPicPr>
        <p:blipFill>
          <a:blip r:embed="rId3" cstate="print"/>
          <a:srcRect l="66273"/>
          <a:stretch>
            <a:fillRect/>
          </a:stretch>
        </p:blipFill>
        <p:spPr bwMode="auto">
          <a:xfrm>
            <a:off x="6948488" y="6021388"/>
            <a:ext cx="2087562" cy="804862"/>
          </a:xfrm>
          <a:prstGeom prst="rect">
            <a:avLst/>
          </a:prstGeom>
          <a:noFill/>
          <a:ln w="9525">
            <a:noFill/>
            <a:miter lim="800000"/>
            <a:headEnd/>
            <a:tailEnd/>
          </a:ln>
        </p:spPr>
      </p:pic>
      <p:sp>
        <p:nvSpPr>
          <p:cNvPr id="10" name="Rectangle 3"/>
          <p:cNvSpPr txBox="1">
            <a:spLocks noChangeArrowheads="1"/>
          </p:cNvSpPr>
          <p:nvPr/>
        </p:nvSpPr>
        <p:spPr bwMode="auto">
          <a:xfrm>
            <a:off x="395536" y="980628"/>
            <a:ext cx="8424936" cy="9362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90000"/>
              </a:lnSpc>
              <a:buClr>
                <a:srgbClr val="0099FF"/>
              </a:buClr>
            </a:pPr>
            <a:r>
              <a:rPr lang="es-ES" sz="1800" dirty="0" smtClean="0">
                <a:solidFill>
                  <a:prstClr val="black">
                    <a:lumMod val="85000"/>
                    <a:lumOff val="15000"/>
                  </a:prstClr>
                </a:solidFill>
                <a:ea typeface="Verdana" pitchFamily="34" charset="0"/>
                <a:cs typeface="Verdana" pitchFamily="34" charset="0"/>
              </a:rPr>
              <a:t>La Convención sobre los Derechos del Niño es el </a:t>
            </a:r>
            <a:r>
              <a:rPr lang="es-ES" sz="1800" b="1" dirty="0" smtClean="0">
                <a:solidFill>
                  <a:prstClr val="black">
                    <a:lumMod val="85000"/>
                    <a:lumOff val="15000"/>
                  </a:prstClr>
                </a:solidFill>
                <a:ea typeface="Verdana" pitchFamily="34" charset="0"/>
                <a:cs typeface="Verdana" pitchFamily="34" charset="0"/>
              </a:rPr>
              <a:t>Tratado Internacional </a:t>
            </a:r>
            <a:r>
              <a:rPr lang="es-ES" sz="1800" dirty="0" smtClean="0">
                <a:solidFill>
                  <a:prstClr val="black">
                    <a:lumMod val="85000"/>
                    <a:lumOff val="15000"/>
                  </a:prstClr>
                </a:solidFill>
                <a:ea typeface="Verdana" pitchFamily="34" charset="0"/>
                <a:cs typeface="Verdana" pitchFamily="34" charset="0"/>
              </a:rPr>
              <a:t>más ratificado de la historia</a:t>
            </a:r>
            <a:r>
              <a:rPr lang="es-ES" sz="1800" dirty="0">
                <a:solidFill>
                  <a:prstClr val="black">
                    <a:lumMod val="85000"/>
                    <a:lumOff val="15000"/>
                  </a:prstClr>
                </a:solidFill>
                <a:ea typeface="Verdana" pitchFamily="34" charset="0"/>
                <a:cs typeface="Verdana" pitchFamily="34" charset="0"/>
              </a:rPr>
              <a:t>. </a:t>
            </a:r>
            <a:r>
              <a:rPr lang="es-ES" sz="1800" dirty="0" smtClean="0">
                <a:solidFill>
                  <a:prstClr val="black">
                    <a:lumMod val="85000"/>
                    <a:lumOff val="15000"/>
                  </a:prstClr>
                </a:solidFill>
                <a:ea typeface="Verdana" pitchFamily="34" charset="0"/>
                <a:cs typeface="Verdana" pitchFamily="34" charset="0"/>
              </a:rPr>
              <a:t>Hasta el momento </a:t>
            </a:r>
            <a:r>
              <a:rPr lang="es-ES" sz="1800" b="1" dirty="0" smtClean="0">
                <a:solidFill>
                  <a:prstClr val="black">
                    <a:lumMod val="85000"/>
                    <a:lumOff val="15000"/>
                  </a:prstClr>
                </a:solidFill>
                <a:ea typeface="Verdana" pitchFamily="34" charset="0"/>
                <a:cs typeface="Verdana" pitchFamily="34" charset="0"/>
              </a:rPr>
              <a:t>192 </a:t>
            </a:r>
            <a:r>
              <a:rPr lang="es-ES" sz="1800" b="1" dirty="0">
                <a:solidFill>
                  <a:prstClr val="black">
                    <a:lumMod val="85000"/>
                    <a:lumOff val="15000"/>
                  </a:prstClr>
                </a:solidFill>
                <a:ea typeface="Verdana" pitchFamily="34" charset="0"/>
                <a:cs typeface="Verdana" pitchFamily="34" charset="0"/>
              </a:rPr>
              <a:t>países </a:t>
            </a:r>
            <a:r>
              <a:rPr lang="es-ES" sz="1800" b="1" dirty="0" smtClean="0">
                <a:solidFill>
                  <a:prstClr val="black">
                    <a:lumMod val="85000"/>
                    <a:lumOff val="15000"/>
                  </a:prstClr>
                </a:solidFill>
                <a:ea typeface="Verdana" pitchFamily="34" charset="0"/>
                <a:cs typeface="Verdana" pitchFamily="34" charset="0"/>
              </a:rPr>
              <a:t>la </a:t>
            </a:r>
            <a:r>
              <a:rPr lang="es-ES" sz="1800" b="1" dirty="0">
                <a:solidFill>
                  <a:prstClr val="black">
                    <a:lumMod val="85000"/>
                    <a:lumOff val="15000"/>
                  </a:prstClr>
                </a:solidFill>
                <a:ea typeface="Verdana" pitchFamily="34" charset="0"/>
                <a:cs typeface="Verdana" pitchFamily="34" charset="0"/>
              </a:rPr>
              <a:t>han </a:t>
            </a:r>
            <a:r>
              <a:rPr lang="es-ES" sz="1800" b="1" dirty="0" smtClean="0">
                <a:solidFill>
                  <a:prstClr val="black">
                    <a:lumMod val="85000"/>
                    <a:lumOff val="15000"/>
                  </a:prstClr>
                </a:solidFill>
                <a:ea typeface="Verdana" pitchFamily="34" charset="0"/>
                <a:cs typeface="Verdana" pitchFamily="34" charset="0"/>
              </a:rPr>
              <a:t>ratificado </a:t>
            </a:r>
            <a:r>
              <a:rPr lang="es-ES" sz="1800" dirty="0" smtClean="0">
                <a:solidFill>
                  <a:prstClr val="black">
                    <a:lumMod val="85000"/>
                    <a:lumOff val="15000"/>
                  </a:prstClr>
                </a:solidFill>
                <a:ea typeface="Verdana" pitchFamily="34" charset="0"/>
                <a:cs typeface="Verdana" pitchFamily="34" charset="0"/>
              </a:rPr>
              <a:t>y deben </a:t>
            </a:r>
            <a:r>
              <a:rPr lang="es-ES" sz="1800" dirty="0">
                <a:solidFill>
                  <a:prstClr val="black">
                    <a:lumMod val="85000"/>
                    <a:lumOff val="15000"/>
                  </a:prstClr>
                </a:solidFill>
                <a:ea typeface="Verdana" pitchFamily="34" charset="0"/>
                <a:cs typeface="Verdana" pitchFamily="34" charset="0"/>
              </a:rPr>
              <a:t>rendir cuentas sobre su </a:t>
            </a:r>
            <a:r>
              <a:rPr lang="es-ES" sz="1800" dirty="0" smtClean="0">
                <a:solidFill>
                  <a:prstClr val="black">
                    <a:lumMod val="85000"/>
                    <a:lumOff val="15000"/>
                  </a:prstClr>
                </a:solidFill>
                <a:ea typeface="Verdana" pitchFamily="34" charset="0"/>
                <a:cs typeface="Verdana" pitchFamily="34" charset="0"/>
              </a:rPr>
              <a:t>cumplimiento al </a:t>
            </a:r>
            <a:r>
              <a:rPr lang="es-ES" sz="1800" dirty="0">
                <a:solidFill>
                  <a:prstClr val="black">
                    <a:lumMod val="85000"/>
                    <a:lumOff val="15000"/>
                  </a:prstClr>
                </a:solidFill>
                <a:ea typeface="Verdana" pitchFamily="34" charset="0"/>
                <a:cs typeface="Verdana" pitchFamily="34" charset="0"/>
              </a:rPr>
              <a:t>Comité de los Derechos del Niño. </a:t>
            </a:r>
          </a:p>
          <a:p>
            <a:pPr algn="l">
              <a:lnSpc>
                <a:spcPct val="90000"/>
              </a:lnSpc>
              <a:buClr>
                <a:srgbClr val="0099FF"/>
              </a:buClr>
            </a:pPr>
            <a:endParaRPr lang="es-ES" sz="1800" dirty="0">
              <a:solidFill>
                <a:prstClr val="black">
                  <a:lumMod val="85000"/>
                  <a:lumOff val="15000"/>
                </a:prstClr>
              </a:solidFill>
              <a:ea typeface="Verdana" pitchFamily="34" charset="0"/>
              <a:cs typeface="Verdana" pitchFamily="34" charset="0"/>
            </a:endParaRPr>
          </a:p>
        </p:txBody>
      </p:sp>
      <p:pic>
        <p:nvPicPr>
          <p:cNvPr id="11" name="3 Marcador de contenido" descr="convencion-por-los-derechos-del-nino-unicef12.jpg"/>
          <p:cNvPicPr>
            <a:picLocks noChangeAspect="1"/>
          </p:cNvPicPr>
          <p:nvPr/>
        </p:nvPicPr>
        <p:blipFill>
          <a:blip r:embed="rId4" cstate="print"/>
          <a:srcRect/>
          <a:stretch>
            <a:fillRect/>
          </a:stretch>
        </p:blipFill>
        <p:spPr bwMode="auto">
          <a:xfrm>
            <a:off x="611560" y="2420888"/>
            <a:ext cx="1449243" cy="1872208"/>
          </a:xfrm>
          <a:prstGeom prst="rect">
            <a:avLst/>
          </a:prstGeom>
          <a:noFill/>
          <a:ln w="9525">
            <a:noFill/>
            <a:miter lim="800000"/>
            <a:headEnd/>
            <a:tailEnd/>
          </a:ln>
        </p:spPr>
      </p:pic>
      <p:sp>
        <p:nvSpPr>
          <p:cNvPr id="2" name="1 Rectángulo"/>
          <p:cNvSpPr/>
          <p:nvPr/>
        </p:nvSpPr>
        <p:spPr>
          <a:xfrm>
            <a:off x="2286000" y="2477502"/>
            <a:ext cx="6534472" cy="1588127"/>
          </a:xfrm>
          <a:prstGeom prst="rect">
            <a:avLst/>
          </a:prstGeom>
        </p:spPr>
        <p:txBody>
          <a:bodyPr wrap="square">
            <a:spAutoFit/>
          </a:bodyPr>
          <a:lstStyle/>
          <a:p>
            <a:pPr fontAlgn="base">
              <a:lnSpc>
                <a:spcPct val="90000"/>
              </a:lnSpc>
              <a:spcBef>
                <a:spcPct val="0"/>
              </a:spcBef>
              <a:spcAft>
                <a:spcPct val="0"/>
              </a:spcAft>
              <a:buClr>
                <a:srgbClr val="0099FF"/>
              </a:buClr>
            </a:pPr>
            <a:r>
              <a:rPr lang="es-ES" dirty="0">
                <a:solidFill>
                  <a:prstClr val="black">
                    <a:lumMod val="85000"/>
                    <a:lumOff val="15000"/>
                  </a:prstClr>
                </a:solidFill>
                <a:ea typeface="Verdana" pitchFamily="34" charset="0"/>
                <a:cs typeface="Verdana" pitchFamily="34" charset="0"/>
              </a:rPr>
              <a:t>La Convención tiene tres protocolos: </a:t>
            </a:r>
          </a:p>
          <a:p>
            <a:pPr marL="285750" indent="-285750" fontAlgn="base">
              <a:lnSpc>
                <a:spcPct val="90000"/>
              </a:lnSpc>
              <a:spcBef>
                <a:spcPct val="0"/>
              </a:spcBef>
              <a:spcAft>
                <a:spcPct val="0"/>
              </a:spcAft>
              <a:buClr>
                <a:srgbClr val="0099FF"/>
              </a:buClr>
              <a:buFontTx/>
              <a:buChar char="-"/>
            </a:pPr>
            <a:r>
              <a:rPr lang="es-ES" dirty="0">
                <a:solidFill>
                  <a:prstClr val="black">
                    <a:lumMod val="85000"/>
                    <a:lumOff val="15000"/>
                  </a:prstClr>
                </a:solidFill>
                <a:ea typeface="Verdana" pitchFamily="34" charset="0"/>
                <a:cs typeface="Verdana" pitchFamily="34" charset="0"/>
              </a:rPr>
              <a:t>Protocolo relativo a la venta de niños y la prostitución infantil</a:t>
            </a:r>
          </a:p>
          <a:p>
            <a:pPr marL="285750" indent="-285750" fontAlgn="base">
              <a:lnSpc>
                <a:spcPct val="90000"/>
              </a:lnSpc>
              <a:spcBef>
                <a:spcPct val="0"/>
              </a:spcBef>
              <a:spcAft>
                <a:spcPct val="0"/>
              </a:spcAft>
              <a:buClr>
                <a:srgbClr val="0099FF"/>
              </a:buClr>
              <a:buFontTx/>
              <a:buChar char="-"/>
            </a:pPr>
            <a:r>
              <a:rPr lang="es-ES" dirty="0">
                <a:solidFill>
                  <a:prstClr val="black">
                    <a:lumMod val="85000"/>
                    <a:lumOff val="15000"/>
                  </a:prstClr>
                </a:solidFill>
                <a:ea typeface="Verdana" pitchFamily="34" charset="0"/>
                <a:cs typeface="Verdana" pitchFamily="34" charset="0"/>
              </a:rPr>
              <a:t>Protocolo relativo a la participación de los niños en conflictos armados </a:t>
            </a:r>
          </a:p>
          <a:p>
            <a:pPr marL="285750" indent="-285750" fontAlgn="base">
              <a:lnSpc>
                <a:spcPct val="90000"/>
              </a:lnSpc>
              <a:spcBef>
                <a:spcPct val="0"/>
              </a:spcBef>
              <a:spcAft>
                <a:spcPct val="0"/>
              </a:spcAft>
              <a:buClr>
                <a:srgbClr val="0099FF"/>
              </a:buClr>
              <a:buFontTx/>
              <a:buChar char="-"/>
            </a:pPr>
            <a:r>
              <a:rPr lang="es-ES" dirty="0">
                <a:solidFill>
                  <a:prstClr val="black">
                    <a:lumMod val="85000"/>
                    <a:lumOff val="15000"/>
                  </a:prstClr>
                </a:solidFill>
                <a:ea typeface="Verdana" pitchFamily="34" charset="0"/>
                <a:cs typeface="Verdana" pitchFamily="34" charset="0"/>
              </a:rPr>
              <a:t>Protocolo Facultativo de la Convención sobre los Derechos del Niño. </a:t>
            </a:r>
          </a:p>
        </p:txBody>
      </p:sp>
      <p:sp>
        <p:nvSpPr>
          <p:cNvPr id="3" name="2 Rectángulo"/>
          <p:cNvSpPr/>
          <p:nvPr/>
        </p:nvSpPr>
        <p:spPr>
          <a:xfrm>
            <a:off x="395536" y="4571719"/>
            <a:ext cx="8424936" cy="1089529"/>
          </a:xfrm>
          <a:prstGeom prst="rect">
            <a:avLst/>
          </a:prstGeom>
        </p:spPr>
        <p:txBody>
          <a:bodyPr wrap="square">
            <a:spAutoFit/>
          </a:bodyPr>
          <a:lstStyle/>
          <a:p>
            <a:pPr fontAlgn="base">
              <a:lnSpc>
                <a:spcPct val="90000"/>
              </a:lnSpc>
              <a:spcBef>
                <a:spcPct val="0"/>
              </a:spcBef>
              <a:spcAft>
                <a:spcPct val="0"/>
              </a:spcAft>
              <a:buClr>
                <a:srgbClr val="0099FF"/>
              </a:buClr>
            </a:pPr>
            <a:r>
              <a:rPr lang="es-ES" dirty="0">
                <a:solidFill>
                  <a:prstClr val="black">
                    <a:lumMod val="85000"/>
                    <a:lumOff val="15000"/>
                  </a:prstClr>
                </a:solidFill>
                <a:ea typeface="Verdana" pitchFamily="34" charset="0"/>
                <a:cs typeface="Verdana" pitchFamily="34" charset="0"/>
              </a:rPr>
              <a:t>La cobertura de necesidades básicas y el cumplimiento de sus derechos dejan de ser una concesión, y se convierten en </a:t>
            </a:r>
            <a:r>
              <a:rPr lang="es-ES" b="1" dirty="0">
                <a:solidFill>
                  <a:prstClr val="black">
                    <a:lumMod val="85000"/>
                    <a:lumOff val="15000"/>
                  </a:prstClr>
                </a:solidFill>
                <a:ea typeface="Verdana" pitchFamily="34" charset="0"/>
                <a:cs typeface="Verdana" pitchFamily="34" charset="0"/>
              </a:rPr>
              <a:t>compromiso de obligado cumplimiento</a:t>
            </a:r>
            <a:r>
              <a:rPr lang="es-ES" dirty="0">
                <a:solidFill>
                  <a:prstClr val="black">
                    <a:lumMod val="85000"/>
                    <a:lumOff val="15000"/>
                  </a:prstClr>
                </a:solidFill>
                <a:ea typeface="Verdana" pitchFamily="34" charset="0"/>
                <a:cs typeface="Verdana" pitchFamily="34" charset="0"/>
              </a:rPr>
              <a:t>. Permite a UNICEF hacer visibles problemas ocultos hasta entonces: </a:t>
            </a:r>
            <a:r>
              <a:rPr lang="es-ES" b="1" dirty="0">
                <a:solidFill>
                  <a:prstClr val="black">
                    <a:lumMod val="85000"/>
                    <a:lumOff val="15000"/>
                  </a:prstClr>
                </a:solidFill>
                <a:ea typeface="Verdana" pitchFamily="34" charset="0"/>
                <a:cs typeface="Verdana" pitchFamily="34" charset="0"/>
              </a:rPr>
              <a:t>niños  soldado, explotación sexual, venta de órganos, trabajo infantil</a:t>
            </a:r>
            <a:r>
              <a:rPr lang="es-ES" dirty="0">
                <a:solidFill>
                  <a:prstClr val="black">
                    <a:lumMod val="85000"/>
                    <a:lumOff val="15000"/>
                  </a:prstClr>
                </a:solidFill>
                <a:ea typeface="Verdana" pitchFamily="34" charset="0"/>
                <a:cs typeface="Verdana" pitchFamily="34" charset="0"/>
              </a:rPr>
              <a:t>…</a:t>
            </a:r>
          </a:p>
        </p:txBody>
      </p:sp>
      <p:sp>
        <p:nvSpPr>
          <p:cNvPr id="12" name="1 Título"/>
          <p:cNvSpPr txBox="1">
            <a:spLocks/>
          </p:cNvSpPr>
          <p:nvPr/>
        </p:nvSpPr>
        <p:spPr bwMode="auto">
          <a:xfrm>
            <a:off x="385192" y="188640"/>
            <a:ext cx="8229600" cy="854968"/>
          </a:xfrm>
          <a:prstGeom prst="rect">
            <a:avLst/>
          </a:prstGeom>
        </p:spPr>
        <p:txBody>
          <a:bodyPr vert="horz" lIns="91440" tIns="45720" rIns="91440" bIns="45720" rtlCol="0" anchor="ctr">
            <a:normAutofit fontScale="85000" lnSpcReduction="10000"/>
          </a:bodyPr>
          <a:lstStyle>
            <a:lvl1pPr algn="ctr">
              <a:spcBef>
                <a:spcPct val="0"/>
              </a:spcBef>
              <a:buNone/>
              <a:defRPr sz="3600" b="1">
                <a:solidFill>
                  <a:srgbClr val="00B0F0"/>
                </a:solidFill>
                <a:latin typeface="+mj-lt"/>
                <a:ea typeface="+mj-ea"/>
                <a:cs typeface="+mj-cs"/>
              </a:defRPr>
            </a:lvl1pPr>
          </a:lstStyle>
          <a:p>
            <a:r>
              <a:rPr lang="en-US" dirty="0"/>
              <a:t>CONVENCIÓN SOBRE LOS DERECHOS DEL NIÑO</a:t>
            </a:r>
            <a:r>
              <a:rPr lang="es-ES_tradnl" dirty="0"/>
              <a:t> </a:t>
            </a:r>
            <a:endParaRPr lang="es-ES" dirty="0"/>
          </a:p>
        </p:txBody>
      </p:sp>
    </p:spTree>
    <p:extLst>
      <p:ext uri="{BB962C8B-B14F-4D97-AF65-F5344CB8AC3E}">
        <p14:creationId xmlns:p14="http://schemas.microsoft.com/office/powerpoint/2010/main" val="3267029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8"/>
          <p:cNvGrpSpPr>
            <a:grpSpLocks/>
          </p:cNvGrpSpPr>
          <p:nvPr/>
        </p:nvGrpSpPr>
        <p:grpSpPr bwMode="auto">
          <a:xfrm>
            <a:off x="844550" y="1725613"/>
            <a:ext cx="7426325" cy="3719512"/>
            <a:chOff x="532" y="1364"/>
            <a:chExt cx="4678" cy="2343"/>
          </a:xfrm>
        </p:grpSpPr>
        <p:pic>
          <p:nvPicPr>
            <p:cNvPr id="718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 y="1364"/>
              <a:ext cx="4012"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 y="3179"/>
              <a:ext cx="467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2"/>
            <p:cNvCxnSpPr/>
            <p:nvPr/>
          </p:nvCxnSpPr>
          <p:spPr>
            <a:xfrm flipV="1">
              <a:off x="1443" y="1548"/>
              <a:ext cx="3075" cy="1061"/>
            </a:xfrm>
            <a:prstGeom prst="straightConnector1">
              <a:avLst/>
            </a:prstGeom>
            <a:ln>
              <a:solidFill>
                <a:srgbClr val="0099FF"/>
              </a:solidFill>
              <a:tailEnd type="arrow"/>
            </a:ln>
          </p:spPr>
          <p:style>
            <a:lnRef idx="2">
              <a:schemeClr val="accent1"/>
            </a:lnRef>
            <a:fillRef idx="0">
              <a:schemeClr val="accent1"/>
            </a:fillRef>
            <a:effectRef idx="1">
              <a:schemeClr val="accent1"/>
            </a:effectRef>
            <a:fontRef idx="minor">
              <a:schemeClr val="tx1"/>
            </a:fontRef>
          </p:style>
        </p:cxnSp>
      </p:grpSp>
      <p:grpSp>
        <p:nvGrpSpPr>
          <p:cNvPr id="7171" name="Group 3"/>
          <p:cNvGrpSpPr>
            <a:grpSpLocks/>
          </p:cNvGrpSpPr>
          <p:nvPr/>
        </p:nvGrpSpPr>
        <p:grpSpPr bwMode="auto">
          <a:xfrm>
            <a:off x="0" y="6021388"/>
            <a:ext cx="9144000" cy="836612"/>
            <a:chOff x="0" y="3793"/>
            <a:chExt cx="5760" cy="527"/>
          </a:xfrm>
        </p:grpSpPr>
        <p:sp>
          <p:nvSpPr>
            <p:cNvPr id="7179" name="Rectangle 4"/>
            <p:cNvSpPr>
              <a:spLocks noChangeArrowheads="1"/>
            </p:cNvSpPr>
            <p:nvPr/>
          </p:nvSpPr>
          <p:spPr bwMode="auto">
            <a:xfrm>
              <a:off x="0" y="3793"/>
              <a:ext cx="5760" cy="527"/>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s-ES" sz="1600" smtClean="0">
                <a:solidFill>
                  <a:srgbClr val="000000"/>
                </a:solidFill>
              </a:endParaRPr>
            </a:p>
          </p:txBody>
        </p:sp>
        <p:pic>
          <p:nvPicPr>
            <p:cNvPr id="7180" name="Picture 5" descr="UNICEF01"/>
            <p:cNvPicPr>
              <a:picLocks noChangeAspect="1" noChangeArrowheads="1"/>
            </p:cNvPicPr>
            <p:nvPr/>
          </p:nvPicPr>
          <p:blipFill>
            <a:blip r:embed="rId5" cstate="print">
              <a:extLst>
                <a:ext uri="{28A0092B-C50C-407E-A947-70E740481C1C}">
                  <a14:useLocalDpi xmlns:a14="http://schemas.microsoft.com/office/drawing/2010/main" val="0"/>
                </a:ext>
              </a:extLst>
            </a:blip>
            <a:srcRect l="66273"/>
            <a:stretch>
              <a:fillRect/>
            </a:stretch>
          </p:blipFill>
          <p:spPr bwMode="auto">
            <a:xfrm>
              <a:off x="4377" y="3793"/>
              <a:ext cx="1315"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2" name="Text Box 6"/>
          <p:cNvSpPr txBox="1">
            <a:spLocks noChangeArrowheads="1"/>
          </p:cNvSpPr>
          <p:nvPr/>
        </p:nvSpPr>
        <p:spPr bwMode="auto">
          <a:xfrm>
            <a:off x="130175" y="612140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s-ES_tradnl" altLang="es-ES" sz="1800" b="1" smtClean="0">
                <a:solidFill>
                  <a:srgbClr val="FFFFFF"/>
                </a:solidFill>
                <a:latin typeface="Univers" pitchFamily="34" charset="0"/>
              </a:rPr>
              <a:t> únete por </a:t>
            </a:r>
          </a:p>
          <a:p>
            <a:pPr algn="ctr" eaLnBrk="1" fontAlgn="base" hangingPunct="1">
              <a:spcBef>
                <a:spcPct val="0"/>
              </a:spcBef>
              <a:spcAft>
                <a:spcPct val="0"/>
              </a:spcAft>
              <a:buFontTx/>
              <a:buNone/>
            </a:pPr>
            <a:r>
              <a:rPr lang="es-ES_tradnl" altLang="es-ES" sz="1800" b="1" smtClean="0">
                <a:solidFill>
                  <a:srgbClr val="FFFFFF"/>
                </a:solidFill>
                <a:latin typeface="Univers" pitchFamily="34" charset="0"/>
              </a:rPr>
              <a:t>la infancia</a:t>
            </a:r>
            <a:endParaRPr lang="es-ES" altLang="es-ES" sz="1800" b="1" smtClean="0">
              <a:solidFill>
                <a:srgbClr val="FFFFFF"/>
              </a:solidFill>
              <a:latin typeface="Univers" pitchFamily="34" charset="0"/>
            </a:endParaRPr>
          </a:p>
        </p:txBody>
      </p:sp>
      <p:sp>
        <p:nvSpPr>
          <p:cNvPr id="7173" name="Title 1"/>
          <p:cNvSpPr txBox="1">
            <a:spLocks/>
          </p:cNvSpPr>
          <p:nvPr/>
        </p:nvSpPr>
        <p:spPr bwMode="auto">
          <a:xfrm>
            <a:off x="493713" y="765175"/>
            <a:ext cx="22780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defTabSz="639763" eaLnBrk="0" hangingPunct="0">
              <a:spcBef>
                <a:spcPct val="20000"/>
              </a:spcBef>
              <a:buFont typeface="Arial" charset="0"/>
              <a:buChar char="•"/>
              <a:defRPr sz="3200">
                <a:solidFill>
                  <a:schemeClr val="tx1"/>
                </a:solidFill>
                <a:latin typeface="Calibri" pitchFamily="34" charset="0"/>
              </a:defRPr>
            </a:lvl1pPr>
            <a:lvl2pPr marL="742950" indent="-285750" defTabSz="639763" eaLnBrk="0" hangingPunct="0">
              <a:spcBef>
                <a:spcPct val="20000"/>
              </a:spcBef>
              <a:buFont typeface="Arial" charset="0"/>
              <a:buChar char="–"/>
              <a:defRPr sz="2800">
                <a:solidFill>
                  <a:schemeClr val="tx1"/>
                </a:solidFill>
                <a:latin typeface="Calibri" pitchFamily="34" charset="0"/>
              </a:defRPr>
            </a:lvl2pPr>
            <a:lvl3pPr marL="1143000" indent="-228600" defTabSz="639763" eaLnBrk="0" hangingPunct="0">
              <a:spcBef>
                <a:spcPct val="20000"/>
              </a:spcBef>
              <a:buFont typeface="Arial" charset="0"/>
              <a:buChar char="•"/>
              <a:defRPr sz="2400">
                <a:solidFill>
                  <a:schemeClr val="tx1"/>
                </a:solidFill>
                <a:latin typeface="Calibri" pitchFamily="34" charset="0"/>
              </a:defRPr>
            </a:lvl3pPr>
            <a:lvl4pPr marL="1600200" indent="-228600" defTabSz="639763" eaLnBrk="0" hangingPunct="0">
              <a:spcBef>
                <a:spcPct val="20000"/>
              </a:spcBef>
              <a:buFont typeface="Arial" charset="0"/>
              <a:buChar char="–"/>
              <a:defRPr sz="2000">
                <a:solidFill>
                  <a:schemeClr val="tx1"/>
                </a:solidFill>
                <a:latin typeface="Calibri" pitchFamily="34" charset="0"/>
              </a:defRPr>
            </a:lvl4pPr>
            <a:lvl5pPr marL="2057400" indent="-228600" defTabSz="639763" eaLnBrk="0" hangingPunct="0">
              <a:spcBef>
                <a:spcPct val="20000"/>
              </a:spcBef>
              <a:buFont typeface="Arial" charset="0"/>
              <a:buChar char="»"/>
              <a:defRPr sz="2000">
                <a:solidFill>
                  <a:schemeClr val="tx1"/>
                </a:solidFill>
                <a:latin typeface="Calibri" pitchFamily="34" charset="0"/>
              </a:defRPr>
            </a:lvl5pPr>
            <a:lvl6pPr marL="25146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srgbClr val="00B9FF"/>
                </a:solidFill>
                <a:latin typeface="Arial Narrow" pitchFamily="34" charset="0"/>
                <a:ea typeface="ＭＳ Ｐゴシック" pitchFamily="34" charset="-128"/>
                <a:cs typeface="Arial" charset="0"/>
              </a:rPr>
              <a:t>SUPERVIVENCIA</a:t>
            </a:r>
          </a:p>
        </p:txBody>
      </p:sp>
      <p:sp>
        <p:nvSpPr>
          <p:cNvPr id="7174" name="Title 1"/>
          <p:cNvSpPr txBox="1">
            <a:spLocks/>
          </p:cNvSpPr>
          <p:nvPr/>
        </p:nvSpPr>
        <p:spPr bwMode="auto">
          <a:xfrm>
            <a:off x="457200" y="1174750"/>
            <a:ext cx="2438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defTabSz="639763" eaLnBrk="0" hangingPunct="0">
              <a:spcBef>
                <a:spcPct val="20000"/>
              </a:spcBef>
              <a:buFont typeface="Arial" charset="0"/>
              <a:buChar char="•"/>
              <a:defRPr sz="3200">
                <a:solidFill>
                  <a:schemeClr val="tx1"/>
                </a:solidFill>
                <a:latin typeface="Calibri" pitchFamily="34" charset="0"/>
              </a:defRPr>
            </a:lvl1pPr>
            <a:lvl2pPr marL="742950" indent="-285750" defTabSz="639763" eaLnBrk="0" hangingPunct="0">
              <a:spcBef>
                <a:spcPct val="20000"/>
              </a:spcBef>
              <a:buFont typeface="Arial" charset="0"/>
              <a:buChar char="–"/>
              <a:defRPr sz="2800">
                <a:solidFill>
                  <a:schemeClr val="tx1"/>
                </a:solidFill>
                <a:latin typeface="Calibri" pitchFamily="34" charset="0"/>
              </a:defRPr>
            </a:lvl2pPr>
            <a:lvl3pPr marL="1143000" indent="-228600" defTabSz="639763" eaLnBrk="0" hangingPunct="0">
              <a:spcBef>
                <a:spcPct val="20000"/>
              </a:spcBef>
              <a:buFont typeface="Arial" charset="0"/>
              <a:buChar char="•"/>
              <a:defRPr sz="2400">
                <a:solidFill>
                  <a:schemeClr val="tx1"/>
                </a:solidFill>
                <a:latin typeface="Calibri" pitchFamily="34" charset="0"/>
              </a:defRPr>
            </a:lvl3pPr>
            <a:lvl4pPr marL="1600200" indent="-228600" defTabSz="639763" eaLnBrk="0" hangingPunct="0">
              <a:spcBef>
                <a:spcPct val="20000"/>
              </a:spcBef>
              <a:buFont typeface="Arial" charset="0"/>
              <a:buChar char="–"/>
              <a:defRPr sz="2000">
                <a:solidFill>
                  <a:schemeClr val="tx1"/>
                </a:solidFill>
                <a:latin typeface="Calibri" pitchFamily="34" charset="0"/>
              </a:defRPr>
            </a:lvl4pPr>
            <a:lvl5pPr marL="2057400" indent="-228600" defTabSz="639763" eaLnBrk="0" hangingPunct="0">
              <a:spcBef>
                <a:spcPct val="20000"/>
              </a:spcBef>
              <a:buFont typeface="Arial" charset="0"/>
              <a:buChar char="»"/>
              <a:defRPr sz="2000">
                <a:solidFill>
                  <a:schemeClr val="tx1"/>
                </a:solidFill>
                <a:latin typeface="Calibri" pitchFamily="34" charset="0"/>
              </a:defRPr>
            </a:lvl5pPr>
            <a:lvl6pPr marL="25146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200" b="1" smtClean="0">
                <a:solidFill>
                  <a:srgbClr val="00B9FF"/>
                </a:solidFill>
                <a:latin typeface="Arial Narrow" pitchFamily="34" charset="0"/>
                <a:ea typeface="ＭＳ Ｐゴシック" pitchFamily="34" charset="-128"/>
                <a:cs typeface="Arial" charset="0"/>
              </a:rPr>
              <a:t>Desde el nacimiento</a:t>
            </a:r>
          </a:p>
        </p:txBody>
      </p:sp>
      <p:sp>
        <p:nvSpPr>
          <p:cNvPr id="7175" name="Title 1"/>
          <p:cNvSpPr txBox="1">
            <a:spLocks/>
          </p:cNvSpPr>
          <p:nvPr/>
        </p:nvSpPr>
        <p:spPr bwMode="auto">
          <a:xfrm>
            <a:off x="6019800" y="908050"/>
            <a:ext cx="29178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defTabSz="639763" eaLnBrk="0" hangingPunct="0">
              <a:spcBef>
                <a:spcPct val="20000"/>
              </a:spcBef>
              <a:buFont typeface="Arial" charset="0"/>
              <a:buChar char="•"/>
              <a:defRPr sz="3200">
                <a:solidFill>
                  <a:schemeClr val="tx1"/>
                </a:solidFill>
                <a:latin typeface="Calibri" pitchFamily="34" charset="0"/>
              </a:defRPr>
            </a:lvl1pPr>
            <a:lvl2pPr marL="742950" indent="-285750" defTabSz="639763" eaLnBrk="0" hangingPunct="0">
              <a:spcBef>
                <a:spcPct val="20000"/>
              </a:spcBef>
              <a:buFont typeface="Arial" charset="0"/>
              <a:buChar char="–"/>
              <a:defRPr sz="2800">
                <a:solidFill>
                  <a:schemeClr val="tx1"/>
                </a:solidFill>
                <a:latin typeface="Calibri" pitchFamily="34" charset="0"/>
              </a:defRPr>
            </a:lvl2pPr>
            <a:lvl3pPr marL="1143000" indent="-228600" defTabSz="639763" eaLnBrk="0" hangingPunct="0">
              <a:spcBef>
                <a:spcPct val="20000"/>
              </a:spcBef>
              <a:buFont typeface="Arial" charset="0"/>
              <a:buChar char="•"/>
              <a:defRPr sz="2400">
                <a:solidFill>
                  <a:schemeClr val="tx1"/>
                </a:solidFill>
                <a:latin typeface="Calibri" pitchFamily="34" charset="0"/>
              </a:defRPr>
            </a:lvl3pPr>
            <a:lvl4pPr marL="1600200" indent="-228600" defTabSz="639763" eaLnBrk="0" hangingPunct="0">
              <a:spcBef>
                <a:spcPct val="20000"/>
              </a:spcBef>
              <a:buFont typeface="Arial" charset="0"/>
              <a:buChar char="–"/>
              <a:defRPr sz="2000">
                <a:solidFill>
                  <a:schemeClr val="tx1"/>
                </a:solidFill>
                <a:latin typeface="Calibri" pitchFamily="34" charset="0"/>
              </a:defRPr>
            </a:lvl4pPr>
            <a:lvl5pPr marL="2057400" indent="-228600" defTabSz="639763" eaLnBrk="0" hangingPunct="0">
              <a:spcBef>
                <a:spcPct val="20000"/>
              </a:spcBef>
              <a:buFont typeface="Arial" charset="0"/>
              <a:buChar char="»"/>
              <a:defRPr sz="2000">
                <a:solidFill>
                  <a:schemeClr val="tx1"/>
                </a:solidFill>
                <a:latin typeface="Calibri" pitchFamily="34" charset="0"/>
              </a:defRPr>
            </a:lvl5pPr>
            <a:lvl6pPr marL="25146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srgbClr val="00B9FF"/>
                </a:solidFill>
                <a:latin typeface="Arial Narrow" pitchFamily="34" charset="0"/>
                <a:ea typeface="ＭＳ Ｐゴシック" pitchFamily="34" charset="-128"/>
                <a:cs typeface="Arial" charset="0"/>
              </a:rPr>
              <a:t>DESARROLLO PLENO</a:t>
            </a:r>
          </a:p>
        </p:txBody>
      </p:sp>
      <p:sp>
        <p:nvSpPr>
          <p:cNvPr id="7176" name="Title 1"/>
          <p:cNvSpPr txBox="1">
            <a:spLocks/>
          </p:cNvSpPr>
          <p:nvPr/>
        </p:nvSpPr>
        <p:spPr bwMode="auto">
          <a:xfrm>
            <a:off x="6408738" y="1341438"/>
            <a:ext cx="25288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defTabSz="639763" eaLnBrk="0" hangingPunct="0">
              <a:spcBef>
                <a:spcPct val="20000"/>
              </a:spcBef>
              <a:buFont typeface="Arial" charset="0"/>
              <a:buChar char="•"/>
              <a:defRPr sz="3200">
                <a:solidFill>
                  <a:schemeClr val="tx1"/>
                </a:solidFill>
                <a:latin typeface="Calibri" pitchFamily="34" charset="0"/>
              </a:defRPr>
            </a:lvl1pPr>
            <a:lvl2pPr marL="742950" indent="-285750" defTabSz="639763" eaLnBrk="0" hangingPunct="0">
              <a:spcBef>
                <a:spcPct val="20000"/>
              </a:spcBef>
              <a:buFont typeface="Arial" charset="0"/>
              <a:buChar char="–"/>
              <a:defRPr sz="2800">
                <a:solidFill>
                  <a:schemeClr val="tx1"/>
                </a:solidFill>
                <a:latin typeface="Calibri" pitchFamily="34" charset="0"/>
              </a:defRPr>
            </a:lvl2pPr>
            <a:lvl3pPr marL="1143000" indent="-228600" defTabSz="639763" eaLnBrk="0" hangingPunct="0">
              <a:spcBef>
                <a:spcPct val="20000"/>
              </a:spcBef>
              <a:buFont typeface="Arial" charset="0"/>
              <a:buChar char="•"/>
              <a:defRPr sz="2400">
                <a:solidFill>
                  <a:schemeClr val="tx1"/>
                </a:solidFill>
                <a:latin typeface="Calibri" pitchFamily="34" charset="0"/>
              </a:defRPr>
            </a:lvl3pPr>
            <a:lvl4pPr marL="1600200" indent="-228600" defTabSz="639763" eaLnBrk="0" hangingPunct="0">
              <a:spcBef>
                <a:spcPct val="20000"/>
              </a:spcBef>
              <a:buFont typeface="Arial" charset="0"/>
              <a:buChar char="–"/>
              <a:defRPr sz="2000">
                <a:solidFill>
                  <a:schemeClr val="tx1"/>
                </a:solidFill>
                <a:latin typeface="Calibri" pitchFamily="34" charset="0"/>
              </a:defRPr>
            </a:lvl4pPr>
            <a:lvl5pPr marL="2057400" indent="-228600" defTabSz="639763" eaLnBrk="0" hangingPunct="0">
              <a:spcBef>
                <a:spcPct val="20000"/>
              </a:spcBef>
              <a:buFont typeface="Arial" charset="0"/>
              <a:buChar char="»"/>
              <a:defRPr sz="2000">
                <a:solidFill>
                  <a:schemeClr val="tx1"/>
                </a:solidFill>
                <a:latin typeface="Calibri" pitchFamily="34" charset="0"/>
              </a:defRPr>
            </a:lvl5pPr>
            <a:lvl6pPr marL="25146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63976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200" b="1" smtClean="0">
                <a:solidFill>
                  <a:srgbClr val="00B9FF"/>
                </a:solidFill>
                <a:latin typeface="Arial Narrow" pitchFamily="34" charset="0"/>
                <a:ea typeface="ＭＳ Ｐゴシック" pitchFamily="34" charset="-128"/>
                <a:cs typeface="Arial" charset="0"/>
              </a:rPr>
              <a:t>En la edad adulta</a:t>
            </a:r>
          </a:p>
        </p:txBody>
      </p:sp>
      <p:pic>
        <p:nvPicPr>
          <p:cNvPr id="7177" name="Picture 86" descr="image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975" y="4652963"/>
            <a:ext cx="85820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6 CuadroTexto"/>
          <p:cNvSpPr txBox="1">
            <a:spLocks noChangeArrowheads="1"/>
          </p:cNvSpPr>
          <p:nvPr/>
        </p:nvSpPr>
        <p:spPr bwMode="auto">
          <a:xfrm>
            <a:off x="2268538" y="115888"/>
            <a:ext cx="45370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s-ES" altLang="es-ES_tradnl" b="1" dirty="0" smtClean="0">
                <a:solidFill>
                  <a:srgbClr val="00B9FF"/>
                </a:solidFill>
                <a:ea typeface="ＭＳ Ｐゴシック" pitchFamily="34" charset="-128"/>
              </a:rPr>
              <a:t>El trabajo de UNICEF</a:t>
            </a:r>
          </a:p>
        </p:txBody>
      </p:sp>
    </p:spTree>
    <p:extLst>
      <p:ext uri="{BB962C8B-B14F-4D97-AF65-F5344CB8AC3E}">
        <p14:creationId xmlns:p14="http://schemas.microsoft.com/office/powerpoint/2010/main" val="2570248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44064" y="1751325"/>
            <a:ext cx="5840104" cy="3139321"/>
          </a:xfrm>
          <a:prstGeom prst="rect">
            <a:avLst/>
          </a:prstGeom>
          <a:noFill/>
        </p:spPr>
        <p:txBody>
          <a:bodyPr wrap="square">
            <a:spAutoFit/>
          </a:bodyPr>
          <a:lstStyle/>
          <a:p>
            <a:pPr marL="342900" indent="-342900" eaLnBrk="0" fontAlgn="base" hangingPunct="0">
              <a:spcBef>
                <a:spcPct val="0"/>
              </a:spcBef>
              <a:spcAft>
                <a:spcPct val="0"/>
              </a:spcAft>
              <a:buFont typeface="Wingdings" pitchFamily="2" charset="2"/>
              <a:buChar char="§"/>
              <a:defRPr/>
            </a:pPr>
            <a:r>
              <a:rPr lang="es-ES" sz="2200" dirty="0" smtClean="0">
                <a:solidFill>
                  <a:prstClr val="black"/>
                </a:solidFill>
              </a:rPr>
              <a:t>Que </a:t>
            </a:r>
            <a:r>
              <a:rPr lang="es-ES" sz="2200" dirty="0">
                <a:solidFill>
                  <a:prstClr val="black"/>
                </a:solidFill>
              </a:rPr>
              <a:t>todos los niños tengan las mismas posibilidades de sobrevivir, desarrollarse y </a:t>
            </a:r>
            <a:r>
              <a:rPr lang="es-ES" sz="2200" dirty="0" smtClean="0">
                <a:solidFill>
                  <a:prstClr val="black"/>
                </a:solidFill>
              </a:rPr>
              <a:t>alcanza su </a:t>
            </a:r>
            <a:r>
              <a:rPr lang="es-ES" sz="2200" dirty="0">
                <a:solidFill>
                  <a:prstClr val="black"/>
                </a:solidFill>
              </a:rPr>
              <a:t>pleno potencial.</a:t>
            </a:r>
          </a:p>
          <a:p>
            <a:pPr marL="342900" indent="-342900" eaLnBrk="0" fontAlgn="base" hangingPunct="0">
              <a:spcBef>
                <a:spcPct val="0"/>
              </a:spcBef>
              <a:spcAft>
                <a:spcPct val="0"/>
              </a:spcAft>
              <a:buFont typeface="Wingdings" pitchFamily="2" charset="2"/>
              <a:buChar char="§"/>
              <a:defRPr/>
            </a:pPr>
            <a:endParaRPr lang="es-ES" sz="2200" dirty="0">
              <a:solidFill>
                <a:prstClr val="black"/>
              </a:solidFill>
            </a:endParaRPr>
          </a:p>
          <a:p>
            <a:pPr marL="342900" indent="-342900" eaLnBrk="0" fontAlgn="base" hangingPunct="0">
              <a:spcBef>
                <a:spcPct val="0"/>
              </a:spcBef>
              <a:spcAft>
                <a:spcPct val="0"/>
              </a:spcAft>
              <a:buFont typeface="Wingdings" pitchFamily="2" charset="2"/>
              <a:buChar char="§"/>
              <a:defRPr/>
            </a:pPr>
            <a:r>
              <a:rPr lang="es-ES" sz="2200" dirty="0">
                <a:solidFill>
                  <a:prstClr val="black"/>
                </a:solidFill>
              </a:rPr>
              <a:t>Prioridad a los niños más vulnerables y a los países </a:t>
            </a:r>
            <a:r>
              <a:rPr lang="es-ES" sz="2200" dirty="0" smtClean="0">
                <a:solidFill>
                  <a:prstClr val="black"/>
                </a:solidFill>
              </a:rPr>
              <a:t>que </a:t>
            </a:r>
            <a:r>
              <a:rPr lang="es-ES" sz="2200" dirty="0">
                <a:solidFill>
                  <a:prstClr val="black"/>
                </a:solidFill>
              </a:rPr>
              <a:t>más lo necesiten.</a:t>
            </a:r>
          </a:p>
          <a:p>
            <a:pPr marL="342900" indent="-342900" eaLnBrk="0" fontAlgn="base" hangingPunct="0">
              <a:spcBef>
                <a:spcPct val="0"/>
              </a:spcBef>
              <a:spcAft>
                <a:spcPct val="0"/>
              </a:spcAft>
              <a:buFont typeface="Wingdings" pitchFamily="2" charset="2"/>
              <a:buChar char="§"/>
              <a:defRPr/>
            </a:pPr>
            <a:endParaRPr lang="es-ES" sz="2200" dirty="0">
              <a:solidFill>
                <a:prstClr val="black"/>
              </a:solidFill>
            </a:endParaRPr>
          </a:p>
          <a:p>
            <a:pPr eaLnBrk="0" fontAlgn="base" hangingPunct="0">
              <a:spcBef>
                <a:spcPct val="0"/>
              </a:spcBef>
              <a:spcAft>
                <a:spcPct val="0"/>
              </a:spcAft>
              <a:defRPr/>
            </a:pPr>
            <a:r>
              <a:rPr lang="es-ES" sz="2200" dirty="0">
                <a:solidFill>
                  <a:prstClr val="black"/>
                </a:solidFill>
              </a:rPr>
              <a:t>Esta idea está en el corazón de la historia de </a:t>
            </a:r>
            <a:r>
              <a:rPr lang="es-ES" sz="2200" dirty="0" smtClean="0">
                <a:solidFill>
                  <a:prstClr val="black"/>
                </a:solidFill>
              </a:rPr>
              <a:t>UNICEF y </a:t>
            </a:r>
            <a:r>
              <a:rPr lang="es-ES" sz="2200" dirty="0">
                <a:solidFill>
                  <a:prstClr val="black"/>
                </a:solidFill>
              </a:rPr>
              <a:t>es un principio clave en nuestra Misión</a:t>
            </a:r>
            <a:r>
              <a:rPr lang="es-ES" sz="2200" dirty="0" smtClean="0">
                <a:solidFill>
                  <a:prstClr val="black"/>
                </a:solidFill>
              </a:rPr>
              <a:t>.</a:t>
            </a:r>
            <a:endParaRPr lang="es-ES" sz="2200" dirty="0">
              <a:solidFill>
                <a:prstClr val="black"/>
              </a:solidFill>
            </a:endParaRPr>
          </a:p>
        </p:txBody>
      </p:sp>
      <p:sp>
        <p:nvSpPr>
          <p:cNvPr id="12291" name="2 CuadroTexto"/>
          <p:cNvSpPr txBox="1">
            <a:spLocks noChangeArrowheads="1"/>
          </p:cNvSpPr>
          <p:nvPr/>
        </p:nvSpPr>
        <p:spPr bwMode="auto">
          <a:xfrm>
            <a:off x="0" y="4572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ES_tradnl"/>
            </a:defPPr>
            <a:lvl1pPr algn="ctr" fontAlgn="base">
              <a:spcBef>
                <a:spcPct val="0"/>
              </a:spcBef>
              <a:spcAft>
                <a:spcPct val="0"/>
              </a:spcAft>
              <a:buFontTx/>
              <a:buNone/>
              <a:defRPr sz="3200" b="1">
                <a:solidFill>
                  <a:srgbClr val="00B9FF"/>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r>
              <a:rPr lang="es-ES" altLang="es-ES" dirty="0"/>
              <a:t>ENFOQUE DE EQUIDAD</a:t>
            </a:r>
          </a:p>
        </p:txBody>
      </p:sp>
      <p:grpSp>
        <p:nvGrpSpPr>
          <p:cNvPr id="3" name="Group 2"/>
          <p:cNvGrpSpPr>
            <a:grpSpLocks/>
          </p:cNvGrpSpPr>
          <p:nvPr/>
        </p:nvGrpSpPr>
        <p:grpSpPr bwMode="auto">
          <a:xfrm>
            <a:off x="3" y="5724527"/>
            <a:ext cx="9144000" cy="1133475"/>
            <a:chOff x="0" y="3612"/>
            <a:chExt cx="5760" cy="714"/>
          </a:xfrm>
        </p:grpSpPr>
        <p:pic>
          <p:nvPicPr>
            <p:cNvPr id="5" name="Picture 3"/>
            <p:cNvPicPr>
              <a:picLocks noChangeAspect="1" noChangeArrowheads="1"/>
            </p:cNvPicPr>
            <p:nvPr/>
          </p:nvPicPr>
          <p:blipFill>
            <a:blip r:embed="rId3" cstate="print"/>
            <a:srcRect/>
            <a:stretch>
              <a:fillRect/>
            </a:stretch>
          </p:blipFill>
          <p:spPr bwMode="auto">
            <a:xfrm>
              <a:off x="1902" y="3612"/>
              <a:ext cx="3858" cy="71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0" y="3612"/>
              <a:ext cx="1927" cy="714"/>
            </a:xfrm>
            <a:prstGeom prst="rect">
              <a:avLst/>
            </a:prstGeom>
            <a:noFill/>
            <a:ln w="9525">
              <a:noFill/>
              <a:miter lim="800000"/>
              <a:headEnd/>
              <a:tailEnd/>
            </a:ln>
          </p:spPr>
        </p:pic>
        <p:sp>
          <p:nvSpPr>
            <p:cNvPr id="7" name="Text Box 5"/>
            <p:cNvSpPr txBox="1">
              <a:spLocks noChangeArrowheads="1"/>
            </p:cNvSpPr>
            <p:nvPr/>
          </p:nvSpPr>
          <p:spPr bwMode="auto">
            <a:xfrm>
              <a:off x="86" y="3752"/>
              <a:ext cx="852" cy="407"/>
            </a:xfrm>
            <a:prstGeom prst="rect">
              <a:avLst/>
            </a:prstGeom>
            <a:noFill/>
            <a:ln w="9525">
              <a:noFill/>
              <a:miter lim="800000"/>
              <a:headEnd/>
              <a:tailEnd/>
            </a:ln>
          </p:spPr>
          <p:txBody>
            <a:bodyPr wrap="none">
              <a:spAutoFit/>
            </a:bodyPr>
            <a:lstStyle/>
            <a:p>
              <a:pPr algn="ctr" eaLnBrk="1" hangingPunct="1"/>
              <a:r>
                <a:rPr lang="es-ES_tradnl" b="1" dirty="0">
                  <a:solidFill>
                    <a:schemeClr val="bg1"/>
                  </a:solidFill>
                  <a:latin typeface="Univers" pitchFamily="34" charset="0"/>
                  <a:cs typeface="Arial" charset="0"/>
                </a:rPr>
                <a:t> </a:t>
              </a:r>
              <a:r>
                <a:rPr lang="en-US" b="1" dirty="0">
                  <a:solidFill>
                    <a:schemeClr val="bg1"/>
                  </a:solidFill>
                  <a:latin typeface="Univers" pitchFamily="34" charset="0"/>
                  <a:cs typeface="Arial" charset="0"/>
                </a:rPr>
                <a:t>únete</a:t>
              </a:r>
              <a:r>
                <a:rPr lang="es-ES_tradnl" b="1" dirty="0">
                  <a:solidFill>
                    <a:schemeClr val="bg1"/>
                  </a:solidFill>
                  <a:latin typeface="Univers" pitchFamily="34" charset="0"/>
                  <a:cs typeface="Arial" charset="0"/>
                </a:rPr>
                <a:t> por </a:t>
              </a:r>
            </a:p>
            <a:p>
              <a:pPr algn="ctr" eaLnBrk="1" hangingPunct="1"/>
              <a:r>
                <a:rPr lang="es-ES_tradnl" b="1" dirty="0">
                  <a:solidFill>
                    <a:schemeClr val="bg1"/>
                  </a:solidFill>
                  <a:latin typeface="Univers" pitchFamily="34" charset="0"/>
                  <a:cs typeface="Arial" charset="0"/>
                </a:rPr>
                <a:t>la infancia</a:t>
              </a:r>
              <a:endParaRPr lang="es-ES" b="1" dirty="0">
                <a:solidFill>
                  <a:schemeClr val="bg1"/>
                </a:solidFill>
                <a:latin typeface="Univers" pitchFamily="34" charset="0"/>
                <a:cs typeface="Arial" charset="0"/>
              </a:endParaRPr>
            </a:p>
          </p:txBody>
        </p:sp>
      </p:gr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484784"/>
            <a:ext cx="2641349" cy="396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485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3 Imagen" descr="DSCF5326.JPG"/>
          <p:cNvPicPr>
            <a:picLocks noChangeAspect="1"/>
          </p:cNvPicPr>
          <p:nvPr/>
        </p:nvPicPr>
        <p:blipFill>
          <a:blip r:embed="rId3" cstate="print"/>
          <a:srcRect/>
          <a:stretch>
            <a:fillRect/>
          </a:stretch>
        </p:blipFill>
        <p:spPr bwMode="auto">
          <a:xfrm>
            <a:off x="4499992" y="1569962"/>
            <a:ext cx="4208143" cy="3155182"/>
          </a:xfrm>
          <a:prstGeom prst="rect">
            <a:avLst/>
          </a:prstGeom>
          <a:noFill/>
          <a:ln w="9525">
            <a:noFill/>
            <a:miter lim="800000"/>
            <a:headEnd/>
            <a:tailEnd/>
          </a:ln>
        </p:spPr>
      </p:pic>
      <p:sp>
        <p:nvSpPr>
          <p:cNvPr id="5" name="Rectangle 5"/>
          <p:cNvSpPr>
            <a:spLocks noChangeArrowheads="1"/>
          </p:cNvSpPr>
          <p:nvPr/>
        </p:nvSpPr>
        <p:spPr bwMode="auto">
          <a:xfrm>
            <a:off x="238733" y="620688"/>
            <a:ext cx="5125356" cy="400110"/>
          </a:xfrm>
          <a:prstGeom prst="rect">
            <a:avLst/>
          </a:prstGeom>
          <a:noFill/>
          <a:ln w="9525">
            <a:noFill/>
            <a:miter lim="800000"/>
            <a:headEnd/>
            <a:tailEnd/>
          </a:ln>
        </p:spPr>
        <p:txBody>
          <a:bodyPr wrap="square">
            <a:spAutoFit/>
          </a:bodyPr>
          <a:lstStyle/>
          <a:p>
            <a:pPr fontAlgn="base">
              <a:spcBef>
                <a:spcPct val="0"/>
              </a:spcBef>
              <a:spcAft>
                <a:spcPct val="0"/>
              </a:spcAft>
            </a:pPr>
            <a:r>
              <a:rPr lang="es-ES" sz="2000" b="1" dirty="0" smtClean="0">
                <a:solidFill>
                  <a:srgbClr val="00B9FF"/>
                </a:solidFill>
              </a:rPr>
              <a:t>UNICEF</a:t>
            </a:r>
            <a:r>
              <a:rPr lang="es-ES" b="1" dirty="0">
                <a:solidFill>
                  <a:srgbClr val="00B9FF"/>
                </a:solidFill>
              </a:rPr>
              <a:t> </a:t>
            </a:r>
            <a:r>
              <a:rPr lang="es-ES" b="1" dirty="0" smtClean="0">
                <a:solidFill>
                  <a:srgbClr val="00B9FF"/>
                </a:solidFill>
              </a:rPr>
              <a:t>Comité Español</a:t>
            </a:r>
            <a:endParaRPr lang="en-GB" b="1" dirty="0">
              <a:solidFill>
                <a:srgbClr val="00B9FF"/>
              </a:solidFill>
            </a:endParaRPr>
          </a:p>
        </p:txBody>
      </p:sp>
      <p:sp>
        <p:nvSpPr>
          <p:cNvPr id="4" name="3 Rectángulo"/>
          <p:cNvSpPr/>
          <p:nvPr/>
        </p:nvSpPr>
        <p:spPr>
          <a:xfrm>
            <a:off x="323359" y="5085184"/>
            <a:ext cx="7668909" cy="646331"/>
          </a:xfrm>
          <a:prstGeom prst="rect">
            <a:avLst/>
          </a:prstGeom>
        </p:spPr>
        <p:txBody>
          <a:bodyPr wrap="square">
            <a:spAutoFit/>
          </a:bodyPr>
          <a:lstStyle/>
          <a:p>
            <a:pPr fontAlgn="base">
              <a:spcBef>
                <a:spcPct val="0"/>
              </a:spcBef>
              <a:spcAft>
                <a:spcPct val="0"/>
              </a:spcAft>
            </a:pPr>
            <a:r>
              <a:rPr lang="es-ES" dirty="0" smtClean="0">
                <a:solidFill>
                  <a:prstClr val="black"/>
                </a:solidFill>
              </a:rPr>
              <a:t>17 </a:t>
            </a:r>
            <a:r>
              <a:rPr lang="es-ES" dirty="0">
                <a:solidFill>
                  <a:prstClr val="black"/>
                </a:solidFill>
              </a:rPr>
              <a:t>Comités </a:t>
            </a:r>
            <a:r>
              <a:rPr lang="es-ES" dirty="0" smtClean="0">
                <a:solidFill>
                  <a:prstClr val="black"/>
                </a:solidFill>
              </a:rPr>
              <a:t>Autonómicos</a:t>
            </a:r>
          </a:p>
          <a:p>
            <a:pPr fontAlgn="base">
              <a:spcBef>
                <a:spcPct val="0"/>
              </a:spcBef>
              <a:spcAft>
                <a:spcPct val="0"/>
              </a:spcAft>
            </a:pPr>
            <a:r>
              <a:rPr lang="es-ES" dirty="0" smtClean="0">
                <a:solidFill>
                  <a:prstClr val="black"/>
                </a:solidFill>
              </a:rPr>
              <a:t>Cerca de 1.100 personas, de las cuales más del 85 % son voluntarias</a:t>
            </a:r>
            <a:endParaRPr lang="es-ES" dirty="0">
              <a:solidFill>
                <a:prstClr val="black"/>
              </a:solidFill>
            </a:endParaRPr>
          </a:p>
        </p:txBody>
      </p:sp>
      <p:sp>
        <p:nvSpPr>
          <p:cNvPr id="6" name="5 Rectángulo"/>
          <p:cNvSpPr/>
          <p:nvPr/>
        </p:nvSpPr>
        <p:spPr>
          <a:xfrm>
            <a:off x="278753" y="1772816"/>
            <a:ext cx="3933207" cy="2585323"/>
          </a:xfrm>
          <a:prstGeom prst="rect">
            <a:avLst/>
          </a:prstGeom>
        </p:spPr>
        <p:txBody>
          <a:bodyPr wrap="square">
            <a:spAutoFit/>
          </a:bodyPr>
          <a:lstStyle/>
          <a:p>
            <a:pPr fontAlgn="base">
              <a:spcBef>
                <a:spcPct val="0"/>
              </a:spcBef>
              <a:spcAft>
                <a:spcPct val="0"/>
              </a:spcAft>
            </a:pPr>
            <a:r>
              <a:rPr lang="es-ES" dirty="0" smtClean="0">
                <a:solidFill>
                  <a:prstClr val="black"/>
                </a:solidFill>
              </a:rPr>
              <a:t>Nuestra labor en España </a:t>
            </a:r>
            <a:r>
              <a:rPr lang="es-ES" dirty="0">
                <a:solidFill>
                  <a:prstClr val="black"/>
                </a:solidFill>
              </a:rPr>
              <a:t>se centra en </a:t>
            </a:r>
            <a:r>
              <a:rPr lang="es-ES" dirty="0" smtClean="0">
                <a:solidFill>
                  <a:prstClr val="black"/>
                </a:solidFill>
              </a:rPr>
              <a:t> </a:t>
            </a:r>
            <a:r>
              <a:rPr lang="es-ES" b="1" dirty="0" smtClean="0">
                <a:solidFill>
                  <a:prstClr val="black"/>
                </a:solidFill>
              </a:rPr>
              <a:t>Sensibilización</a:t>
            </a:r>
            <a:r>
              <a:rPr lang="es-ES" dirty="0">
                <a:solidFill>
                  <a:prstClr val="black"/>
                </a:solidFill>
              </a:rPr>
              <a:t>, la </a:t>
            </a:r>
            <a:r>
              <a:rPr lang="es-ES" b="1" dirty="0">
                <a:solidFill>
                  <a:prstClr val="black"/>
                </a:solidFill>
              </a:rPr>
              <a:t>Educación para el Desarrollo </a:t>
            </a:r>
            <a:r>
              <a:rPr lang="es-ES" dirty="0">
                <a:solidFill>
                  <a:prstClr val="black"/>
                </a:solidFill>
              </a:rPr>
              <a:t>y la </a:t>
            </a:r>
            <a:r>
              <a:rPr lang="es-ES" b="1" dirty="0">
                <a:solidFill>
                  <a:prstClr val="black"/>
                </a:solidFill>
              </a:rPr>
              <a:t>movilización de recursos públicos y privados. </a:t>
            </a:r>
            <a:endParaRPr lang="es-ES" b="1" dirty="0" smtClean="0">
              <a:solidFill>
                <a:prstClr val="black"/>
              </a:solidFill>
            </a:endParaRPr>
          </a:p>
          <a:p>
            <a:pPr fontAlgn="base">
              <a:spcBef>
                <a:spcPct val="0"/>
              </a:spcBef>
              <a:spcAft>
                <a:spcPct val="0"/>
              </a:spcAft>
            </a:pPr>
            <a:endParaRPr lang="es-ES" b="1" dirty="0">
              <a:solidFill>
                <a:prstClr val="black"/>
              </a:solidFill>
            </a:endParaRPr>
          </a:p>
          <a:p>
            <a:pPr fontAlgn="base">
              <a:spcBef>
                <a:spcPct val="0"/>
              </a:spcBef>
              <a:spcAft>
                <a:spcPct val="0"/>
              </a:spcAft>
            </a:pPr>
            <a:r>
              <a:rPr lang="es-ES" dirty="0" smtClean="0">
                <a:solidFill>
                  <a:prstClr val="black"/>
                </a:solidFill>
              </a:rPr>
              <a:t>La </a:t>
            </a:r>
            <a:r>
              <a:rPr lang="es-ES" dirty="0">
                <a:solidFill>
                  <a:prstClr val="black"/>
                </a:solidFill>
              </a:rPr>
              <a:t>presencia de UNICEF en todo el territorio español tiene el objetivo de </a:t>
            </a:r>
            <a:r>
              <a:rPr lang="es-ES" b="1" dirty="0">
                <a:solidFill>
                  <a:prstClr val="black"/>
                </a:solidFill>
              </a:rPr>
              <a:t>acercar nuestra misión a un mayor número de personas </a:t>
            </a:r>
            <a:r>
              <a:rPr lang="es-ES" dirty="0">
                <a:solidFill>
                  <a:prstClr val="black"/>
                </a:solidFill>
              </a:rPr>
              <a:t>y entidades.</a:t>
            </a:r>
          </a:p>
        </p:txBody>
      </p:sp>
      <p:grpSp>
        <p:nvGrpSpPr>
          <p:cNvPr id="9" name="Group 3"/>
          <p:cNvGrpSpPr>
            <a:grpSpLocks/>
          </p:cNvGrpSpPr>
          <p:nvPr/>
        </p:nvGrpSpPr>
        <p:grpSpPr bwMode="auto">
          <a:xfrm>
            <a:off x="0" y="6021388"/>
            <a:ext cx="9144000" cy="836612"/>
            <a:chOff x="0" y="3793"/>
            <a:chExt cx="5760" cy="527"/>
          </a:xfrm>
        </p:grpSpPr>
        <p:sp>
          <p:nvSpPr>
            <p:cNvPr id="10" name="Rectangle 4"/>
            <p:cNvSpPr>
              <a:spLocks noChangeArrowheads="1"/>
            </p:cNvSpPr>
            <p:nvPr/>
          </p:nvSpPr>
          <p:spPr bwMode="auto">
            <a:xfrm>
              <a:off x="0" y="3793"/>
              <a:ext cx="5760" cy="527"/>
            </a:xfrm>
            <a:prstGeom prst="rect">
              <a:avLst/>
            </a:prstGeom>
            <a:solidFill>
              <a:srgbClr val="0099FF"/>
            </a:solidFill>
            <a:ln w="9525">
              <a:noFill/>
              <a:miter lim="800000"/>
              <a:headEnd/>
              <a:tailEnd/>
            </a:ln>
          </p:spPr>
          <p:txBody>
            <a:bodyPr wrap="none" anchor="ctr"/>
            <a:lstStyle/>
            <a:p>
              <a:pPr fontAlgn="base">
                <a:spcBef>
                  <a:spcPct val="0"/>
                </a:spcBef>
                <a:spcAft>
                  <a:spcPct val="0"/>
                </a:spcAft>
              </a:pPr>
              <a:endParaRPr lang="en-US" sz="1600">
                <a:solidFill>
                  <a:prstClr val="black"/>
                </a:solidFill>
              </a:endParaRPr>
            </a:p>
          </p:txBody>
        </p:sp>
        <p:pic>
          <p:nvPicPr>
            <p:cNvPr id="11" name="Picture 5" descr="UNICEF01"/>
            <p:cNvPicPr>
              <a:picLocks noChangeAspect="1" noChangeArrowheads="1"/>
            </p:cNvPicPr>
            <p:nvPr/>
          </p:nvPicPr>
          <p:blipFill>
            <a:blip r:embed="rId4" cstate="print"/>
            <a:srcRect l="66273"/>
            <a:stretch>
              <a:fillRect/>
            </a:stretch>
          </p:blipFill>
          <p:spPr bwMode="auto">
            <a:xfrm>
              <a:off x="4377" y="3793"/>
              <a:ext cx="1315" cy="507"/>
            </a:xfrm>
            <a:prstGeom prst="rect">
              <a:avLst/>
            </a:prstGeom>
            <a:noFill/>
            <a:ln w="9525">
              <a:noFill/>
              <a:miter lim="800000"/>
              <a:headEnd/>
              <a:tailEnd/>
            </a:ln>
          </p:spPr>
        </p:pic>
      </p:grpSp>
      <p:sp>
        <p:nvSpPr>
          <p:cNvPr id="12" name="Text Box 6"/>
          <p:cNvSpPr txBox="1">
            <a:spLocks noChangeArrowheads="1"/>
          </p:cNvSpPr>
          <p:nvPr/>
        </p:nvSpPr>
        <p:spPr bwMode="auto">
          <a:xfrm>
            <a:off x="130175" y="6121400"/>
            <a:ext cx="1365250" cy="646113"/>
          </a:xfrm>
          <a:prstGeom prst="rect">
            <a:avLst/>
          </a:prstGeom>
          <a:noFill/>
          <a:ln w="9525">
            <a:noFill/>
            <a:miter lim="800000"/>
            <a:headEnd/>
            <a:tailEnd/>
          </a:ln>
        </p:spPr>
        <p:txBody>
          <a:bodyPr wrap="none">
            <a:spAutoFit/>
          </a:bodyPr>
          <a:lstStyle/>
          <a:p>
            <a:pPr algn="ctr" fontAlgn="base">
              <a:spcBef>
                <a:spcPct val="0"/>
              </a:spcBef>
              <a:spcAft>
                <a:spcPct val="0"/>
              </a:spcAft>
            </a:pPr>
            <a:r>
              <a:rPr lang="es-ES_tradnl" b="1" dirty="0">
                <a:solidFill>
                  <a:prstClr val="white"/>
                </a:solidFill>
                <a:latin typeface="Univers"/>
              </a:rPr>
              <a:t> únete por </a:t>
            </a:r>
          </a:p>
          <a:p>
            <a:pPr algn="ctr" fontAlgn="base">
              <a:spcBef>
                <a:spcPct val="0"/>
              </a:spcBef>
              <a:spcAft>
                <a:spcPct val="0"/>
              </a:spcAft>
            </a:pPr>
            <a:r>
              <a:rPr lang="es-ES_tradnl" b="1" dirty="0">
                <a:solidFill>
                  <a:prstClr val="white"/>
                </a:solidFill>
                <a:latin typeface="Univers"/>
              </a:rPr>
              <a:t>la infancia</a:t>
            </a:r>
            <a:endParaRPr lang="es-ES" b="1" dirty="0">
              <a:solidFill>
                <a:prstClr val="white"/>
              </a:solidFill>
              <a:latin typeface="Univers"/>
            </a:endParaRPr>
          </a:p>
        </p:txBody>
      </p:sp>
      <p:sp>
        <p:nvSpPr>
          <p:cNvPr id="13" name="Rectangle 5"/>
          <p:cNvSpPr>
            <a:spLocks noChangeArrowheads="1"/>
          </p:cNvSpPr>
          <p:nvPr/>
        </p:nvSpPr>
        <p:spPr bwMode="auto">
          <a:xfrm>
            <a:off x="238733" y="260648"/>
            <a:ext cx="5125356" cy="400110"/>
          </a:xfrm>
          <a:prstGeom prst="rect">
            <a:avLst/>
          </a:prstGeom>
          <a:noFill/>
          <a:ln w="9525">
            <a:noFill/>
            <a:miter lim="800000"/>
            <a:headEnd/>
            <a:tailEnd/>
          </a:ln>
        </p:spPr>
        <p:txBody>
          <a:bodyPr wrap="square">
            <a:spAutoFit/>
          </a:bodyPr>
          <a:lstStyle/>
          <a:p>
            <a:pPr fontAlgn="base">
              <a:spcBef>
                <a:spcPct val="0"/>
              </a:spcBef>
              <a:spcAft>
                <a:spcPct val="0"/>
              </a:spcAft>
            </a:pPr>
            <a:r>
              <a:rPr lang="es-ES" sz="2000" b="1" dirty="0" smtClean="0">
                <a:solidFill>
                  <a:srgbClr val="00B9FF"/>
                </a:solidFill>
              </a:rPr>
              <a:t>UNICEF</a:t>
            </a:r>
            <a:r>
              <a:rPr lang="es-ES" b="1" dirty="0" smtClean="0">
                <a:solidFill>
                  <a:srgbClr val="00B9FF"/>
                </a:solidFill>
              </a:rPr>
              <a:t>, Fondo de Naciones Unidas para la Infancia</a:t>
            </a:r>
            <a:endParaRPr lang="en-GB" b="1" dirty="0">
              <a:solidFill>
                <a:srgbClr val="00B9FF"/>
              </a:solidFill>
            </a:endParaRPr>
          </a:p>
        </p:txBody>
      </p:sp>
    </p:spTree>
    <p:extLst>
      <p:ext uri="{BB962C8B-B14F-4D97-AF65-F5344CB8AC3E}">
        <p14:creationId xmlns:p14="http://schemas.microsoft.com/office/powerpoint/2010/main" val="7811376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2CC48395AFE2D4191E5867484ACE8DE" ma:contentTypeVersion="1" ma:contentTypeDescription="Crear nuevo documento." ma:contentTypeScope="" ma:versionID="e43732fc4d0bbd9032bc6f2e4a50b2ea">
  <xsd:schema xmlns:xsd="http://www.w3.org/2001/XMLSchema" xmlns:xs="http://www.w3.org/2001/XMLSchema" xmlns:p="http://schemas.microsoft.com/office/2006/metadata/properties" xmlns:ns1="http://schemas.microsoft.com/sharepoint/v3" targetNamespace="http://schemas.microsoft.com/office/2006/metadata/properties" ma:root="true" ma:fieldsID="545b9cca86c6060de293fc16275d6aa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33CBAA-AF2F-4526-9F58-0B3ECDA73E1E}"/>
</file>

<file path=customXml/itemProps2.xml><?xml version="1.0" encoding="utf-8"?>
<ds:datastoreItem xmlns:ds="http://schemas.openxmlformats.org/officeDocument/2006/customXml" ds:itemID="{A328B84F-727C-4085-BAEA-F84ED84E22BE}"/>
</file>

<file path=customXml/itemProps3.xml><?xml version="1.0" encoding="utf-8"?>
<ds:datastoreItem xmlns:ds="http://schemas.openxmlformats.org/officeDocument/2006/customXml" ds:itemID="{E1DDAD6C-4FF8-4A03-ACF5-93913B6BB808}"/>
</file>

<file path=docProps/app.xml><?xml version="1.0" encoding="utf-8"?>
<Properties xmlns="http://schemas.openxmlformats.org/officeDocument/2006/extended-properties" xmlns:vt="http://schemas.openxmlformats.org/officeDocument/2006/docPropsVTypes">
  <TotalTime>657</TotalTime>
  <Words>1953</Words>
  <Application>Microsoft Office PowerPoint</Application>
  <PresentationFormat>Presentación en pantalla (4:3)</PresentationFormat>
  <Paragraphs>273</Paragraphs>
  <Slides>39</Slides>
  <Notes>39</Notes>
  <HiddenSlides>0</HiddenSlides>
  <MMClips>0</MMClips>
  <ScaleCrop>false</ScaleCrop>
  <HeadingPairs>
    <vt:vector size="4" baseType="variant">
      <vt:variant>
        <vt:lpstr>Tema</vt:lpstr>
      </vt:variant>
      <vt:variant>
        <vt:i4>4</vt:i4>
      </vt:variant>
      <vt:variant>
        <vt:lpstr>Títulos de diapositiva</vt:lpstr>
      </vt:variant>
      <vt:variant>
        <vt:i4>39</vt:i4>
      </vt:variant>
    </vt:vector>
  </HeadingPairs>
  <TitlesOfParts>
    <vt:vector size="43" baseType="lpstr">
      <vt:lpstr>Tema de Office</vt:lpstr>
      <vt:lpstr>1_Tema de Office</vt:lpstr>
      <vt:lpstr>2_Tema de Office</vt:lpstr>
      <vt:lpstr>3_Tema de Office</vt:lpstr>
      <vt:lpstr>Presentación de PowerPoint</vt:lpstr>
      <vt:lpstr>Presentación de PowerPoint</vt:lpstr>
      <vt:lpstr>Presentación de PowerPoint</vt:lpstr>
      <vt:lpstr>ORIGEN</vt:lpstr>
      <vt:lpstr>VISIÓN Y MISIÓN</vt:lpstr>
      <vt:lpstr>Presentación de PowerPoint</vt:lpstr>
      <vt:lpstr>Presentación de PowerPoint</vt:lpstr>
      <vt:lpstr>Presentación de PowerPoint</vt:lpstr>
      <vt:lpstr>Presentación de PowerPoint</vt:lpstr>
      <vt:lpstr>Presentación de PowerPoint</vt:lpstr>
      <vt:lpstr>“La persona voluntaria es quien además de sus propios deberes profesionales y de estatus, de modo continuo, desinteresado y responsable, dedica parte de su tiempo a actividades no en favor de sí mismo ni de los asociados, sino en favor de los demás o de intereses sociales colectivos, según un proyecto que no se agota en la intervención misma, sino que tiende a erradicar o modificar las causas de la necesidad o marginación social”</vt:lpstr>
      <vt:lpstr>Presentación de PowerPoint</vt:lpstr>
      <vt:lpstr>Presentación de PowerPoint</vt:lpstr>
      <vt:lpstr>Los Comités Nacionales, dentro de sus prioridades estratégicas, analizarán cómo los voluntarios pueden contribuir a la consecución de las prioridades estratégicas, definiendo los perfiles y actividades específicas y seleccionar y formar a los voluntarios necesarios en consecuencia.  </vt:lpstr>
      <vt:lpstr>Presentación de PowerPoint</vt:lpstr>
      <vt:lpstr>Presentación de PowerPoint</vt:lpstr>
      <vt:lpstr>Presentación de PowerPoint</vt:lpstr>
      <vt:lpstr>Presentación de PowerPoint</vt:lpstr>
      <vt:lpstr>  </vt:lpstr>
      <vt:lpstr>  </vt:lpstr>
      <vt:lpstr>Está dirigido a cubrir debidamente las especificaciones de la Ley 6/1996, de 15 de enero, del Voluntariado en España, sobre los derechos y deberes de voluntarios y de las organizaciones en las que se realizan actividades de Voluntariado, por lo que su aplicación resulta de obligado cumplimiento en Voluntariados Operativos desarrollados en la estructura de UNICEF Comité Español, tanto en el ámbito estatal como en el autonómico, provincial o local.</vt:lpstr>
      <vt:lpstr>Presentación de PowerPoint</vt:lpstr>
      <vt:lpstr>Según la Ley 6/96 de Voluntariado, UNICEF Comité Español está obligada a asegurar a todos sus voluntarios mediante una póliza de seguros en caso de accidentes y responsabilidad civil. Para ello resulta indispensable poder certificar ante la compañía aseguradora la condición de voluntario de la persona accidentada mediante dos documentos:   - Acuerdo de Compromiso correctamente cumplimentado y firmado por la organización y por la persona voluntaria.   - Listado actualizado/base de datos de voluntarios, incluyendo datos de los voluntarios puntuales.  </vt:lpstr>
      <vt:lpstr>UNICEF Comité Español realiza un Plan de Formación del Voluntariado (continuo), para ofrecer a sus voluntarios:  - El detalle de la misión, la visión y los valores de UNICEF.   - Capacitarles para realizar sus tareas y garantizar la calidad de su colaboración.   - Reforzar su motivación e implicación.</vt:lpstr>
      <vt:lpstr>¿CÓMO COLABORAN NUESTROS VOLUNTARIOS OPERATIVOS?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Luis</dc:creator>
  <cp:lastModifiedBy> </cp:lastModifiedBy>
  <cp:revision>79</cp:revision>
  <cp:lastPrinted>2014-07-02T09:33:55Z</cp:lastPrinted>
  <dcterms:created xsi:type="dcterms:W3CDTF">2014-06-26T18:53:23Z</dcterms:created>
  <dcterms:modified xsi:type="dcterms:W3CDTF">2014-07-08T11:04:29Z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0x010100D2CC48395AFE2D4191E5867484ACE8DE</vt:lpwstr>
  </property>
</Properties>
</file>