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4" r:id="rId8"/>
    <p:sldId id="265" r:id="rId9"/>
    <p:sldId id="263" r:id="rId10"/>
    <p:sldId id="266" r:id="rId11"/>
    <p:sldId id="269" r:id="rId12"/>
    <p:sldId id="267" r:id="rId13"/>
    <p:sldId id="268" r:id="rId1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749" autoAdjust="0"/>
    <p:restoredTop sz="94660"/>
  </p:normalViewPr>
  <p:slideViewPr>
    <p:cSldViewPr>
      <p:cViewPr varScale="1">
        <p:scale>
          <a:sx n="68" d="100"/>
          <a:sy n="68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21/04/2015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21/04/2015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21/04/2015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21/04/2015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21/04/2015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21/04/2015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21/04/2015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21/04/2015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71472" y="642918"/>
            <a:ext cx="8099328" cy="3700474"/>
          </a:xfrm>
        </p:spPr>
        <p:txBody>
          <a:bodyPr>
            <a:normAutofit/>
          </a:bodyPr>
          <a:lstStyle/>
          <a:p>
            <a:pPr algn="ctr"/>
            <a:r>
              <a:rPr lang="es-ES" dirty="0" smtClean="0"/>
              <a:t>UNO, DOS TRES….</a:t>
            </a:r>
            <a:br>
              <a:rPr lang="es-ES" dirty="0" smtClean="0"/>
            </a:br>
            <a:r>
              <a:rPr lang="es-ES" sz="9600" dirty="0" smtClean="0"/>
              <a:t>MOTIVACIÓN!!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85786" y="4714884"/>
            <a:ext cx="7854696" cy="1752600"/>
          </a:xfrm>
        </p:spPr>
        <p:txBody>
          <a:bodyPr>
            <a:normAutofit/>
          </a:bodyPr>
          <a:lstStyle/>
          <a:p>
            <a:pPr algn="ctr"/>
            <a:r>
              <a:rPr lang="es-ES" sz="4800" i="1" dirty="0" smtClean="0">
                <a:latin typeface="Aldhabi" pitchFamily="2" charset="-78"/>
                <a:cs typeface="Aldhabi" pitchFamily="2" charset="-78"/>
              </a:rPr>
              <a:t>ASDE SCOUTS DE CANTABRIA</a:t>
            </a:r>
            <a:endParaRPr lang="es-ES" sz="4800" i="1" dirty="0">
              <a:latin typeface="Aldhabi" pitchFamily="2" charset="-78"/>
              <a:cs typeface="Aldhabi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214282" y="785794"/>
          <a:ext cx="8572560" cy="6000921"/>
        </p:xfrm>
        <a:graphic>
          <a:graphicData uri="http://schemas.openxmlformats.org/drawingml/2006/table">
            <a:tbl>
              <a:tblPr/>
              <a:tblGrid>
                <a:gridCol w="8572560"/>
              </a:tblGrid>
              <a:tr h="3665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600" b="1" dirty="0">
                          <a:solidFill>
                            <a:schemeClr val="tx1"/>
                          </a:solidFill>
                          <a:latin typeface="+mj-lt"/>
                        </a:rPr>
                        <a:t>Factores que </a:t>
                      </a:r>
                      <a:r>
                        <a:rPr lang="es-ES" sz="3600" b="1" dirty="0" smtClean="0">
                          <a:solidFill>
                            <a:schemeClr val="accent5"/>
                          </a:solidFill>
                          <a:latin typeface="+mj-lt"/>
                        </a:rPr>
                        <a:t>FAVORECEN</a:t>
                      </a:r>
                      <a:r>
                        <a:rPr lang="es-ES" sz="36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s-ES" sz="3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la motiv</a:t>
                      </a:r>
                      <a:r>
                        <a:rPr lang="es-ES" sz="3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ación</a:t>
                      </a:r>
                      <a:endParaRPr lang="es-ES" sz="2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9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15121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es-ES" sz="1800" dirty="0" smtClean="0"/>
                        <a:t>       -    </a:t>
                      </a:r>
                      <a:r>
                        <a:rPr lang="es-ES" sz="2400" dirty="0" smtClean="0"/>
                        <a:t>Clara </a:t>
                      </a:r>
                      <a:r>
                        <a:rPr lang="es-ES" sz="2400" dirty="0">
                          <a:solidFill>
                            <a:srgbClr val="00B050"/>
                          </a:solidFill>
                        </a:rPr>
                        <a:t>comprensión y conocimiento </a:t>
                      </a:r>
                      <a:r>
                        <a:rPr lang="es-ES" sz="2400" dirty="0"/>
                        <a:t>del trabajo a desarrollar.</a:t>
                      </a:r>
                      <a:br>
                        <a:rPr lang="es-ES" sz="2400" dirty="0"/>
                      </a:br>
                      <a:r>
                        <a:rPr lang="es-ES" sz="2400" dirty="0"/>
                        <a:t>- </a:t>
                      </a:r>
                      <a:r>
                        <a:rPr lang="es-ES" sz="2400" dirty="0" smtClean="0"/>
                        <a:t>   Proporcionar </a:t>
                      </a:r>
                      <a:r>
                        <a:rPr lang="es-ES" sz="2400" dirty="0">
                          <a:solidFill>
                            <a:srgbClr val="00B050"/>
                          </a:solidFill>
                        </a:rPr>
                        <a:t>recompensas y alabanzas.</a:t>
                      </a:r>
                      <a:r>
                        <a:rPr lang="es-ES" sz="2400" dirty="0"/>
                        <a:t/>
                      </a:r>
                      <a:br>
                        <a:rPr lang="es-ES" sz="2400" dirty="0"/>
                      </a:br>
                      <a:r>
                        <a:rPr lang="es-ES" sz="2400" dirty="0"/>
                        <a:t>- </a:t>
                      </a:r>
                      <a:r>
                        <a:rPr lang="es-ES" sz="2400" dirty="0" smtClean="0"/>
                        <a:t>   Facilitar </a:t>
                      </a:r>
                      <a:r>
                        <a:rPr lang="es-ES" sz="2400" dirty="0"/>
                        <a:t>tareas que incrementan el </a:t>
                      </a:r>
                      <a:r>
                        <a:rPr lang="es-ES" sz="2400" dirty="0">
                          <a:solidFill>
                            <a:srgbClr val="00B050"/>
                          </a:solidFill>
                        </a:rPr>
                        <a:t>desafío, la </a:t>
                      </a:r>
                      <a:r>
                        <a:rPr lang="es-ES" sz="240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  <a:p>
                      <a:pPr marL="342900" indent="-342900" algn="l"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es-ES" sz="2400" dirty="0" smtClean="0">
                          <a:solidFill>
                            <a:srgbClr val="00B050"/>
                          </a:solidFill>
                        </a:rPr>
                        <a:t>          responsabilidad ,la libertad</a:t>
                      </a:r>
                      <a:r>
                        <a:rPr lang="es-ES" sz="2400" baseline="0" dirty="0" smtClean="0">
                          <a:solidFill>
                            <a:srgbClr val="00B050"/>
                          </a:solidFill>
                        </a:rPr>
                        <a:t> y la creatividad</a:t>
                      </a:r>
                      <a:r>
                        <a:rPr lang="es-ES" sz="2400" dirty="0"/>
                        <a:t/>
                      </a:r>
                      <a:br>
                        <a:rPr lang="es-ES" sz="2400" dirty="0"/>
                      </a:br>
                      <a:r>
                        <a:rPr lang="es-ES" sz="2400" dirty="0" smtClean="0">
                          <a:solidFill>
                            <a:srgbClr val="00B050"/>
                          </a:solidFill>
                        </a:rPr>
                        <a:t>-    </a:t>
                      </a:r>
                      <a:r>
                        <a:rPr lang="es-ES" sz="2400" dirty="0">
                          <a:solidFill>
                            <a:srgbClr val="00B050"/>
                          </a:solidFill>
                        </a:rPr>
                        <a:t>Involucrar </a:t>
                      </a:r>
                      <a:r>
                        <a:rPr lang="es-ES" sz="2400" dirty="0" smtClean="0"/>
                        <a:t>a </a:t>
                      </a:r>
                      <a:r>
                        <a:rPr lang="es-ES" sz="2400" dirty="0"/>
                        <a:t>los voluntarios en </a:t>
                      </a:r>
                      <a:r>
                        <a:rPr lang="es-ES" sz="2400" dirty="0" smtClean="0"/>
                        <a:t>la vida de la organización.</a:t>
                      </a:r>
                      <a:r>
                        <a:rPr lang="es-ES" sz="2400" dirty="0"/>
                        <a:t/>
                      </a:r>
                      <a:br>
                        <a:rPr lang="es-ES" sz="2400" dirty="0"/>
                      </a:br>
                      <a:r>
                        <a:rPr lang="es-ES" sz="2400" dirty="0" smtClean="0"/>
                        <a:t>-    </a:t>
                      </a:r>
                      <a:r>
                        <a:rPr lang="es-ES" sz="2400" dirty="0">
                          <a:solidFill>
                            <a:srgbClr val="00B050"/>
                          </a:solidFill>
                        </a:rPr>
                        <a:t>Mediar en los conflictos </a:t>
                      </a:r>
                      <a:r>
                        <a:rPr lang="es-ES" sz="2400" dirty="0"/>
                        <a:t>que dificultan el desarrollo del </a:t>
                      </a:r>
                      <a:endParaRPr lang="es-ES" sz="2400" dirty="0" smtClean="0"/>
                    </a:p>
                    <a:p>
                      <a:pPr marL="342900" indent="-342900" algn="l"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es-ES" sz="2400" dirty="0" smtClean="0"/>
                        <a:t>          trabajo</a:t>
                      </a:r>
                      <a:r>
                        <a:rPr lang="es-ES" sz="2400" dirty="0"/>
                        <a:t>.</a:t>
                      </a:r>
                      <a:br>
                        <a:rPr lang="es-ES" sz="2400" dirty="0"/>
                      </a:br>
                      <a:r>
                        <a:rPr lang="es-ES" sz="2400" dirty="0" smtClean="0"/>
                        <a:t>-    </a:t>
                      </a:r>
                      <a:r>
                        <a:rPr lang="es-ES" sz="2400" dirty="0"/>
                        <a:t>Tener los </a:t>
                      </a:r>
                      <a:r>
                        <a:rPr lang="es-ES" sz="2400" dirty="0">
                          <a:solidFill>
                            <a:srgbClr val="00B050"/>
                          </a:solidFill>
                        </a:rPr>
                        <a:t>medios adecuados </a:t>
                      </a:r>
                      <a:r>
                        <a:rPr lang="es-ES" sz="2400" dirty="0"/>
                        <a:t>para desarrollar las tareas </a:t>
                      </a:r>
                      <a:endParaRPr lang="es-ES" sz="2400" dirty="0" smtClean="0"/>
                    </a:p>
                    <a:p>
                      <a:pPr marL="342900" indent="-342900" algn="l"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es-ES" sz="2400" dirty="0" smtClean="0"/>
                        <a:t>          eficazmente</a:t>
                      </a:r>
                      <a:r>
                        <a:rPr lang="es-ES" sz="2400" dirty="0"/>
                        <a:t>.</a:t>
                      </a:r>
                      <a:r>
                        <a:rPr lang="es-ES" sz="1800" dirty="0"/>
                        <a:t/>
                      </a:r>
                      <a:br>
                        <a:rPr lang="es-ES" sz="1800" dirty="0"/>
                      </a:br>
                      <a:endParaRPr lang="es-ES" sz="1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14346" y="1214422"/>
            <a:ext cx="978700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sz="4400" b="1" dirty="0" smtClean="0"/>
              <a:t>Factores </a:t>
            </a:r>
            <a:r>
              <a:rPr lang="es-ES" sz="4400" b="1" dirty="0" smtClean="0"/>
              <a:t>que</a:t>
            </a:r>
            <a:r>
              <a:rPr lang="es-ES" sz="4400" b="1" dirty="0" smtClean="0">
                <a:solidFill>
                  <a:srgbClr val="FF0000"/>
                </a:solidFill>
              </a:rPr>
              <a:t> </a:t>
            </a:r>
            <a:r>
              <a:rPr lang="es-ES" sz="4400" b="1" dirty="0" smtClean="0">
                <a:solidFill>
                  <a:srgbClr val="FF0000"/>
                </a:solidFill>
              </a:rPr>
              <a:t>DIFICULTAN </a:t>
            </a:r>
            <a:r>
              <a:rPr lang="es-ES" sz="4400" b="1" dirty="0" smtClean="0"/>
              <a:t>la motivación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922520"/>
          </a:xfrm>
        </p:spPr>
        <p:txBody>
          <a:bodyPr>
            <a:normAutofit fontScale="92500" lnSpcReduction="10000"/>
          </a:bodyPr>
          <a:lstStyle/>
          <a:p>
            <a:pPr fontAlgn="t">
              <a:lnSpc>
                <a:spcPct val="150000"/>
              </a:lnSpc>
              <a:buNone/>
            </a:pPr>
            <a:r>
              <a:rPr lang="es-ES" dirty="0" smtClean="0"/>
              <a:t>    -    Fuerte </a:t>
            </a:r>
            <a:r>
              <a:rPr lang="es-ES" dirty="0" smtClean="0">
                <a:solidFill>
                  <a:srgbClr val="FF0000"/>
                </a:solidFill>
              </a:rPr>
              <a:t>crítica</a:t>
            </a:r>
            <a:r>
              <a:rPr lang="es-ES" dirty="0" smtClean="0"/>
              <a:t> </a:t>
            </a:r>
            <a:r>
              <a:rPr lang="es-ES" dirty="0" smtClean="0"/>
              <a:t>hacia el trabajo.</a:t>
            </a:r>
            <a:br>
              <a:rPr lang="es-ES" dirty="0" smtClean="0"/>
            </a:br>
            <a:r>
              <a:rPr lang="es-ES" dirty="0" smtClean="0"/>
              <a:t>- </a:t>
            </a:r>
            <a:r>
              <a:rPr lang="es-ES" dirty="0" smtClean="0"/>
              <a:t>   </a:t>
            </a:r>
            <a:r>
              <a:rPr lang="es-ES" dirty="0" smtClean="0">
                <a:solidFill>
                  <a:srgbClr val="FF0000"/>
                </a:solidFill>
              </a:rPr>
              <a:t>Escasa </a:t>
            </a:r>
            <a:r>
              <a:rPr lang="es-ES" dirty="0" smtClean="0">
                <a:solidFill>
                  <a:srgbClr val="FF0000"/>
                </a:solidFill>
              </a:rPr>
              <a:t>definición del trabajo </a:t>
            </a:r>
            <a:r>
              <a:rPr lang="es-ES" dirty="0" smtClean="0"/>
              <a:t>a desarrollar y de sus </a:t>
            </a:r>
            <a:endParaRPr lang="es-ES" dirty="0" smtClean="0"/>
          </a:p>
          <a:p>
            <a:pPr fontAlgn="t">
              <a:lnSpc>
                <a:spcPct val="150000"/>
              </a:lnSpc>
              <a:buNone/>
            </a:pPr>
            <a:r>
              <a:rPr lang="es-ES" dirty="0" smtClean="0"/>
              <a:t> </a:t>
            </a:r>
            <a:r>
              <a:rPr lang="es-ES" dirty="0" smtClean="0"/>
              <a:t>        objetivos.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-    </a:t>
            </a:r>
            <a:r>
              <a:rPr lang="es-ES" dirty="0" smtClean="0"/>
              <a:t>Adoptar </a:t>
            </a:r>
            <a:r>
              <a:rPr lang="es-ES" dirty="0" smtClean="0">
                <a:solidFill>
                  <a:srgbClr val="FF0000"/>
                </a:solidFill>
              </a:rPr>
              <a:t>decisiones unilaterales</a:t>
            </a:r>
            <a:r>
              <a:rPr lang="es-ES" dirty="0" smtClean="0">
                <a:solidFill>
                  <a:srgbClr val="FF0000"/>
                </a:solidFill>
              </a:rPr>
              <a:t>.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- </a:t>
            </a:r>
            <a:r>
              <a:rPr lang="es-ES" dirty="0" smtClean="0"/>
              <a:t>   Asignar </a:t>
            </a:r>
            <a:r>
              <a:rPr lang="es-ES" dirty="0" smtClean="0">
                <a:solidFill>
                  <a:srgbClr val="FF0000"/>
                </a:solidFill>
              </a:rPr>
              <a:t>trabajos aburridos o tediosos</a:t>
            </a:r>
            <a:r>
              <a:rPr lang="es-ES" dirty="0" smtClean="0"/>
              <a:t>.</a:t>
            </a:r>
            <a:br>
              <a:rPr lang="es-ES" dirty="0" smtClean="0"/>
            </a:br>
            <a:r>
              <a:rPr lang="es-ES" dirty="0" smtClean="0"/>
              <a:t>-    </a:t>
            </a:r>
            <a:r>
              <a:rPr lang="es-ES" dirty="0" smtClean="0">
                <a:solidFill>
                  <a:srgbClr val="FF0000"/>
                </a:solidFill>
              </a:rPr>
              <a:t>Falta explicita de reconocimientos.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-    </a:t>
            </a:r>
            <a:r>
              <a:rPr lang="es-ES" dirty="0" smtClean="0">
                <a:solidFill>
                  <a:srgbClr val="FF0000"/>
                </a:solidFill>
              </a:rPr>
              <a:t>Ausencia de comunicación </a:t>
            </a:r>
            <a:r>
              <a:rPr lang="es-ES" dirty="0" smtClean="0"/>
              <a:t>entre los diferentes niveles.</a:t>
            </a:r>
            <a:br>
              <a:rPr lang="es-ES" dirty="0" smtClean="0"/>
            </a:br>
            <a:r>
              <a:rPr lang="es-ES" dirty="0" smtClean="0"/>
              <a:t>- </a:t>
            </a:r>
            <a:r>
              <a:rPr lang="es-ES" dirty="0" smtClean="0"/>
              <a:t>   Sentimiento </a:t>
            </a:r>
            <a:r>
              <a:rPr lang="es-ES" dirty="0" smtClean="0"/>
              <a:t>de </a:t>
            </a:r>
            <a:r>
              <a:rPr lang="es-ES" dirty="0" smtClean="0">
                <a:solidFill>
                  <a:srgbClr val="FF0000"/>
                </a:solidFill>
              </a:rPr>
              <a:t>no formar parte del equipo</a:t>
            </a:r>
            <a:r>
              <a:rPr lang="es-ES" dirty="0" smtClean="0">
                <a:solidFill>
                  <a:srgbClr val="FF0000"/>
                </a:solidFill>
              </a:rPr>
              <a:t>.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2049" name="Object 1"/>
          <p:cNvGraphicFramePr>
            <a:graphicFrameLocks noChangeAspect="1"/>
          </p:cNvGraphicFramePr>
          <p:nvPr/>
        </p:nvGraphicFramePr>
        <p:xfrm>
          <a:off x="1285852" y="2214554"/>
          <a:ext cx="5857916" cy="2601929"/>
        </p:xfrm>
        <a:graphic>
          <a:graphicData uri="http://schemas.openxmlformats.org/presentationml/2006/ole">
            <p:oleObj spid="_x0000_s2049" name="Objeto empaquetador del shell" showAsIcon="1" r:id="rId3" imgW="2792160" imgH="48852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http://blogs.elpais.com/.a/6a00d8341bfb1653ef0191044d1465970c-p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928670"/>
            <a:ext cx="8572504" cy="5357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350043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S" sz="9600" dirty="0" smtClean="0"/>
              <a:t/>
            </a:r>
            <a:br>
              <a:rPr lang="es-ES" sz="9600" dirty="0" smtClean="0"/>
            </a:br>
            <a:r>
              <a:rPr lang="es-ES" sz="9600" dirty="0" smtClean="0"/>
              <a:t/>
            </a:r>
            <a:br>
              <a:rPr lang="es-ES" sz="9600" dirty="0" smtClean="0"/>
            </a:br>
            <a:r>
              <a:rPr lang="es-ES" sz="9600" dirty="0" smtClean="0"/>
              <a:t/>
            </a:r>
            <a:br>
              <a:rPr lang="es-ES" sz="9600" dirty="0" smtClean="0"/>
            </a:br>
            <a:r>
              <a:rPr lang="es-ES" sz="9600" dirty="0" smtClean="0"/>
              <a:t/>
            </a:r>
            <a:br>
              <a:rPr lang="es-ES" sz="9600" dirty="0" smtClean="0"/>
            </a:br>
            <a:r>
              <a:rPr lang="es-ES" sz="9600" dirty="0" smtClean="0"/>
              <a:t/>
            </a:r>
            <a:br>
              <a:rPr lang="es-ES" sz="9600" dirty="0" smtClean="0"/>
            </a:br>
            <a:r>
              <a:rPr lang="es-ES" sz="9600" dirty="0" smtClean="0"/>
              <a:t/>
            </a:r>
            <a:br>
              <a:rPr lang="es-ES" sz="9600" dirty="0" smtClean="0"/>
            </a:br>
            <a:r>
              <a:rPr lang="es-ES" sz="9600" dirty="0" smtClean="0"/>
              <a:t/>
            </a:r>
            <a:br>
              <a:rPr lang="es-ES" sz="9600" dirty="0" smtClean="0"/>
            </a:br>
            <a:r>
              <a:rPr lang="es-ES" sz="9600" dirty="0" smtClean="0"/>
              <a:t/>
            </a:r>
            <a:br>
              <a:rPr lang="es-ES" sz="9600" dirty="0" smtClean="0"/>
            </a:br>
            <a:r>
              <a:rPr lang="es-ES" sz="9600" dirty="0" smtClean="0"/>
              <a:t>¿Por qué </a:t>
            </a:r>
            <a:r>
              <a:rPr lang="es-ES" sz="9600" b="1" dirty="0" smtClean="0"/>
              <a:t>SER</a:t>
            </a:r>
            <a:r>
              <a:rPr lang="es-ES" sz="9600" dirty="0" smtClean="0"/>
              <a:t> Voluntario?</a:t>
            </a:r>
            <a:endParaRPr lang="es-ES" sz="9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4282" y="4945853"/>
            <a:ext cx="8686800" cy="3824294"/>
          </a:xfrm>
        </p:spPr>
        <p:txBody>
          <a:bodyPr/>
          <a:lstStyle/>
          <a:p>
            <a:pPr algn="ctr"/>
            <a:r>
              <a:rPr lang="es-ES" dirty="0" smtClean="0"/>
              <a:t>Carta de Motivación   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pPr algn="ctr"/>
            <a:r>
              <a:rPr lang="es-ES" dirty="0" smtClean="0"/>
              <a:t>Motivación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389120"/>
          </a:xfrm>
        </p:spPr>
        <p:txBody>
          <a:bodyPr/>
          <a:lstStyle/>
          <a:p>
            <a:pPr algn="ctr"/>
            <a:r>
              <a:rPr lang="es-ES" dirty="0" smtClean="0"/>
              <a:t>Impulso  que </a:t>
            </a:r>
            <a:r>
              <a:rPr lang="es-ES" b="1" dirty="0" smtClean="0"/>
              <a:t>inicia, guía y mantiene</a:t>
            </a:r>
            <a:r>
              <a:rPr lang="es-ES" dirty="0" smtClean="0"/>
              <a:t> el comportamiento, hasta alcanzar la meta u objetivo deseado</a:t>
            </a:r>
          </a:p>
        </p:txBody>
      </p:sp>
      <p:pic>
        <p:nvPicPr>
          <p:cNvPr id="1026" name="Picture 2" descr="http://www.quefrasesdeamor.com/wp-content/uploads/2014/01/frases-de-motivac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114675"/>
            <a:ext cx="3743325" cy="3743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/>
          <a:lstStyle/>
          <a:p>
            <a:pPr algn="ctr"/>
            <a:r>
              <a:rPr lang="es-ES" dirty="0" smtClean="0"/>
              <a:t>Pirámide de </a:t>
            </a:r>
            <a:r>
              <a:rPr lang="es-ES" dirty="0" err="1" smtClean="0"/>
              <a:t>Maslow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0" name="Picture 2" descr="http://upload.wikimedia.org/wikipedia/commons/thumb/7/76/Pir%C3%A1mide_de_Maslow.svg/1729px-Pir%C3%A1mide_de_Maslow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857364"/>
            <a:ext cx="7358114" cy="4779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38912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6000" i="1" dirty="0" smtClean="0"/>
              <a:t>La Motivación aporta el </a:t>
            </a:r>
            <a:r>
              <a:rPr lang="es-ES" sz="6000" b="1" i="1" dirty="0" smtClean="0"/>
              <a:t>compromiso, continuidad y estabilidad</a:t>
            </a:r>
            <a:r>
              <a:rPr lang="es-ES" sz="6000" i="1" dirty="0" smtClean="0"/>
              <a:t> en la acción voluntaria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357166"/>
            <a:ext cx="8229600" cy="1143000"/>
          </a:xfrm>
        </p:spPr>
        <p:txBody>
          <a:bodyPr/>
          <a:lstStyle/>
          <a:p>
            <a:pPr algn="ctr"/>
            <a:r>
              <a:rPr lang="es-ES" dirty="0" smtClean="0">
                <a:latin typeface="Aharoni" pitchFamily="2" charset="-79"/>
                <a:cs typeface="Aharoni" pitchFamily="2" charset="-79"/>
              </a:rPr>
              <a:t>Clasificación</a:t>
            </a:r>
            <a:endParaRPr lang="es-E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57158" y="1714488"/>
            <a:ext cx="8143932" cy="659352"/>
          </a:xfrm>
        </p:spPr>
        <p:txBody>
          <a:bodyPr/>
          <a:lstStyle/>
          <a:p>
            <a:pPr algn="ctr"/>
            <a:r>
              <a:rPr lang="es-ES" sz="4400" dirty="0" smtClean="0"/>
              <a:t>1.- Motivación extrínseca</a:t>
            </a:r>
            <a:endParaRPr lang="es-ES" sz="4400" dirty="0"/>
          </a:p>
        </p:txBody>
      </p:sp>
      <p:sp>
        <p:nvSpPr>
          <p:cNvPr id="8" name="7 Marcador de texto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contenido"/>
          <p:cNvSpPr>
            <a:spLocks noGrp="1"/>
          </p:cNvSpPr>
          <p:nvPr>
            <p:ph sz="quarter" idx="2"/>
          </p:nvPr>
        </p:nvSpPr>
        <p:spPr>
          <a:xfrm>
            <a:off x="500034" y="2714620"/>
            <a:ext cx="4643470" cy="5715040"/>
          </a:xfrm>
        </p:spPr>
        <p:txBody>
          <a:bodyPr/>
          <a:lstStyle/>
          <a:p>
            <a:r>
              <a:rPr lang="es-ES" dirty="0" smtClean="0"/>
              <a:t>Aparece cuando lo que atrae al individuo no es la acción que se realiza en sí, sino  </a:t>
            </a:r>
            <a:r>
              <a:rPr lang="es-ES" b="1" u="sng" dirty="0" smtClean="0"/>
              <a:t>lo que se recibe a cambio </a:t>
            </a:r>
            <a:r>
              <a:rPr lang="es-ES" dirty="0" smtClean="0"/>
              <a:t>de la actividad realizada </a:t>
            </a:r>
          </a:p>
          <a:p>
            <a:endParaRPr lang="es-ES" dirty="0" smtClean="0"/>
          </a:p>
          <a:p>
            <a:r>
              <a:rPr lang="es-ES" dirty="0" smtClean="0"/>
              <a:t>Por ejemplo, una situación social, dinero, comida o cualquier otra forma de recompensa.</a:t>
            </a:r>
            <a:endParaRPr lang="es-ES" dirty="0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http://noticias.r7.com/blogs/luciano-salamacha/files/2012/12/motivacion-persona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3143248"/>
            <a:ext cx="2809875" cy="2838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latin typeface="+mn-lt"/>
              </a:rPr>
              <a:t>2.-Motivación Intrínseca</a:t>
            </a:r>
            <a:endParaRPr lang="es-ES" b="1" dirty="0">
              <a:latin typeface="+mn-lt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429124" y="2214554"/>
            <a:ext cx="4498975" cy="4643446"/>
          </a:xfrm>
        </p:spPr>
        <p:txBody>
          <a:bodyPr/>
          <a:lstStyle/>
          <a:p>
            <a:r>
              <a:rPr lang="es-ES" dirty="0" smtClean="0"/>
              <a:t>Se evidencia cuando el individuo realiza una actividad </a:t>
            </a:r>
            <a:r>
              <a:rPr lang="es-ES" b="1" u="sng" dirty="0" smtClean="0"/>
              <a:t>por el simple placer de realizarla</a:t>
            </a:r>
            <a:r>
              <a:rPr lang="es-ES" dirty="0" smtClean="0"/>
              <a:t> sin que alguien de manera obvia le de algún incentivo externo.</a:t>
            </a:r>
          </a:p>
          <a:p>
            <a:endParaRPr lang="es-ES" dirty="0" smtClean="0"/>
          </a:p>
          <a:p>
            <a:r>
              <a:rPr lang="es-ES" dirty="0" smtClean="0"/>
              <a:t> Un hobby es un ejemplo típico, así como la sensación de placer, la </a:t>
            </a:r>
            <a:r>
              <a:rPr lang="es-ES" dirty="0" err="1" smtClean="0"/>
              <a:t>autosuperación</a:t>
            </a:r>
            <a:r>
              <a:rPr lang="es-ES" dirty="0" smtClean="0"/>
              <a:t> o la sensación de éxito.</a:t>
            </a:r>
            <a:endParaRPr lang="es-ES" dirty="0"/>
          </a:p>
        </p:txBody>
      </p:sp>
      <p:pic>
        <p:nvPicPr>
          <p:cNvPr id="2050" name="Picture 2" descr="http://2.bp.blogspot.com/-8MXbVkZpx5M/TzQEZbOabNI/AAAAAAAAAdQ/t2ACIPqbo90/s320/profesion-feliz-248x3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71678"/>
            <a:ext cx="3956692" cy="4786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latin typeface="+mn-lt"/>
              </a:rPr>
              <a:t>3.- Motivación Trascendente</a:t>
            </a:r>
            <a:endParaRPr lang="es-ES" b="1" dirty="0">
              <a:latin typeface="+mn-lt"/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500034" y="1714488"/>
            <a:ext cx="8229600" cy="4389120"/>
          </a:xfrm>
        </p:spPr>
        <p:txBody>
          <a:bodyPr/>
          <a:lstStyle/>
          <a:p>
            <a:r>
              <a:rPr lang="es-ES" dirty="0" smtClean="0"/>
              <a:t>Son aquellos deseos por realizar algo de forma altruista y sin interés personal, sino </a:t>
            </a:r>
            <a:r>
              <a:rPr lang="es-ES" b="1" u="sng" dirty="0" smtClean="0"/>
              <a:t>por el bien del otro</a:t>
            </a:r>
            <a:r>
              <a:rPr lang="es-ES" dirty="0" smtClean="0"/>
              <a:t>. Necesita una fuerte carga </a:t>
            </a:r>
            <a:r>
              <a:rPr lang="es-ES" dirty="0" err="1" smtClean="0"/>
              <a:t>valórica</a:t>
            </a:r>
            <a:r>
              <a:rPr lang="es-ES" dirty="0" smtClean="0"/>
              <a:t> y espiritual, ya que se basa en los valores más íntimos y personales y a la vez más bellos del ser humano</a:t>
            </a:r>
            <a:endParaRPr lang="es-ES" dirty="0"/>
          </a:p>
        </p:txBody>
      </p:sp>
      <p:pic>
        <p:nvPicPr>
          <p:cNvPr id="2050" name="Picture 2" descr="http://edubase.files.wordpress.com/2013/09/1235466_628433600536024_1585370110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3857628"/>
            <a:ext cx="3357586" cy="2800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500034" y="1142984"/>
            <a:ext cx="8229600" cy="1143000"/>
          </a:xfrm>
        </p:spPr>
        <p:txBody>
          <a:bodyPr/>
          <a:lstStyle/>
          <a:p>
            <a:r>
              <a:rPr lang="es-ES" dirty="0" smtClean="0"/>
              <a:t>Motivaciones…</a:t>
            </a:r>
            <a:endParaRPr lang="es-ES" dirty="0"/>
          </a:p>
        </p:txBody>
      </p:sp>
      <p:sp>
        <p:nvSpPr>
          <p:cNvPr id="13" name="12 Marcador de contenido"/>
          <p:cNvSpPr>
            <a:spLocks noGrp="1"/>
          </p:cNvSpPr>
          <p:nvPr>
            <p:ph idx="1"/>
          </p:nvPr>
        </p:nvSpPr>
        <p:spPr>
          <a:xfrm>
            <a:off x="914400" y="2468880"/>
            <a:ext cx="8229600" cy="4389120"/>
          </a:xfrm>
        </p:spPr>
        <p:txBody>
          <a:bodyPr/>
          <a:lstStyle/>
          <a:p>
            <a:r>
              <a:rPr lang="es-ES" dirty="0" smtClean="0"/>
              <a:t>Por altruismo</a:t>
            </a:r>
          </a:p>
          <a:p>
            <a:r>
              <a:rPr lang="es-ES" dirty="0" smtClean="0"/>
              <a:t>Por </a:t>
            </a:r>
            <a:r>
              <a:rPr lang="es-ES" dirty="0" err="1" smtClean="0"/>
              <a:t>curriculum</a:t>
            </a:r>
            <a:r>
              <a:rPr lang="es-ES" dirty="0" smtClean="0"/>
              <a:t> o carrera</a:t>
            </a:r>
          </a:p>
          <a:p>
            <a:r>
              <a:rPr lang="es-ES" dirty="0" smtClean="0"/>
              <a:t>Por influencia del entorno</a:t>
            </a:r>
          </a:p>
          <a:p>
            <a:r>
              <a:rPr lang="es-ES" dirty="0" smtClean="0"/>
              <a:t>Por formación o aprendizaje</a:t>
            </a:r>
          </a:p>
          <a:p>
            <a:r>
              <a:rPr lang="es-ES" dirty="0" smtClean="0"/>
              <a:t>Por autoestima e importancia de uno mismo</a:t>
            </a:r>
          </a:p>
          <a:p>
            <a:r>
              <a:rPr lang="es-ES" dirty="0" smtClean="0"/>
              <a:t>Por resolución de problemas personales</a:t>
            </a:r>
          </a:p>
        </p:txBody>
      </p:sp>
      <p:pic>
        <p:nvPicPr>
          <p:cNvPr id="1026" name="Picture 2" descr="http://www.scout.es/wp-content/uploads/GS-San-Jose-582-El-scout-es-hermano-de-todos-300x1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1071546"/>
            <a:ext cx="3553949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2CC48395AFE2D4191E5867484ACE8DE" ma:contentTypeVersion="1" ma:contentTypeDescription="Crear nuevo documento." ma:contentTypeScope="" ma:versionID="e43732fc4d0bbd9032bc6f2e4a50b2e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45b9cca86c6060de293fc16275d6aa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8A1294E-4E7D-4F8E-B270-E116517E2563}"/>
</file>

<file path=customXml/itemProps2.xml><?xml version="1.0" encoding="utf-8"?>
<ds:datastoreItem xmlns:ds="http://schemas.openxmlformats.org/officeDocument/2006/customXml" ds:itemID="{0C3CCD37-24AF-405B-A100-9A3CBD1D9D68}"/>
</file>

<file path=customXml/itemProps3.xml><?xml version="1.0" encoding="utf-8"?>
<ds:datastoreItem xmlns:ds="http://schemas.openxmlformats.org/officeDocument/2006/customXml" ds:itemID="{C245ED5E-4C43-4190-A862-8950AA73E0CD}"/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185</TotalTime>
  <Words>254</Words>
  <PresentationFormat>Presentación en pantalla (4:3)</PresentationFormat>
  <Paragraphs>35</Paragraphs>
  <Slides>13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5" baseType="lpstr">
      <vt:lpstr>Flujo</vt:lpstr>
      <vt:lpstr>Objeto empaquetador del shell</vt:lpstr>
      <vt:lpstr>UNO, DOS TRES…. MOTIVACIÓN!!</vt:lpstr>
      <vt:lpstr>        ¿Por qué SER Voluntario?</vt:lpstr>
      <vt:lpstr>Motivación</vt:lpstr>
      <vt:lpstr>Pirámide de Maslow</vt:lpstr>
      <vt:lpstr>Diapositiva 5</vt:lpstr>
      <vt:lpstr>Clasificación</vt:lpstr>
      <vt:lpstr>2.-Motivación Intrínseca</vt:lpstr>
      <vt:lpstr>3.- Motivación Trascendente</vt:lpstr>
      <vt:lpstr>Motivaciones…</vt:lpstr>
      <vt:lpstr>Diapositiva 10</vt:lpstr>
      <vt:lpstr> Factores que DIFICULTAN la motivación </vt:lpstr>
      <vt:lpstr>Diapositiva 12</vt:lpstr>
      <vt:lpstr>Diapositiva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UNO, DOS TRES…. MOTIVACIÓN!!</dc:title>
  <dc:creator>Salomé Preciado Diez</dc:creator>
  <cp:lastModifiedBy>Salomé Preciado Diez</cp:lastModifiedBy>
  <cp:revision>26</cp:revision>
  <dcterms:created xsi:type="dcterms:W3CDTF">2014-06-25T01:23:22Z</dcterms:created>
  <dcterms:modified xsi:type="dcterms:W3CDTF">2015-04-21T16:04:06Z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0x010100D2CC48395AFE2D4191E5867484ACE8DE</vt:lpwstr>
  </property>
</Properties>
</file>