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29"/>
  </p:notesMasterIdLst>
  <p:handoutMasterIdLst>
    <p:handoutMasterId r:id="rId30"/>
  </p:handoutMasterIdLst>
  <p:sldIdLst>
    <p:sldId id="365" r:id="rId5"/>
    <p:sldId id="425" r:id="rId6"/>
    <p:sldId id="357" r:id="rId7"/>
    <p:sldId id="311" r:id="rId8"/>
    <p:sldId id="413" r:id="rId9"/>
    <p:sldId id="352" r:id="rId10"/>
    <p:sldId id="405" r:id="rId11"/>
    <p:sldId id="313" r:id="rId12"/>
    <p:sldId id="407" r:id="rId13"/>
    <p:sldId id="414" r:id="rId14"/>
    <p:sldId id="415" r:id="rId15"/>
    <p:sldId id="314" r:id="rId16"/>
    <p:sldId id="427" r:id="rId17"/>
    <p:sldId id="428" r:id="rId18"/>
    <p:sldId id="429" r:id="rId19"/>
    <p:sldId id="418" r:id="rId20"/>
    <p:sldId id="373" r:id="rId21"/>
    <p:sldId id="416" r:id="rId22"/>
    <p:sldId id="329" r:id="rId23"/>
    <p:sldId id="328" r:id="rId24"/>
    <p:sldId id="421" r:id="rId25"/>
    <p:sldId id="375" r:id="rId26"/>
    <p:sldId id="403" r:id="rId27"/>
    <p:sldId id="424" r:id="rId28"/>
  </p:sldIdLst>
  <p:sldSz cx="9906000" cy="6858000" type="A4"/>
  <p:notesSz cx="6867525" cy="99949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38" userDrawn="1">
          <p15:clr>
            <a:srgbClr val="A4A3A4"/>
          </p15:clr>
        </p15:guide>
        <p15:guide id="2" pos="2138" userDrawn="1">
          <p15:clr>
            <a:srgbClr val="A4A3A4"/>
          </p15:clr>
        </p15:guide>
        <p15:guide id="3" orient="horz" pos="3149" userDrawn="1">
          <p15:clr>
            <a:srgbClr val="A4A3A4"/>
          </p15:clr>
        </p15:guide>
        <p15:guide id="4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77"/>
    <a:srgbClr val="FE962E"/>
    <a:srgbClr val="008A87"/>
    <a:srgbClr val="FDC26B"/>
    <a:srgbClr val="66427A"/>
    <a:srgbClr val="2B7AB5"/>
    <a:srgbClr val="FFFF99"/>
    <a:srgbClr val="EDEB85"/>
    <a:srgbClr val="ECBF7C"/>
    <a:srgbClr val="B49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8" autoAdjust="0"/>
    <p:restoredTop sz="96144" autoAdjust="0"/>
  </p:normalViewPr>
  <p:slideViewPr>
    <p:cSldViewPr>
      <p:cViewPr varScale="1">
        <p:scale>
          <a:sx n="131" d="100"/>
          <a:sy n="131" d="100"/>
        </p:scale>
        <p:origin x="546" y="120"/>
      </p:cViewPr>
      <p:guideLst>
        <p:guide orient="horz" pos="1979"/>
        <p:guide pos="672"/>
      </p:guideLst>
    </p:cSldViewPr>
  </p:slideViewPr>
  <p:outlineViewPr>
    <p:cViewPr>
      <p:scale>
        <a:sx n="33" d="100"/>
        <a:sy n="33" d="100"/>
      </p:scale>
      <p:origin x="0" y="121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602" y="-120"/>
      </p:cViewPr>
      <p:guideLst>
        <p:guide orient="horz" pos="3238"/>
        <p:guide pos="2138"/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6132" cy="4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18" tIns="46008" rIns="92018" bIns="46008" numCol="1" anchor="ctr" anchorCtr="0" compatLnSpc="1">
            <a:prstTxWarp prst="textNoShape">
              <a:avLst/>
            </a:prstTxWarp>
          </a:bodyPr>
          <a:lstStyle>
            <a:lvl1pPr defTabSz="920504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1394" y="2"/>
            <a:ext cx="2976132" cy="4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18" tIns="46008" rIns="92018" bIns="46008" numCol="1" anchor="ctr" anchorCtr="0" compatLnSpc="1">
            <a:prstTxWarp prst="textNoShape">
              <a:avLst/>
            </a:prstTxWarp>
          </a:bodyPr>
          <a:lstStyle>
            <a:lvl1pPr algn="r" defTabSz="920504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5698"/>
            <a:ext cx="2976132" cy="4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18" tIns="46008" rIns="92018" bIns="46008" numCol="1" anchor="b" anchorCtr="0" compatLnSpc="1">
            <a:prstTxWarp prst="textNoShape">
              <a:avLst/>
            </a:prstTxWarp>
          </a:bodyPr>
          <a:lstStyle>
            <a:lvl1pPr defTabSz="920504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1394" y="9495698"/>
            <a:ext cx="2976132" cy="4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18" tIns="46008" rIns="92018" bIns="46008" numCol="1" anchor="b" anchorCtr="0" compatLnSpc="1">
            <a:prstTxWarp prst="textNoShape">
              <a:avLst/>
            </a:prstTxWarp>
          </a:bodyPr>
          <a:lstStyle>
            <a:lvl1pPr algn="r" defTabSz="920504">
              <a:defRPr sz="1300" smtClean="0"/>
            </a:lvl1pPr>
          </a:lstStyle>
          <a:p>
            <a:pPr>
              <a:defRPr/>
            </a:pPr>
            <a:fld id="{AB7776FF-45AE-450B-A3EE-0B1AD805301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310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6132" cy="4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8" tIns="46008" rIns="92018" bIns="46008" numCol="1" anchor="t" anchorCtr="0" compatLnSpc="1">
            <a:prstTxWarp prst="textNoShape">
              <a:avLst/>
            </a:prstTxWarp>
          </a:bodyPr>
          <a:lstStyle>
            <a:lvl1pPr defTabSz="920504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858" y="2"/>
            <a:ext cx="2976132" cy="4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8" tIns="46008" rIns="92018" bIns="46008" numCol="1" anchor="t" anchorCtr="0" compatLnSpc="1">
            <a:prstTxWarp prst="textNoShape">
              <a:avLst/>
            </a:prstTxWarp>
          </a:bodyPr>
          <a:lstStyle>
            <a:lvl1pPr algn="r" defTabSz="920504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49300"/>
            <a:ext cx="5414963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46" y="4747074"/>
            <a:ext cx="5494634" cy="44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8" tIns="46008" rIns="92018" bIns="4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149"/>
            <a:ext cx="2976132" cy="4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8" tIns="46008" rIns="92018" bIns="46008" numCol="1" anchor="b" anchorCtr="0" compatLnSpc="1">
            <a:prstTxWarp prst="textNoShape">
              <a:avLst/>
            </a:prstTxWarp>
          </a:bodyPr>
          <a:lstStyle>
            <a:lvl1pPr defTabSz="920504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858" y="9494149"/>
            <a:ext cx="2976132" cy="4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8" tIns="46008" rIns="92018" bIns="46008" numCol="1" anchor="b" anchorCtr="0" compatLnSpc="1">
            <a:prstTxWarp prst="textNoShape">
              <a:avLst/>
            </a:prstTxWarp>
          </a:bodyPr>
          <a:lstStyle>
            <a:lvl1pPr algn="r" defTabSz="920504">
              <a:defRPr sz="1300" smtClean="0"/>
            </a:lvl1pPr>
          </a:lstStyle>
          <a:p>
            <a:pPr>
              <a:defRPr/>
            </a:pPr>
            <a:fld id="{95956820-3927-4935-AC91-3AA1E807DE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63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err="1" smtClean="0"/>
              <a:t>Bienvenus</a:t>
            </a:r>
            <a:r>
              <a:rPr lang="es-ES" dirty="0" smtClean="0"/>
              <a:t>,</a:t>
            </a:r>
            <a:r>
              <a:rPr lang="es-ES" baseline="0" dirty="0" smtClean="0"/>
              <a:t> Bienvenidos, </a:t>
            </a:r>
            <a:r>
              <a:rPr lang="es-ES" baseline="0" dirty="0" err="1" smtClean="0"/>
              <a:t>Welcome</a:t>
            </a:r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Virtual tour</a:t>
            </a:r>
          </a:p>
          <a:p>
            <a:endParaRPr lang="es-ES" baseline="0" dirty="0" smtClean="0"/>
          </a:p>
          <a:p>
            <a:r>
              <a:rPr lang="es-ES" baseline="0" dirty="0" smtClean="0"/>
              <a:t>A real campus, </a:t>
            </a:r>
            <a:r>
              <a:rPr lang="es-ES" baseline="0" dirty="0" err="1" smtClean="0"/>
              <a:t>surrounded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parks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same</a:t>
            </a:r>
            <a:r>
              <a:rPr lang="es-ES" baseline="0" dirty="0" smtClean="0"/>
              <a:t> time </a:t>
            </a:r>
            <a:r>
              <a:rPr lang="es-ES" baseline="0" dirty="0" err="1" smtClean="0"/>
              <a:t>integrated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city</a:t>
            </a:r>
            <a:r>
              <a:rPr lang="es-ES" baseline="0" dirty="0" smtClean="0"/>
              <a:t>,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convenient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size</a:t>
            </a:r>
            <a:r>
              <a:rPr lang="es-ES" baseline="0" dirty="0" smtClean="0"/>
              <a:t>, 200,000 </a:t>
            </a:r>
            <a:r>
              <a:rPr lang="es-ES" baseline="0" dirty="0" err="1" smtClean="0"/>
              <a:t>inhabitants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manageable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easy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walk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around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safe</a:t>
            </a:r>
            <a:r>
              <a:rPr lang="es-ES" baseline="0" dirty="0" smtClean="0"/>
              <a:t>.  </a:t>
            </a:r>
          </a:p>
          <a:p>
            <a:endParaRPr lang="es-ES" baseline="0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8091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strong</a:t>
            </a:r>
            <a:r>
              <a:rPr lang="en-US" baseline="0" dirty="0" smtClean="0"/>
              <a:t> in Engineering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15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post-graduate level the different fields of study get a more balanced share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13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7040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413375" cy="3749675"/>
          </a:xfrm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8234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413375" cy="3749675"/>
          </a:xfrm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3686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9300"/>
            <a:ext cx="5413375" cy="3749675"/>
          </a:xfrm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27928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7075" y="749300"/>
            <a:ext cx="5414963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696" indent="-285653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2611" indent="-228522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599656" indent="-228522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6699" indent="-228522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3743" indent="-2285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0787" indent="-2285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7831" indent="-2285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4875" indent="-2285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B9D93E-D9CE-4FCE-B107-EACEDF05443F}" type="slidenum">
              <a:rPr lang="es-E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80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630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526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/>
              <a:t>Developing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countries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3075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Capital of Cantabria, autonomous</a:t>
            </a:r>
            <a:r>
              <a:rPr lang="en-US" baseline="0" dirty="0" smtClean="0"/>
              <a:t> region</a:t>
            </a:r>
          </a:p>
          <a:p>
            <a:r>
              <a:rPr lang="en-US" baseline="0" dirty="0" smtClean="0"/>
              <a:t>We enjoy great geographical diversity, beautiful beaches as well as the impressive </a:t>
            </a:r>
            <a:r>
              <a:rPr lang="en-US" baseline="0" dirty="0" err="1" smtClean="0"/>
              <a:t>Picos</a:t>
            </a:r>
            <a:r>
              <a:rPr lang="en-US" baseline="0" dirty="0" smtClean="0"/>
              <a:t> de Europa, in a couple of hours’ drive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954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80245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41785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680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25967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Capital of Cantabria, autonomous</a:t>
            </a:r>
            <a:r>
              <a:rPr lang="en-US" baseline="0" dirty="0" smtClean="0"/>
              <a:t> region</a:t>
            </a:r>
          </a:p>
          <a:p>
            <a:r>
              <a:rPr lang="en-US" baseline="0" dirty="0" smtClean="0"/>
              <a:t>We enjoy great geographical diversity, beautiful beaches as well as the impressive </a:t>
            </a:r>
            <a:r>
              <a:rPr lang="en-US" baseline="0" dirty="0" err="1" smtClean="0"/>
              <a:t>Picos</a:t>
            </a:r>
            <a:r>
              <a:rPr lang="en-US" baseline="0" dirty="0" smtClean="0"/>
              <a:t> de Europa, in a couple of hours’ drive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39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/>
              <a:t>43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old</a:t>
            </a:r>
            <a:r>
              <a:rPr lang="es-ES" dirty="0" smtClean="0"/>
              <a:t>, </a:t>
            </a:r>
            <a:r>
              <a:rPr lang="es-ES" dirty="0" err="1" smtClean="0"/>
              <a:t>reaching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middle-age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feel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young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dynamic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ready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new </a:t>
            </a:r>
            <a:r>
              <a:rPr lang="es-ES" baseline="0" dirty="0" err="1" smtClean="0"/>
              <a:t>challenges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9810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Medium-sized, but with a few strong points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15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err="1" smtClean="0"/>
              <a:t>Lots</a:t>
            </a:r>
            <a:r>
              <a:rPr lang="es-ES" dirty="0" smtClean="0"/>
              <a:t> of</a:t>
            </a:r>
            <a:r>
              <a:rPr lang="es-ES" baseline="0" dirty="0" smtClean="0"/>
              <a:t> R &amp; D </a:t>
            </a:r>
            <a:r>
              <a:rPr lang="es-ES" baseline="0" dirty="0" err="1" smtClean="0"/>
              <a:t>Groups</a:t>
            </a:r>
            <a:endParaRPr lang="es-ES" baseline="0" dirty="0" smtClean="0"/>
          </a:p>
          <a:p>
            <a:r>
              <a:rPr lang="es-ES" baseline="0" dirty="0" err="1" smtClean="0"/>
              <a:t>Comparatively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large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in Post-</a:t>
            </a:r>
            <a:r>
              <a:rPr lang="es-ES" baseline="0" dirty="0" err="1" smtClean="0"/>
              <a:t>Graduate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programs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1465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6820-3927-4935-AC91-3AA1E807DE3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48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4475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7075" y="749300"/>
            <a:ext cx="5414963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6681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9344" y="332656"/>
            <a:ext cx="14017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4488" y="2420938"/>
            <a:ext cx="928903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2311400" cy="476250"/>
          </a:xfrm>
        </p:spPr>
        <p:txBody>
          <a:bodyPr/>
          <a:lstStyle>
            <a:lvl1pPr algn="l"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7339F89-E684-4DA5-A93C-D2C2EA7563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E5A5E-BC4B-46C1-837A-1E42FD1F79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138113"/>
            <a:ext cx="2228850" cy="61706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38113"/>
            <a:ext cx="6534150" cy="61706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E93-EABC-4F47-9929-92DD954506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95300" y="138113"/>
            <a:ext cx="8915400" cy="61706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06CF-FEEE-4E7B-932C-0F6A1F2B43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Objetos con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/>
          <a:stretch/>
        </p:blipFill>
        <p:spPr>
          <a:xfrm>
            <a:off x="920551" y="5999943"/>
            <a:ext cx="2009801" cy="858057"/>
          </a:xfrm>
          <a:prstGeom prst="rect">
            <a:avLst/>
          </a:prstGeom>
        </p:spPr>
      </p:pic>
      <p:sp>
        <p:nvSpPr>
          <p:cNvPr id="7" name="6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5109098" y="1340768"/>
            <a:ext cx="4134379" cy="5040560"/>
          </a:xfr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60604" y="3509137"/>
            <a:ext cx="5900192" cy="390043"/>
          </a:xfrm>
        </p:spPr>
        <p:txBody>
          <a:bodyPr/>
          <a:lstStyle>
            <a:lvl1pPr algn="l">
              <a:defRPr lang="es-ES" sz="2000" b="1" kern="1200" dirty="0" smtClean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0959" y="1772964"/>
            <a:ext cx="4127500" cy="4608363"/>
          </a:xfrm>
          <a:noFill/>
          <a:ln>
            <a:noFill/>
          </a:ln>
        </p:spPr>
        <p:txBody>
          <a:bodyPr lIns="0" tIns="0" rIns="40639" bIns="0"/>
          <a:lstStyle>
            <a:lvl1pPr>
              <a:defRPr lang="es-ES" sz="1600" kern="1200" smtClean="0">
                <a:latin typeface="Arial" charset="0"/>
                <a:ea typeface="ヒラギノ角ゴ ProN W3" charset="0"/>
                <a:cs typeface="Arial" charset="0"/>
              </a:defRPr>
            </a:lvl1pPr>
            <a:lvl2pPr>
              <a:defRPr lang="es-ES" sz="1600" kern="120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defRPr lang="es-ES" sz="1600" kern="120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defRPr lang="es-ES" sz="1600" kern="120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defRPr lang="es-ES" sz="16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819240" y="1340917"/>
            <a:ext cx="4134379" cy="360040"/>
          </a:xfrm>
        </p:spPr>
        <p:txBody>
          <a:bodyPr/>
          <a:lstStyle>
            <a:lvl1pPr marL="39688" indent="0">
              <a:buNone/>
              <a:defRPr lang="es-ES" sz="2000" kern="1200" dirty="0" smtClean="0">
                <a:solidFill>
                  <a:srgbClr val="006871"/>
                </a:solidFill>
                <a:latin typeface="Arial Bold" charset="0"/>
                <a:ea typeface="Arial Bold" charset="0"/>
                <a:cs typeface="Arial Bold" charset="0"/>
                <a:sym typeface="Arial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2"/>
          </p:nvPr>
        </p:nvSpPr>
        <p:spPr>
          <a:xfrm rot="16200000">
            <a:off x="-1606105" y="4245467"/>
            <a:ext cx="4536504" cy="311282"/>
          </a:xfrm>
        </p:spPr>
        <p:txBody>
          <a:bodyPr/>
          <a:lstStyle>
            <a:lvl1pPr marL="39688" indent="0">
              <a:buNone/>
              <a:defRPr lang="es-ES" sz="1200" kern="1200" dirty="0">
                <a:solidFill>
                  <a:srgbClr val="80808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13803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CA39-7B95-40D2-BA6A-747F000FBA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FBB8-DC7E-4310-9849-4175A2FAD9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E6D27-BB9B-40B7-B3F0-61A4674592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C293-02BC-4ED1-BB58-3C445511D6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619D-08F3-49FF-89DD-1ADFAB8811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0DF0-2600-4E61-99D5-04FC2323D2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ED7E-031A-4727-93C2-E651C3AF2F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82982-A9D6-40D4-9B15-15BCF89E6A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2560" y="138113"/>
            <a:ext cx="834194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	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pic>
        <p:nvPicPr>
          <p:cNvPr id="3077" name="Picture 10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6" y="6021288"/>
            <a:ext cx="747418" cy="7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7913" y="6500813"/>
            <a:ext cx="704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CC221-0891-4A48-8EA9-45E4EC46F19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700" r:id="rId13"/>
  </p:sldLayoutIdLst>
  <p:hf hdr="0" ftr="0" dt="0"/>
  <p:txStyles>
    <p:titleStyle>
      <a:lvl1pPr algn="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Eras Demi IT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Eras Demi IT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Eras Demi IT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Eras Demi IT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Eras Demi IT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Eras Demi IT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Eras Demi IT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Eras Demi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logo+ih+cantabria&amp;source=images&amp;cd=&amp;cad=rja&amp;docid=P-8Bcub4qFRxMM&amp;tbnid=kHkuC33fvdV_eM:&amp;ved=0CAUQjRw&amp;url=http://www.ecoticias.com/energias-renovables/48844/El-IH-Cantabria-es-uno-de-los-puntales-del-Gobierno-nacional-en-la-estrategia-de-apostar-por-las-renovables&amp;ei=u6MGUfDsIemI0AWMtYGQAw&amp;bvm=bv.41524429,d.d2k&amp;psig=AFQjCNEmXg_bVLcBYvv8zGoPSgZdeK7Pig&amp;ust=1359476028100160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frm=1&amp;source=images&amp;cd=&amp;cad=rja&amp;docid=xdc5s9NeslicYM&amp;tbnid=B7QwyENo7WyYeM:&amp;ved=0CAUQjRw&amp;url=http://www.ub.edu/web/ub/es/menu_eines/noticies/2012/03/103.html&amp;ei=rE7iUrX_IImr0QWIvICIAg&amp;bvm=bv.59930103,d.d2k&amp;psig=AFQjCNHOy5ZsgS94xlK5hAw0fissHxJCTw&amp;ust=1390649386339519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vr.internacional@unican.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-9525"/>
            <a:ext cx="990282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27651C1-05CD-45C0-ADC0-618D4421DD37}" type="slidenum">
              <a:rPr lang="es-ES" sz="1400" smtClean="0">
                <a:solidFill>
                  <a:srgbClr val="006666"/>
                </a:solidFill>
                <a:latin typeface="Trebuchet MS" pitchFamily="34" charset="0"/>
              </a:rPr>
              <a:pPr/>
              <a:t>1</a:t>
            </a:fld>
            <a:endParaRPr lang="es-ES" sz="1400" smtClean="0">
              <a:solidFill>
                <a:srgbClr val="006666"/>
              </a:solidFill>
              <a:latin typeface="Trebuchet MS" pitchFamily="34" charset="0"/>
            </a:endParaRPr>
          </a:p>
        </p:txBody>
      </p:sp>
      <p:sp>
        <p:nvSpPr>
          <p:cNvPr id="30724" name="Rectangle 27"/>
          <p:cNvSpPr>
            <a:spLocks noChangeArrowheads="1"/>
          </p:cNvSpPr>
          <p:nvPr/>
        </p:nvSpPr>
        <p:spPr bwMode="auto">
          <a:xfrm>
            <a:off x="1928813" y="5876925"/>
            <a:ext cx="66230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endParaRPr lang="es-ES" sz="2800" b="1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30725" name="Rectangle 36"/>
          <p:cNvSpPr>
            <a:spLocks noChangeArrowheads="1"/>
          </p:cNvSpPr>
          <p:nvPr/>
        </p:nvSpPr>
        <p:spPr bwMode="auto">
          <a:xfrm>
            <a:off x="8929365" y="-171400"/>
            <a:ext cx="992187" cy="7200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26" name="Text Box 37"/>
          <p:cNvSpPr txBox="1">
            <a:spLocks noChangeArrowheads="1"/>
          </p:cNvSpPr>
          <p:nvPr/>
        </p:nvSpPr>
        <p:spPr bwMode="auto">
          <a:xfrm rot="5400000">
            <a:off x="5988047" y="2909962"/>
            <a:ext cx="6867525" cy="102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ts val="7200"/>
              </a:lnSpc>
              <a:spcBef>
                <a:spcPct val="50000"/>
              </a:spcBef>
            </a:pPr>
            <a:r>
              <a:rPr lang="es-ES" sz="7200" dirty="0" smtClean="0">
                <a:solidFill>
                  <a:schemeClr val="bg1"/>
                </a:solidFill>
                <a:latin typeface="+mn-lt"/>
              </a:rPr>
              <a:t>web.unican.es</a:t>
            </a:r>
            <a:endParaRPr lang="es-ES" sz="7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7" name="Picture 3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" r="1276"/>
          <a:stretch/>
        </p:blipFill>
        <p:spPr bwMode="auto">
          <a:xfrm>
            <a:off x="344489" y="188641"/>
            <a:ext cx="129857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27"/>
          <p:cNvSpPr>
            <a:spLocks noChangeArrowheads="1"/>
          </p:cNvSpPr>
          <p:nvPr/>
        </p:nvSpPr>
        <p:spPr bwMode="auto">
          <a:xfrm>
            <a:off x="1571129" y="6433016"/>
            <a:ext cx="712628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360000" rIns="360000" anchor="ctr">
            <a:spAutoFit/>
          </a:bodyPr>
          <a:lstStyle/>
          <a:p>
            <a:pPr algn="ctr" eaLnBrk="1" hangingPunct="1"/>
            <a:r>
              <a:rPr lang="es-ES_tradnl" sz="2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Vicerrectorado de Internacionalización y Cooperación</a:t>
            </a:r>
            <a:endParaRPr lang="es-ES_tradnl" sz="2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64568" y="1569698"/>
            <a:ext cx="7410582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 smtClean="0">
                <a:solidFill>
                  <a:schemeClr val="accent3"/>
                </a:solidFill>
                <a:latin typeface="Calibri" pitchFamily="34" charset="0"/>
              </a:rPr>
              <a:t>TÍTULOS DE GRADO</a:t>
            </a:r>
            <a:endParaRPr lang="en-US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03645" y="5232538"/>
            <a:ext cx="2471465" cy="9079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 smtClean="0">
                <a:solidFill>
                  <a:srgbClr val="006666"/>
                </a:solidFill>
                <a:latin typeface="+mn-lt"/>
              </a:rPr>
              <a:t>ARTES Y HUMANIDADES</a:t>
            </a:r>
            <a:endParaRPr lang="es-ES" sz="1600" b="1" dirty="0">
              <a:solidFill>
                <a:srgbClr val="006666"/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latin typeface="+mn-lt"/>
              </a:rPr>
              <a:t>Estudios Hispánicos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latin typeface="+mn-lt"/>
              </a:rPr>
              <a:t>Historia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64153" y="2031662"/>
            <a:ext cx="4075123" cy="41088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+mn-lt"/>
              </a:rPr>
              <a:t>INGENIERÍAS</a:t>
            </a:r>
            <a:endParaRPr lang="es-ES" sz="1600" b="1" dirty="0">
              <a:solidFill>
                <a:schemeClr val="bg1"/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Civil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Ing. de los Recursos Energéticos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Ing. de los Recursos Mineros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Ing. de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Tec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de Telecomunicación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Eléctrica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Ing. Electrónica Industrial y Automática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Ing. en Tecnologías Industriales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Informática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Marina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Marítima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Mecánica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Náutica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Transporte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Marítimo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Química </a:t>
            </a:r>
          </a:p>
          <a:p>
            <a:pPr marL="87312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defRPr/>
            </a:pP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87312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defRPr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03644" y="2031662"/>
            <a:ext cx="4489607" cy="2139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+mn-lt"/>
              </a:rPr>
              <a:t>CIENCIAS SOCIALES</a:t>
            </a:r>
            <a:endParaRPr lang="es-ES" sz="1600" b="1" dirty="0">
              <a:solidFill>
                <a:schemeClr val="bg1"/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Administración y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Dirección de Empresas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Derecho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Economía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Geografía y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Ordenación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del Territorio </a:t>
            </a:r>
            <a:endParaRPr lang="es-ES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Gestión Hotelera y Turismo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Magisterio 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(Infantil y Primaria)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Relaciones Laborales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739477" y="4260243"/>
            <a:ext cx="1953774" cy="188513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 smtClean="0">
                <a:solidFill>
                  <a:srgbClr val="006666"/>
                </a:solidFill>
                <a:latin typeface="+mn-lt"/>
              </a:rPr>
              <a:t>CIENCIAS DE LA SALUD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00" b="1" dirty="0" smtClean="0">
                <a:solidFill>
                  <a:srgbClr val="006666"/>
                </a:solidFill>
                <a:latin typeface="+mn-lt"/>
              </a:rPr>
              <a:t>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prstClr val="black"/>
                </a:solidFill>
                <a:latin typeface="+mn-lt"/>
              </a:rPr>
              <a:t>Enfermería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prstClr val="black"/>
                </a:solidFill>
                <a:latin typeface="+mn-lt"/>
              </a:rPr>
              <a:t>Fisioterapia</a:t>
            </a:r>
            <a:endParaRPr lang="es-ES" sz="1600" dirty="0">
              <a:solidFill>
                <a:prstClr val="black"/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prstClr val="black"/>
                </a:solidFill>
                <a:latin typeface="+mn-lt"/>
              </a:rPr>
              <a:t>Logopedia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solidFill>
                  <a:prstClr val="black"/>
                </a:solidFill>
                <a:latin typeface="+mn-lt"/>
              </a:rPr>
              <a:t>Medicina</a:t>
            </a:r>
            <a:endParaRPr lang="es-ES" sz="1600" dirty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203643" y="4247653"/>
            <a:ext cx="2471467" cy="907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+mn-lt"/>
              </a:rPr>
              <a:t>CIENCIAS</a:t>
            </a:r>
            <a:endParaRPr lang="es-ES" sz="1600" b="1" dirty="0">
              <a:solidFill>
                <a:schemeClr val="bg1"/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Física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Matemáticas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Estudiar en la UC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2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456" y="1254383"/>
            <a:ext cx="771745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cap="all" dirty="0" smtClean="0">
                <a:solidFill>
                  <a:schemeClr val="accent3"/>
                </a:solidFill>
                <a:latin typeface="Calibri" pitchFamily="34" charset="0"/>
              </a:rPr>
              <a:t>TÍTULOS DE Máster Oficial</a:t>
            </a:r>
            <a:endParaRPr lang="en-US" sz="2400" cap="all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363496" y="3635499"/>
            <a:ext cx="3619116" cy="23544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>
                <a:solidFill>
                  <a:srgbClr val="006666"/>
                </a:solidFill>
                <a:latin typeface="+mn-lt"/>
              </a:rPr>
              <a:t>ARTES Y HUMANIDADES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 smtClean="0">
                <a:latin typeface="+mn-lt"/>
              </a:rPr>
              <a:t>Enseñanza </a:t>
            </a:r>
            <a:r>
              <a:rPr lang="es-ES" sz="1400" dirty="0">
                <a:latin typeface="+mn-lt"/>
              </a:rPr>
              <a:t>de Segundas Lenguas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+mn-lt"/>
              </a:rPr>
              <a:t>Enseñanza del Español como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+mn-lt"/>
              </a:rPr>
              <a:t>Lengua Extranjera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+mn-lt"/>
              </a:rPr>
              <a:t>Historia Contemporánea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+mn-lt"/>
              </a:rPr>
              <a:t>La Construcción de Europa entre el Mundo Antiguo y Medieval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+mn-lt"/>
              </a:rPr>
              <a:t>Monarquía de España SS. XVI-XVIII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+mn-lt"/>
              </a:rPr>
              <a:t>Patrimonio Histórico y Territorial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latin typeface="+mn-lt"/>
              </a:rPr>
              <a:t>Prehistoria y </a:t>
            </a:r>
            <a:r>
              <a:rPr lang="es-ES" sz="1400" dirty="0" smtClean="0">
                <a:latin typeface="+mn-lt"/>
              </a:rPr>
              <a:t>Arqueología</a:t>
            </a:r>
            <a:endParaRPr lang="es-ES" sz="1400" dirty="0"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031" y="1688502"/>
            <a:ext cx="3240360" cy="42934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+mn-lt"/>
              </a:rPr>
              <a:t>INGENIERÍA Y ARQUITECTURA </a:t>
            </a:r>
            <a:endParaRPr lang="es-ES" sz="1600" b="1" dirty="0">
              <a:solidFill>
                <a:schemeClr val="bg1"/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European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Construction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Engineering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Gestión Ambiental de Sistemas Hídricos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Gestión de Zonas Costeras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Ing. de Telecomunicación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Ing. Náutica y Gestión Marítima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Ambiental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de Caminos, Canales y Puertos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de Costas y Puertos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Industrial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Marina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Ingeniería Química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Investigación en Ing. Ambiental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Investigación en Ing. Civil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Investigación en Ing. Industrial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SzPct val="92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Materiales, Componentes y 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Estructuras</a:t>
            </a:r>
            <a:endParaRPr lang="es-ES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363496" y="1683064"/>
            <a:ext cx="3619117" cy="1923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+mn-lt"/>
              </a:rPr>
              <a:t>CIENCIAS SOCIALES Y JURÍDICAS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Dirección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 Empresas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Dirección de Marketing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Empresa y Tecnologías de la Información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Formación del Profesorado de ES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Fundamentos del Sistema Jurídico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Innovación en Contextos Educativos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Instrumentos del Análisis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Económico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022182" y="3635499"/>
            <a:ext cx="2808312" cy="23544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+mn-lt"/>
              </a:rPr>
              <a:t>CIENCIAS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Física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Instrumentación y Medio Ambiente 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Ingeniería Informática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Matemáticas y Computación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Nuevos Materiales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Química Teórica y Modelización 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Computacional</a:t>
            </a: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endParaRPr lang="es-ES" sz="1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285750" indent="-198438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3000"/>
              <a:buFont typeface="Wingdings" panose="05000000000000000000" pitchFamily="2" charset="2"/>
              <a:buChar char="§"/>
              <a:defRPr/>
            </a:pPr>
            <a:endParaRPr lang="es-E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022182" y="1683064"/>
            <a:ext cx="2808312" cy="1923604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b="1" dirty="0">
                <a:solidFill>
                  <a:srgbClr val="006666"/>
                </a:solidFill>
                <a:latin typeface="+mn-lt"/>
              </a:rPr>
              <a:t>CIENCIAS DE LA SALUD </a:t>
            </a:r>
          </a:p>
          <a:p>
            <a:pPr marL="285750" lvl="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 smtClean="0">
                <a:solidFill>
                  <a:prstClr val="black"/>
                </a:solidFill>
                <a:latin typeface="+mn-lt"/>
              </a:rPr>
              <a:t>Biología </a:t>
            </a:r>
            <a:r>
              <a:rPr lang="es-ES" sz="1400" dirty="0">
                <a:solidFill>
                  <a:prstClr val="black"/>
                </a:solidFill>
                <a:latin typeface="+mn-lt"/>
              </a:rPr>
              <a:t>Molecular y Biomedicina</a:t>
            </a:r>
          </a:p>
          <a:p>
            <a:pPr marL="285750" lvl="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prstClr val="black"/>
                </a:solidFill>
                <a:latin typeface="+mn-lt"/>
              </a:rPr>
              <a:t>Condicionantes del Crecimiento </a:t>
            </a:r>
          </a:p>
          <a:p>
            <a:pPr marL="285750" lvl="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prstClr val="black"/>
                </a:solidFill>
                <a:latin typeface="+mn-lt"/>
              </a:rPr>
              <a:t>Cuidados de Salud</a:t>
            </a:r>
          </a:p>
          <a:p>
            <a:pPr marL="285750" lvl="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prstClr val="black"/>
                </a:solidFill>
                <a:latin typeface="+mn-lt"/>
              </a:rPr>
              <a:t>Heridas Crónicas </a:t>
            </a:r>
          </a:p>
          <a:p>
            <a:pPr marL="285750" lvl="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prstClr val="black"/>
                </a:solidFill>
                <a:latin typeface="+mn-lt"/>
              </a:rPr>
              <a:t>Inv. en Salud Mental</a:t>
            </a:r>
          </a:p>
          <a:p>
            <a:pPr marL="285750" lvl="0" indent="-19843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s-ES" sz="1400" dirty="0">
                <a:solidFill>
                  <a:prstClr val="black"/>
                </a:solidFill>
                <a:latin typeface="+mn-lt"/>
              </a:rPr>
              <a:t>Tratamiento del </a:t>
            </a:r>
            <a:r>
              <a:rPr lang="es-ES" sz="1400" dirty="0" smtClean="0">
                <a:solidFill>
                  <a:prstClr val="black"/>
                </a:solidFill>
                <a:latin typeface="+mn-lt"/>
              </a:rPr>
              <a:t>Dolor</a:t>
            </a:r>
            <a:endParaRPr lang="es-ES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Estudiar en la UC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26257"/>
            <a:ext cx="720080" cy="722525"/>
          </a:xfrm>
          <a:prstGeom prst="rect">
            <a:avLst/>
          </a:prstGeom>
          <a:effectLst>
            <a:outerShdw blurRad="457200" dist="50800" dir="5400000" algn="ctr" rotWithShape="0">
              <a:srgbClr val="000000">
                <a:alpha val="5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2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88504" y="1628800"/>
            <a:ext cx="87849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5113" indent="-265113" eaLnBrk="1" hangingPunct="1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Primera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Universidad Española con 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Escuela de Doctorado</a:t>
            </a:r>
          </a:p>
          <a:p>
            <a:pPr marL="265113" indent="-265113" eaLnBrk="1" hangingPunct="1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Estudios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Doctorado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disponibles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una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variedad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campos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relacionados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con las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líneas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investigación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llevadas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cabo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los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32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Departamentos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65113" indent="-265113" eaLnBrk="1" hangingPunct="1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la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última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evaluación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el 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65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%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los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programas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Doctorado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obtuvieron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el mayor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ivel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alidad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otorgado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por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el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Gobierno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Español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848544" y="116632"/>
            <a:ext cx="44146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000" b="1" dirty="0">
              <a:solidFill>
                <a:srgbClr val="813A86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98" y="4485131"/>
            <a:ext cx="4504087" cy="23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601072" y="4600150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accent3"/>
                </a:solidFill>
                <a:latin typeface="Calibri" panose="020F0502020204030204" pitchFamily="34" charset="0"/>
                <a:cs typeface="Arial" charset="0"/>
              </a:rPr>
              <a:t>Programas de Doctorado con mención de excelencia del Ministerio de Educación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006666"/>
              </a:solidFill>
              <a:latin typeface="Calibri" panose="020F0502020204030204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charset="0"/>
              </a:rPr>
              <a:t>En comparación con otras universidades de tamaño similar (con más de 12.000 estudiantes de grado)</a:t>
            </a:r>
            <a:endParaRPr lang="es-ES" sz="1600" b="1" dirty="0">
              <a:solidFill>
                <a:schemeClr val="accent1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0" name="Picture 2" descr="cen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303" y="-214553"/>
            <a:ext cx="4610103" cy="166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464" y="138113"/>
            <a:ext cx="5256584" cy="769937"/>
          </a:xfrm>
        </p:spPr>
        <p:txBody>
          <a:bodyPr/>
          <a:lstStyle/>
          <a:p>
            <a:pPr algn="ctr"/>
            <a:r>
              <a:rPr lang="es-ES" sz="3600" dirty="0" smtClean="0"/>
              <a:t>Estudios de Doctorado</a:t>
            </a:r>
            <a:endParaRPr lang="es-E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UC: datos significativos</a:t>
            </a:r>
            <a:endParaRPr lang="es-E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48544" y="1817370"/>
            <a:ext cx="6717000" cy="386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16093" indent="-116093" defTabSz="371498" eaLnBrk="1" hangingPunct="1">
              <a:spcAft>
                <a:spcPts val="731"/>
              </a:spcAft>
              <a:defRPr/>
            </a:pP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La Universidad de Cantabria es la </a:t>
            </a:r>
            <a:r>
              <a:rPr lang="es-ES" sz="2383" b="1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44ª del sistema universitario español</a:t>
            </a: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 por tamaño, pero es:</a:t>
            </a:r>
          </a:p>
          <a:p>
            <a:pPr marL="242506" indent="-242506" defTabSz="371498" eaLnBrk="1" hangingPunct="1">
              <a:spcAft>
                <a:spcPts val="975"/>
              </a:spcAft>
              <a:buFont typeface="Wingdings" panose="05000000000000000000" pitchFamily="2" charset="2"/>
              <a:buChar char="§"/>
              <a:defRPr/>
            </a:pP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La</a:t>
            </a:r>
            <a:r>
              <a:rPr lang="es-ES" sz="2383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4ª Universidad más productiva </a:t>
            </a: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globalmente de España.</a:t>
            </a:r>
          </a:p>
          <a:p>
            <a:pPr marL="242506" indent="-242506" defTabSz="371498" eaLnBrk="1" hangingPunct="1">
              <a:spcAft>
                <a:spcPts val="975"/>
              </a:spcAft>
              <a:buFont typeface="Wingdings" panose="05000000000000000000" pitchFamily="2" charset="2"/>
              <a:buChar char="§"/>
              <a:defRPr/>
            </a:pP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La </a:t>
            </a:r>
            <a:r>
              <a:rPr lang="es-ES" sz="2383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1ª Universidad en rendimiento investigador.</a:t>
            </a:r>
            <a:endParaRPr lang="es-ES" sz="2383" dirty="0">
              <a:solidFill>
                <a:srgbClr val="006666"/>
              </a:solidFill>
              <a:latin typeface="Calibri"/>
              <a:cs typeface="Arial" panose="020B0604020202020204" pitchFamily="34" charset="0"/>
            </a:endParaRPr>
          </a:p>
          <a:p>
            <a:pPr marL="242506" indent="-242506" defTabSz="371498">
              <a:spcAft>
                <a:spcPts val="975"/>
              </a:spcAft>
              <a:buFont typeface="Wingdings" panose="05000000000000000000" pitchFamily="2" charset="2"/>
              <a:buChar char="§"/>
              <a:defRPr/>
            </a:pP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El </a:t>
            </a:r>
            <a:r>
              <a:rPr lang="es-ES" sz="2383" b="1" dirty="0">
                <a:latin typeface="Calibri"/>
                <a:cs typeface="Arial" panose="020B0604020202020204" pitchFamily="34" charset="0"/>
              </a:rPr>
              <a:t>Área de Ingeniería Oceánica </a:t>
            </a: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se posiciona la </a:t>
            </a:r>
            <a:r>
              <a:rPr lang="es-ES" sz="2383" b="1" dirty="0">
                <a:latin typeface="Calibri"/>
                <a:cs typeface="Arial" panose="020B0604020202020204" pitchFamily="34" charset="0"/>
              </a:rPr>
              <a:t>6ª de las mejores universidades del mundo </a:t>
            </a: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(Ranking Shanghai 2017).</a:t>
            </a:r>
          </a:p>
          <a:p>
            <a:pPr marL="242506" indent="-242506" defTabSz="371498">
              <a:spcAft>
                <a:spcPts val="975"/>
              </a:spcAft>
              <a:buFont typeface="Wingdings" panose="05000000000000000000" pitchFamily="2" charset="2"/>
              <a:buChar char="§"/>
              <a:defRPr/>
            </a:pP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Universidad </a:t>
            </a:r>
            <a:r>
              <a:rPr lang="es-ES" sz="2383" b="1" dirty="0">
                <a:latin typeface="Calibri"/>
                <a:cs typeface="Arial" panose="020B0604020202020204" pitchFamily="34" charset="0"/>
              </a:rPr>
              <a:t>más transparente </a:t>
            </a:r>
            <a:r>
              <a:rPr lang="es-ES" sz="2383" dirty="0">
                <a:solidFill>
                  <a:srgbClr val="006666"/>
                </a:solidFill>
                <a:latin typeface="Calibri"/>
                <a:cs typeface="Arial" panose="020B0604020202020204" pitchFamily="34" charset="0"/>
              </a:rPr>
              <a:t>del país.</a:t>
            </a:r>
            <a:endParaRPr lang="es-CL" sz="2383" dirty="0">
              <a:solidFill>
                <a:srgbClr val="006666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5" y="3297325"/>
            <a:ext cx="1391102" cy="4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86" y="2165985"/>
            <a:ext cx="804137" cy="74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25" y="4188678"/>
            <a:ext cx="1220109" cy="5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5105241"/>
            <a:ext cx="1737446" cy="48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265368" y="6525344"/>
            <a:ext cx="1398140" cy="225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67" dirty="0"/>
              <a:t>Fuente: Elaboración propia</a:t>
            </a:r>
          </a:p>
        </p:txBody>
      </p:sp>
    </p:spTree>
    <p:extLst>
      <p:ext uri="{BB962C8B-B14F-4D97-AF65-F5344CB8AC3E}">
        <p14:creationId xmlns:p14="http://schemas.microsoft.com/office/powerpoint/2010/main" val="15942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Rankings </a:t>
            </a:r>
            <a:r>
              <a:rPr lang="es-ES" dirty="0" smtClean="0"/>
              <a:t>(1)</a:t>
            </a:r>
            <a:endParaRPr lang="es-ES" dirty="0"/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77" y="1404835"/>
            <a:ext cx="3122635" cy="38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56" y="1404835"/>
            <a:ext cx="2944925" cy="400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75" y="5433342"/>
            <a:ext cx="1179537" cy="33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2" y="3074983"/>
            <a:ext cx="1800808" cy="23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16" y="5301208"/>
            <a:ext cx="1399055" cy="1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56" y="5433342"/>
            <a:ext cx="1368621" cy="126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Rankings </a:t>
            </a:r>
            <a:r>
              <a:rPr lang="es-ES" dirty="0" smtClean="0"/>
              <a:t>(2)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234680" y="6443593"/>
            <a:ext cx="1398140" cy="225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67" dirty="0"/>
              <a:t>Fuente: Elaboración propia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02" y="2420888"/>
            <a:ext cx="3203422" cy="21392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368824" y="2004154"/>
            <a:ext cx="6090967" cy="35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54791" indent="-154791" defTabSz="495330">
              <a:spcBef>
                <a:spcPts val="325"/>
              </a:spcBef>
              <a:spcAft>
                <a:spcPts val="650"/>
              </a:spcAft>
              <a:buFont typeface="Wingdings" panose="05000000000000000000" pitchFamily="2" charset="2"/>
              <a:buChar char="§"/>
              <a:defRPr/>
            </a:pPr>
            <a:r>
              <a:rPr lang="es-CL" sz="1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Institutos </a:t>
            </a:r>
            <a:r>
              <a:rPr lang="es-CL" sz="1733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CL" sz="1733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investigación</a:t>
            </a:r>
            <a:endParaRPr lang="es-CL" sz="1733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4791" indent="-154791" defTabSz="495330">
              <a:spcBef>
                <a:spcPts val="325"/>
              </a:spcBef>
              <a:spcAft>
                <a:spcPts val="650"/>
              </a:spcAft>
              <a:buFont typeface="Wingdings" panose="05000000000000000000" pitchFamily="2" charset="2"/>
              <a:buChar char="§"/>
              <a:defRPr/>
            </a:pPr>
            <a:r>
              <a:rPr lang="es-CL" sz="1733" b="1" dirty="0">
                <a:latin typeface="Calibri" panose="020F0502020204030204" pitchFamily="34" charset="0"/>
                <a:cs typeface="Calibri" panose="020F0502020204030204" pitchFamily="34" charset="0"/>
              </a:rPr>
              <a:t>Más de 400 investigadores </a:t>
            </a:r>
            <a:r>
              <a:rPr lang="es-CL" sz="1733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contratados con cargo a </a:t>
            </a:r>
            <a:r>
              <a:rPr lang="es-CL" sz="1733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</a:t>
            </a:r>
          </a:p>
          <a:p>
            <a:pPr marL="194348" indent="-194348" defTabSz="371498" eaLnBrk="1" hangingPunct="1">
              <a:spcAft>
                <a:spcPts val="731"/>
              </a:spcAft>
              <a:buFont typeface="Wingdings" panose="05000000000000000000" pitchFamily="2" charset="2"/>
              <a:buChar char="§"/>
              <a:defRPr/>
            </a:pPr>
            <a:r>
              <a:rPr lang="es-ES" sz="1733" dirty="0" smtClean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La UC es la </a:t>
            </a:r>
            <a:r>
              <a:rPr lang="es-ES" sz="1733" b="1" dirty="0">
                <a:latin typeface="+mn-lt"/>
                <a:cs typeface="Arial" panose="020B0604020202020204" pitchFamily="34" charset="0"/>
              </a:rPr>
              <a:t>2ª </a:t>
            </a:r>
            <a:r>
              <a:rPr lang="es-ES" sz="1733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universidad</a:t>
            </a:r>
            <a:r>
              <a:rPr lang="es-ES" sz="1733" b="1" dirty="0" smtClean="0">
                <a:latin typeface="+mn-lt"/>
                <a:cs typeface="Arial" panose="020B0604020202020204" pitchFamily="34" charset="0"/>
              </a:rPr>
              <a:t> en </a:t>
            </a:r>
            <a:r>
              <a:rPr lang="es-ES" sz="1733" b="1" dirty="0">
                <a:latin typeface="+mn-lt"/>
                <a:cs typeface="Arial" panose="020B0604020202020204" pitchFamily="34" charset="0"/>
              </a:rPr>
              <a:t>captación de fondos por prestación de servicios a  empresas </a:t>
            </a:r>
            <a:r>
              <a:rPr lang="es-ES" sz="1733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por </a:t>
            </a:r>
            <a:r>
              <a:rPr lang="es-ES" sz="1733" dirty="0" smtClean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profesor</a:t>
            </a:r>
            <a:endParaRPr lang="es-ES" sz="1733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marL="194348" indent="-194348" defTabSz="371498">
              <a:spcAft>
                <a:spcPts val="731"/>
              </a:spcAft>
              <a:buFont typeface="Wingdings" panose="05000000000000000000" pitchFamily="2" charset="2"/>
              <a:buChar char="§"/>
              <a:defRPr/>
            </a:pPr>
            <a:r>
              <a:rPr lang="es-ES" sz="1733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El IHCantabria, </a:t>
            </a:r>
            <a:r>
              <a:rPr lang="es-ES" sz="1733" dirty="0">
                <a:latin typeface="+mn-lt"/>
              </a:rPr>
              <a:t>proyecto emblemático de España del programa Fondos de </a:t>
            </a:r>
            <a:r>
              <a:rPr lang="es-ES" sz="1733" dirty="0" smtClean="0">
                <a:latin typeface="+mn-lt"/>
              </a:rPr>
              <a:t>Cohesión</a:t>
            </a:r>
            <a:endParaRPr lang="es-ES" sz="1733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marL="194348" indent="-194348" defTabSz="371498">
              <a:spcAft>
                <a:spcPts val="731"/>
              </a:spcAft>
              <a:buFont typeface="Wingdings" panose="05000000000000000000" pitchFamily="2" charset="2"/>
              <a:buChar char="§"/>
              <a:defRPr/>
            </a:pPr>
            <a:r>
              <a:rPr lang="es-ES" sz="1733" dirty="0" smtClean="0">
                <a:solidFill>
                  <a:srgbClr val="006666"/>
                </a:solidFill>
                <a:latin typeface="+mn-lt"/>
              </a:rPr>
              <a:t>El </a:t>
            </a:r>
            <a:r>
              <a:rPr lang="es-ES" sz="1733" dirty="0">
                <a:solidFill>
                  <a:srgbClr val="006666"/>
                </a:solidFill>
                <a:latin typeface="+mn-lt"/>
              </a:rPr>
              <a:t>IFCA, </a:t>
            </a:r>
            <a:r>
              <a:rPr lang="es-ES" sz="1733" dirty="0">
                <a:latin typeface="+mn-lt"/>
              </a:rPr>
              <a:t>centro de excelencia María de Maeztu concedido por el Ministerio de Ciencia, Innovación y Universidades </a:t>
            </a:r>
            <a:endParaRPr lang="es-ES" sz="1733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marL="194348" indent="-194348" defTabSz="371498">
              <a:spcAft>
                <a:spcPts val="731"/>
              </a:spcAft>
              <a:buFont typeface="Wingdings" panose="05000000000000000000" pitchFamily="2" charset="2"/>
              <a:buChar char="§"/>
              <a:defRPr/>
            </a:pPr>
            <a:r>
              <a:rPr lang="es-ES" sz="1733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Las áreas de</a:t>
            </a:r>
            <a:r>
              <a:rPr lang="es-ES" sz="1733" b="1" dirty="0">
                <a:latin typeface="+mn-lt"/>
                <a:cs typeface="Arial" panose="020B0604020202020204" pitchFamily="34" charset="0"/>
              </a:rPr>
              <a:t> Física e Ingeniería Civil </a:t>
            </a:r>
            <a:r>
              <a:rPr lang="es-ES" sz="1733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se sitúan en el intervalo de las 101-150 mejores universidades del mundo (Ranking Shanghai 2017</a:t>
            </a:r>
            <a:r>
              <a:rPr lang="es-ES" sz="1733" dirty="0" smtClean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s-ES" sz="1733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73915" y="5112000"/>
            <a:ext cx="3432381" cy="17901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59674" y="908719"/>
            <a:ext cx="3546621" cy="20427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6239997"/>
            <a:ext cx="1322520" cy="5111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1" descr="http://www.ecoticias.com/userfiles/extra/thumbs/306_CZGC_logo_i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90" y="1665772"/>
            <a:ext cx="1578769" cy="5286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5516" y="138113"/>
            <a:ext cx="8845996" cy="769937"/>
          </a:xfrm>
        </p:spPr>
        <p:txBody>
          <a:bodyPr/>
          <a:lstStyle/>
          <a:p>
            <a:r>
              <a:rPr lang="en-US" sz="4000" dirty="0"/>
              <a:t> UC: </a:t>
            </a:r>
            <a:r>
              <a:rPr lang="en-US" sz="4000" dirty="0" err="1" smtClean="0"/>
              <a:t>Centros</a:t>
            </a:r>
            <a:r>
              <a:rPr lang="en-US" sz="4000" dirty="0" smtClean="0"/>
              <a:t> e </a:t>
            </a:r>
            <a:r>
              <a:rPr lang="en-US" sz="4000" dirty="0" err="1" smtClean="0"/>
              <a:t>Institutos</a:t>
            </a:r>
            <a:r>
              <a:rPr lang="en-US" sz="4000" dirty="0" smtClean="0"/>
              <a:t> de </a:t>
            </a:r>
            <a:r>
              <a:rPr lang="en-US" sz="4000" dirty="0" err="1" smtClean="0"/>
              <a:t>Investigación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472" y="1435964"/>
            <a:ext cx="9210228" cy="48727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 smtClean="0">
                <a:solidFill>
                  <a:schemeClr val="accent3"/>
                </a:solidFill>
              </a:rPr>
              <a:t>Institutos de Investigación</a:t>
            </a:r>
          </a:p>
          <a:p>
            <a:pPr marL="285750" indent="-198438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s-ES" sz="1800" dirty="0" smtClean="0"/>
              <a:t>Instituto de Hidráulica Ambiental </a:t>
            </a:r>
            <a:br>
              <a:rPr lang="es-ES" sz="1800" dirty="0" smtClean="0"/>
            </a:br>
            <a:r>
              <a:rPr lang="es-ES" sz="1800" dirty="0" smtClean="0"/>
              <a:t>de Cantabria 'IH Cantabria'</a:t>
            </a:r>
          </a:p>
          <a:p>
            <a:pPr marL="285750" indent="-198438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s-ES" sz="1800" dirty="0" smtClean="0"/>
              <a:t>Instituto </a:t>
            </a:r>
            <a:r>
              <a:rPr lang="es-ES" sz="1800" dirty="0"/>
              <a:t>de Biomedicina y Biotecnología 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de </a:t>
            </a:r>
            <a:r>
              <a:rPr lang="es-ES" sz="1800" dirty="0"/>
              <a:t>Cantabria (IBBTEC)</a:t>
            </a:r>
          </a:p>
          <a:p>
            <a:pPr marL="285750" indent="-198438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s-ES" sz="1800" dirty="0"/>
              <a:t>Instituto de Física de Cantabria (IFCA)</a:t>
            </a:r>
          </a:p>
          <a:p>
            <a:pPr marL="285750" indent="-198438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s-ES" sz="1800" dirty="0"/>
              <a:t>Instituto Internacional de Investigaciones 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Prehistóricas </a:t>
            </a:r>
            <a:r>
              <a:rPr lang="es-ES" sz="1800" dirty="0"/>
              <a:t>de Cantabria (IIIPC</a:t>
            </a:r>
            <a:r>
              <a:rPr lang="es-ES" sz="1800" dirty="0" smtClean="0"/>
              <a:t>)</a:t>
            </a:r>
          </a:p>
          <a:p>
            <a:pPr marL="87312" indent="0" fontAlgn="auto">
              <a:spcBef>
                <a:spcPts val="0"/>
              </a:spcBef>
              <a:spcAft>
                <a:spcPts val="600"/>
              </a:spcAft>
              <a:buClr>
                <a:srgbClr val="FFB953"/>
              </a:buClr>
              <a:buNone/>
              <a:defRPr/>
            </a:pPr>
            <a:endParaRPr lang="es-ES" sz="1600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 smtClean="0">
                <a:solidFill>
                  <a:schemeClr val="accent3"/>
                </a:solidFill>
              </a:rPr>
              <a:t>Centros de Investigación</a:t>
            </a:r>
            <a:endParaRPr lang="en-US" sz="2400" dirty="0">
              <a:solidFill>
                <a:schemeClr val="accent3"/>
              </a:solidFill>
            </a:endParaRPr>
          </a:p>
          <a:p>
            <a:pPr marL="285750" indent="-198438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s-ES" sz="1800" dirty="0"/>
              <a:t>Santander </a:t>
            </a:r>
            <a:r>
              <a:rPr lang="es-ES" sz="1800" dirty="0" err="1"/>
              <a:t>Financial</a:t>
            </a:r>
            <a:r>
              <a:rPr lang="es-ES" sz="1800" dirty="0"/>
              <a:t> </a:t>
            </a:r>
            <a:r>
              <a:rPr lang="es-ES" sz="1800" dirty="0" err="1"/>
              <a:t>Institute</a:t>
            </a:r>
            <a:r>
              <a:rPr lang="es-ES" sz="1800" dirty="0"/>
              <a:t> (SANFI</a:t>
            </a:r>
            <a:r>
              <a:rPr lang="es-ES" sz="1800" dirty="0" smtClean="0"/>
              <a:t>)</a:t>
            </a:r>
          </a:p>
          <a:p>
            <a:pPr marL="285750" indent="-198438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s-ES" sz="1800" dirty="0"/>
              <a:t>Centro Internacional Santander Emprendimiento</a:t>
            </a:r>
            <a:r>
              <a:rPr lang="es-ES" sz="1800" dirty="0" smtClean="0"/>
              <a:t> (</a:t>
            </a:r>
            <a:r>
              <a:rPr lang="es-ES" sz="1800" dirty="0"/>
              <a:t>CISE)</a:t>
            </a:r>
          </a:p>
          <a:p>
            <a:pPr marL="285750" indent="-198438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s-ES" sz="1800" dirty="0"/>
              <a:t>Centro de Investigación de Ciudades Inteligentes (CICIS</a:t>
            </a:r>
            <a:r>
              <a:rPr lang="es-ES" sz="1800" dirty="0" smtClean="0"/>
              <a:t>)</a:t>
            </a:r>
            <a:endParaRPr lang="en-US" sz="18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1026" name="Picture 2" descr="C:\Users\ruizlj\Documents\10 MATERIAL GRÁFICO _ Vicerrectorado\Fotos Matxalen PPT\IBBTEC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/>
          <a:stretch/>
        </p:blipFill>
        <p:spPr bwMode="auto">
          <a:xfrm>
            <a:off x="5233481" y="3006793"/>
            <a:ext cx="2916756" cy="2041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4027479"/>
            <a:ext cx="1047096" cy="7200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48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416496" y="1340768"/>
            <a:ext cx="8856984" cy="46783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226" name="3 Marcador de texto"/>
          <p:cNvSpPr txBox="1">
            <a:spLocks/>
          </p:cNvSpPr>
          <p:nvPr/>
        </p:nvSpPr>
        <p:spPr bwMode="auto">
          <a:xfrm>
            <a:off x="1065857" y="149036"/>
            <a:ext cx="8567663" cy="8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382588" indent="-342900"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>
              <a:spcBef>
                <a:spcPts val="0"/>
              </a:spcBef>
              <a:buSzPct val="100000"/>
            </a:pPr>
            <a:r>
              <a:rPr lang="es-ES_tradnl" sz="3600" b="1" dirty="0" smtClean="0">
                <a:solidFill>
                  <a:schemeClr val="bg1"/>
                </a:solidFill>
                <a:latin typeface="Calibri" pitchFamily="34" charset="0"/>
                <a:ea typeface="Arial Bold"/>
                <a:cs typeface="Arial Bold"/>
              </a:rPr>
              <a:t>Áreas estratégicas del CCI</a:t>
            </a:r>
            <a:r>
              <a:rPr lang="es-ES_tradnl" sz="3600" b="1" dirty="0">
                <a:solidFill>
                  <a:schemeClr val="bg1"/>
                </a:solidFill>
                <a:latin typeface="Calibri" pitchFamily="34" charset="0"/>
                <a:ea typeface="Arial Bold"/>
                <a:cs typeface="Arial Bold"/>
              </a:rPr>
              <a:t>: </a:t>
            </a:r>
            <a:r>
              <a:rPr lang="es-ES_tradnl" sz="3600" b="1" dirty="0" smtClean="0">
                <a:solidFill>
                  <a:schemeClr val="bg1"/>
                </a:solidFill>
                <a:latin typeface="Calibri" pitchFamily="34" charset="0"/>
                <a:ea typeface="Arial Bold"/>
                <a:cs typeface="Arial Bold"/>
              </a:rPr>
              <a:t>excelencia en investigación</a:t>
            </a:r>
            <a:endParaRPr lang="es-ES_tradnl" sz="3600" b="1" dirty="0">
              <a:solidFill>
                <a:schemeClr val="bg1"/>
              </a:solidFill>
              <a:latin typeface="Calibri" pitchFamily="34" charset="0"/>
              <a:ea typeface="Arial Bold"/>
              <a:cs typeface="Arial Bold"/>
            </a:endParaRPr>
          </a:p>
        </p:txBody>
      </p:sp>
      <p:grpSp>
        <p:nvGrpSpPr>
          <p:cNvPr id="52228" name="13 Grupo"/>
          <p:cNvGrpSpPr>
            <a:grpSpLocks/>
          </p:cNvGrpSpPr>
          <p:nvPr/>
        </p:nvGrpSpPr>
        <p:grpSpPr bwMode="auto">
          <a:xfrm>
            <a:off x="5500209" y="1442939"/>
            <a:ext cx="3266625" cy="337237"/>
            <a:chOff x="5191125" y="1700808"/>
            <a:chExt cx="3794323" cy="360039"/>
          </a:xfrm>
        </p:grpSpPr>
        <p:pic>
          <p:nvPicPr>
            <p:cNvPr id="52247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5" y="1733550"/>
              <a:ext cx="36385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3 Marcador de texto"/>
            <p:cNvSpPr txBox="1">
              <a:spLocks/>
            </p:cNvSpPr>
            <p:nvPr/>
          </p:nvSpPr>
          <p:spPr bwMode="auto">
            <a:xfrm>
              <a:off x="5529281" y="1700808"/>
              <a:ext cx="3456167" cy="36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800" tIns="50800" bIns="50800"/>
            <a:lstStyle/>
            <a:p>
              <a:pPr indent="-342900">
                <a:spcBef>
                  <a:spcPts val="0"/>
                </a:spcBef>
                <a:buSzPct val="100000"/>
                <a:defRPr/>
              </a:pPr>
              <a:r>
                <a:rPr lang="en-U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Agua y </a:t>
              </a: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Energía</a:t>
              </a:r>
              <a:endParaRPr lang="en-US" sz="1400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indent="-342900">
                <a:spcBef>
                  <a:spcPts val="0"/>
                </a:spcBef>
                <a:buSzPct val="100000"/>
                <a:defRPr/>
              </a:pPr>
              <a:endParaRPr lang="es-ES_tradnl" sz="1400" b="1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 algn="r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</p:txBody>
        </p:sp>
      </p:grpSp>
      <p:grpSp>
        <p:nvGrpSpPr>
          <p:cNvPr id="52229" name="15 Grupo"/>
          <p:cNvGrpSpPr>
            <a:grpSpLocks/>
          </p:cNvGrpSpPr>
          <p:nvPr/>
        </p:nvGrpSpPr>
        <p:grpSpPr bwMode="auto">
          <a:xfrm>
            <a:off x="5516084" y="2092227"/>
            <a:ext cx="3624723" cy="335752"/>
            <a:chOff x="5207000" y="2348881"/>
            <a:chExt cx="4210496" cy="360039"/>
          </a:xfrm>
        </p:grpSpPr>
        <p:pic>
          <p:nvPicPr>
            <p:cNvPr id="52245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0" y="2398713"/>
              <a:ext cx="4151313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3 Marcador de texto"/>
            <p:cNvSpPr txBox="1">
              <a:spLocks/>
            </p:cNvSpPr>
            <p:nvPr/>
          </p:nvSpPr>
          <p:spPr bwMode="auto">
            <a:xfrm>
              <a:off x="5529297" y="2348881"/>
              <a:ext cx="3888199" cy="36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800" tIns="50800" bIns="50800"/>
            <a:lstStyle/>
            <a:p>
              <a:pPr indent="-342900">
                <a:spcBef>
                  <a:spcPts val="0"/>
                </a:spcBef>
                <a:buSzPct val="100000"/>
                <a:defRPr/>
              </a:pPr>
              <a:r>
                <a:rPr lang="es-E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Biomedicina y Biotecnología</a:t>
              </a:r>
              <a:endParaRPr lang="es-ES_tradnl" sz="1400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 algn="r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</p:txBody>
        </p:sp>
      </p:grpSp>
      <p:grpSp>
        <p:nvGrpSpPr>
          <p:cNvPr id="52230" name="17 Grupo"/>
          <p:cNvGrpSpPr>
            <a:grpSpLocks/>
          </p:cNvGrpSpPr>
          <p:nvPr/>
        </p:nvGrpSpPr>
        <p:grpSpPr bwMode="auto">
          <a:xfrm>
            <a:off x="5514498" y="2708918"/>
            <a:ext cx="3626089" cy="504905"/>
            <a:chOff x="5205413" y="2960808"/>
            <a:chExt cx="4212083" cy="540200"/>
          </a:xfrm>
        </p:grpSpPr>
        <p:pic>
          <p:nvPicPr>
            <p:cNvPr id="52243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13" y="3043238"/>
              <a:ext cx="417988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3 Marcador de texto"/>
            <p:cNvSpPr txBox="1">
              <a:spLocks/>
            </p:cNvSpPr>
            <p:nvPr/>
          </p:nvSpPr>
          <p:spPr bwMode="auto">
            <a:xfrm>
              <a:off x="5529298" y="2960808"/>
              <a:ext cx="3888198" cy="54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800" tIns="50800" bIns="50800"/>
            <a:lstStyle/>
            <a:p>
              <a:pPr indent="-342900">
                <a:spcBef>
                  <a:spcPts val="0"/>
                </a:spcBef>
                <a:buSzPct val="100000"/>
                <a:defRPr/>
              </a:pPr>
              <a:r>
                <a:rPr lang="en-U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Banca, </a:t>
              </a: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Finanzas</a:t>
              </a:r>
              <a:r>
                <a:rPr lang="en-U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 y </a:t>
              </a: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Actividad</a:t>
              </a:r>
              <a:r>
                <a:rPr lang="en-U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Empresarial</a:t>
              </a:r>
              <a:endParaRPr lang="en-US" sz="1400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indent="-342900">
                <a:spcBef>
                  <a:spcPts val="0"/>
                </a:spcBef>
                <a:buSzPct val="100000"/>
                <a:defRPr/>
              </a:pPr>
              <a:endParaRPr lang="es-ES_tradnl" sz="1400" b="1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 algn="r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</p:txBody>
        </p:sp>
      </p:grpSp>
      <p:grpSp>
        <p:nvGrpSpPr>
          <p:cNvPr id="52231" name="19 Grupo"/>
          <p:cNvGrpSpPr>
            <a:grpSpLocks/>
          </p:cNvGrpSpPr>
          <p:nvPr/>
        </p:nvGrpSpPr>
        <p:grpSpPr bwMode="auto">
          <a:xfrm>
            <a:off x="5500209" y="3474939"/>
            <a:ext cx="3576886" cy="337237"/>
            <a:chOff x="5191125" y="3789040"/>
            <a:chExt cx="4154363" cy="360039"/>
          </a:xfrm>
        </p:grpSpPr>
        <p:pic>
          <p:nvPicPr>
            <p:cNvPr id="52241" name="Picture 1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5" y="3800475"/>
              <a:ext cx="4129088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3 Marcador de texto"/>
            <p:cNvSpPr txBox="1">
              <a:spLocks/>
            </p:cNvSpPr>
            <p:nvPr/>
          </p:nvSpPr>
          <p:spPr bwMode="auto">
            <a:xfrm>
              <a:off x="5529253" y="3789040"/>
              <a:ext cx="3816235" cy="36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800" tIns="50800" bIns="50800"/>
            <a:lstStyle/>
            <a:p>
              <a:pPr indent="-342900">
                <a:spcBef>
                  <a:spcPts val="0"/>
                </a:spcBef>
                <a:buSzPct val="100000"/>
                <a:defRPr/>
              </a:pP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Patrimonio</a:t>
              </a:r>
              <a:r>
                <a:rPr lang="en-U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 y la </a:t>
              </a: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Lengua</a:t>
              </a:r>
              <a:endParaRPr lang="en-US" sz="1400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indent="-342900">
                <a:spcBef>
                  <a:spcPts val="0"/>
                </a:spcBef>
                <a:buSzPct val="100000"/>
                <a:defRPr/>
              </a:pPr>
              <a:endParaRPr lang="es-ES_tradnl" sz="1400" b="1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 algn="r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</p:txBody>
        </p:sp>
      </p:grpSp>
      <p:grpSp>
        <p:nvGrpSpPr>
          <p:cNvPr id="52232" name="21 Grupo"/>
          <p:cNvGrpSpPr>
            <a:grpSpLocks/>
          </p:cNvGrpSpPr>
          <p:nvPr/>
        </p:nvGrpSpPr>
        <p:grpSpPr bwMode="auto">
          <a:xfrm>
            <a:off x="5500209" y="4179789"/>
            <a:ext cx="3266625" cy="363979"/>
            <a:chOff x="5191125" y="4437113"/>
            <a:chExt cx="3794323" cy="388887"/>
          </a:xfrm>
        </p:grpSpPr>
        <p:pic>
          <p:nvPicPr>
            <p:cNvPr id="52239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5" y="4479925"/>
              <a:ext cx="340677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3 Marcador de texto"/>
            <p:cNvSpPr txBox="1">
              <a:spLocks/>
            </p:cNvSpPr>
            <p:nvPr/>
          </p:nvSpPr>
          <p:spPr bwMode="auto">
            <a:xfrm>
              <a:off x="5529281" y="4437113"/>
              <a:ext cx="3456167" cy="360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800" tIns="50800" bIns="50800"/>
            <a:lstStyle/>
            <a:p>
              <a:pPr indent="-342900">
                <a:spcBef>
                  <a:spcPts val="0"/>
                </a:spcBef>
                <a:buSzPct val="100000"/>
                <a:defRPr/>
              </a:pP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Tecnología</a:t>
              </a:r>
              <a:endParaRPr lang="en-US" sz="1400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indent="-342900">
                <a:spcBef>
                  <a:spcPts val="0"/>
                </a:spcBef>
                <a:buSzPct val="100000"/>
                <a:defRPr/>
              </a:pPr>
              <a:endParaRPr lang="es-ES_tradnl" sz="1400" b="1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 algn="r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</p:txBody>
        </p:sp>
      </p:grpSp>
      <p:grpSp>
        <p:nvGrpSpPr>
          <p:cNvPr id="52233" name="23 Grupo"/>
          <p:cNvGrpSpPr>
            <a:grpSpLocks/>
          </p:cNvGrpSpPr>
          <p:nvPr/>
        </p:nvGrpSpPr>
        <p:grpSpPr bwMode="auto">
          <a:xfrm>
            <a:off x="5500209" y="4900515"/>
            <a:ext cx="3596021" cy="335752"/>
            <a:chOff x="5191125" y="5157193"/>
            <a:chExt cx="4176713" cy="360039"/>
          </a:xfrm>
        </p:grpSpPr>
        <p:pic>
          <p:nvPicPr>
            <p:cNvPr id="52237" name="Picture 1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5" y="5173663"/>
              <a:ext cx="41767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3 Marcador de texto"/>
            <p:cNvSpPr txBox="1">
              <a:spLocks/>
            </p:cNvSpPr>
            <p:nvPr/>
          </p:nvSpPr>
          <p:spPr bwMode="auto">
            <a:xfrm>
              <a:off x="5529263" y="5157193"/>
              <a:ext cx="3816350" cy="36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800" tIns="50800" bIns="50800"/>
            <a:lstStyle/>
            <a:p>
              <a:pPr indent="-342900">
                <a:spcBef>
                  <a:spcPts val="0"/>
                </a:spcBef>
                <a:buSzPct val="100000"/>
                <a:defRPr/>
              </a:pP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Física</a:t>
              </a:r>
              <a:r>
                <a:rPr lang="en-U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 y </a:t>
              </a: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Matemáticas</a:t>
              </a:r>
              <a:endParaRPr lang="en-US" sz="1400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indent="-342900">
                <a:spcBef>
                  <a:spcPts val="0"/>
                </a:spcBef>
                <a:buSzPct val="100000"/>
                <a:defRPr/>
              </a:pPr>
              <a:endParaRPr lang="es-ES_tradnl" sz="1400" b="1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 algn="r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</p:txBody>
        </p:sp>
      </p:grpSp>
      <p:grpSp>
        <p:nvGrpSpPr>
          <p:cNvPr id="52234" name="25 Grupo"/>
          <p:cNvGrpSpPr>
            <a:grpSpLocks/>
          </p:cNvGrpSpPr>
          <p:nvPr/>
        </p:nvGrpSpPr>
        <p:grpSpPr bwMode="auto">
          <a:xfrm>
            <a:off x="5500209" y="5548215"/>
            <a:ext cx="3701263" cy="470944"/>
            <a:chOff x="5191125" y="5805265"/>
            <a:chExt cx="4298950" cy="504055"/>
          </a:xfrm>
        </p:grpSpPr>
        <p:pic>
          <p:nvPicPr>
            <p:cNvPr id="52235" name="Picture 20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5" y="5845175"/>
              <a:ext cx="42989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3 Marcador de texto"/>
            <p:cNvSpPr txBox="1">
              <a:spLocks/>
            </p:cNvSpPr>
            <p:nvPr/>
          </p:nvSpPr>
          <p:spPr bwMode="auto">
            <a:xfrm>
              <a:off x="5529263" y="5805265"/>
              <a:ext cx="3960812" cy="504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800" tIns="50800" bIns="50800"/>
            <a:lstStyle/>
            <a:p>
              <a:pPr indent="-342900">
                <a:spcBef>
                  <a:spcPts val="0"/>
                </a:spcBef>
                <a:buSzPct val="100000"/>
                <a:defRPr/>
              </a:pP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Transferencia</a:t>
              </a:r>
              <a:r>
                <a:rPr lang="en-U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 del </a:t>
              </a:r>
              <a:r>
                <a:rPr lang="en-US" sz="1400" dirty="0" err="1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Conocimiento</a:t>
              </a:r>
              <a:r>
                <a:rPr lang="en-US" sz="1400" dirty="0" smtClean="0">
                  <a:latin typeface="Calibri" pitchFamily="34" charset="0"/>
                  <a:ea typeface="Arial Bold" charset="0"/>
                  <a:cs typeface="Arial Bold" charset="0"/>
                  <a:sym typeface="Arial" charset="0"/>
                </a:rPr>
                <a:t> y Desarrollo Social</a:t>
              </a:r>
              <a:endParaRPr lang="en-US" sz="1400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indent="-342900">
                <a:spcBef>
                  <a:spcPts val="0"/>
                </a:spcBef>
                <a:buSzPct val="100000"/>
                <a:defRPr/>
              </a:pPr>
              <a:endParaRPr lang="es-ES_tradnl" sz="1400" b="1" dirty="0"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 algn="r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  <a:p>
              <a:pPr marL="382588" indent="-342900">
                <a:spcBef>
                  <a:spcPts val="700"/>
                </a:spcBef>
                <a:buSzPct val="100000"/>
                <a:defRPr/>
              </a:pPr>
              <a:endParaRPr lang="es-ES_tradnl" sz="2200" dirty="0">
                <a:solidFill>
                  <a:srgbClr val="FF9900"/>
                </a:solidFill>
                <a:latin typeface="Calibri" pitchFamily="34" charset="0"/>
                <a:ea typeface="Arial Bold" charset="0"/>
                <a:cs typeface="Arial Bold" charset="0"/>
                <a:sym typeface="Arial" charset="0"/>
              </a:endParaRPr>
            </a:p>
          </p:txBody>
        </p:sp>
      </p:grpSp>
      <p:sp>
        <p:nvSpPr>
          <p:cNvPr id="29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13684" cy="4205064"/>
          </a:xfrm>
        </p:spPr>
        <p:txBody>
          <a:bodyPr/>
          <a:lstStyle/>
          <a:p>
            <a:r>
              <a:rPr lang="es-ES" sz="1800" dirty="0"/>
              <a:t>C</a:t>
            </a:r>
            <a:r>
              <a:rPr lang="es-ES" sz="1800" dirty="0" smtClean="0"/>
              <a:t>ampus de excelencia 2009: Convocatoria Nacional del Ministerio Educación </a:t>
            </a:r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sz="1800" dirty="0"/>
              <a:t>M</a:t>
            </a:r>
            <a:r>
              <a:rPr lang="es-ES" sz="1800" dirty="0" smtClean="0"/>
              <a:t>odelo de campus integral</a:t>
            </a:r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sz="1800" dirty="0"/>
              <a:t>A</a:t>
            </a:r>
            <a:r>
              <a:rPr lang="es-ES" sz="1800" dirty="0" smtClean="0"/>
              <a:t>sociación estratégica de agentes públicos y privados</a:t>
            </a:r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sz="1800" dirty="0"/>
              <a:t>C</a:t>
            </a:r>
            <a:r>
              <a:rPr lang="es-ES" sz="1800" dirty="0" smtClean="0"/>
              <a:t>antabria, una región del conocimiento</a:t>
            </a:r>
          </a:p>
          <a:p>
            <a:endParaRPr lang="es-ES" sz="1800" b="1" dirty="0">
              <a:solidFill>
                <a:srgbClr val="006666"/>
              </a:solidFill>
            </a:endParaRPr>
          </a:p>
          <a:p>
            <a:endParaRPr lang="es-ES" sz="1800" dirty="0"/>
          </a:p>
        </p:txBody>
      </p:sp>
      <p:pic>
        <p:nvPicPr>
          <p:cNvPr id="30" name="Picture 12" descr="CC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6019159"/>
            <a:ext cx="2376263" cy="83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UC: </a:t>
            </a:r>
            <a:r>
              <a:rPr lang="es-ES" dirty="0" smtClean="0"/>
              <a:t>responsabilidad social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360238" y="2263519"/>
            <a:ext cx="4160714" cy="3951287"/>
          </a:xfrm>
        </p:spPr>
        <p:txBody>
          <a:bodyPr/>
          <a:lstStyle/>
          <a:p>
            <a:pPr indent="-255588" eaLnBrk="1" hangingPunct="1">
              <a:spcBef>
                <a:spcPct val="40000"/>
              </a:spcBef>
              <a:buClr>
                <a:schemeClr val="accent3"/>
              </a:buClr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Plan de la UC para la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igualdad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género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indent="-255588" eaLnBrk="1" hangingPunct="1">
              <a:spcBef>
                <a:spcPct val="40000"/>
              </a:spcBef>
              <a:buClr>
                <a:schemeClr val="accent3"/>
              </a:buClr>
            </a:pP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Conciliación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la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vida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laboral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y personal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lvl="1" indent="-203200" eaLnBrk="1" hangingPunct="1">
              <a:spcBef>
                <a:spcPct val="40000"/>
              </a:spcBef>
              <a:buClr>
                <a:schemeClr val="accent1"/>
              </a:buClr>
            </a:pP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Escuela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Infantil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(0-3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años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lvl="1" indent="-203200" eaLnBrk="1" hangingPunct="1">
              <a:spcBef>
                <a:spcPct val="40000"/>
              </a:spcBef>
              <a:buClr>
                <a:schemeClr val="accent1"/>
              </a:buClr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Campus de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verano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infantil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294967295"/>
          </p:nvPr>
        </p:nvSpPr>
        <p:spPr>
          <a:xfrm>
            <a:off x="5529064" y="2420888"/>
            <a:ext cx="4018285" cy="3951287"/>
          </a:xfrm>
        </p:spPr>
        <p:txBody>
          <a:bodyPr/>
          <a:lstStyle/>
          <a:p>
            <a:pPr indent="-255588" eaLnBrk="1" hangingPunct="1">
              <a:spcBef>
                <a:spcPct val="40000"/>
              </a:spcBef>
              <a:buClr>
                <a:schemeClr val="accent3"/>
              </a:buClr>
            </a:pP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Comercio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Justo 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indent="-255588" eaLnBrk="1" hangingPunct="1">
              <a:spcBef>
                <a:spcPct val="40000"/>
              </a:spcBef>
              <a:buClr>
                <a:schemeClr val="accent3"/>
              </a:buClr>
            </a:pP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Programas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Voluntariado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indent="-255588" eaLnBrk="1" hangingPunct="1">
              <a:spcBef>
                <a:spcPct val="40000"/>
              </a:spcBef>
              <a:buClr>
                <a:schemeClr val="accent3"/>
              </a:buClr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Sostenibilidad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ambiental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(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Oficina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Ecocampus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5085184"/>
            <a:ext cx="1184282" cy="11296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25538" y="44450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400" b="1" dirty="0">
              <a:solidFill>
                <a:srgbClr val="006666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022">
            <a:off x="1894208" y="5077322"/>
            <a:ext cx="2018672" cy="152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A300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18" y="5081316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Marcador de número de diapositiva"/>
          <p:cNvSpPr txBox="1">
            <a:spLocks noGrp="1"/>
          </p:cNvSpPr>
          <p:nvPr/>
        </p:nvSpPr>
        <p:spPr bwMode="auto">
          <a:xfrm>
            <a:off x="8697913" y="6500813"/>
            <a:ext cx="704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BFFCD752-D969-4360-8909-476787452DF2}" type="slidenum">
              <a:rPr lang="es-ES" sz="1400" b="1">
                <a:solidFill>
                  <a:srgbClr val="006666"/>
                </a:solidFill>
                <a:latin typeface="Trebuchet MS" pitchFamily="34" charset="0"/>
              </a:rPr>
              <a:pPr algn="ctr" eaLnBrk="1" hangingPunct="1"/>
              <a:t>19</a:t>
            </a:fld>
            <a:endParaRPr lang="es-ES" sz="1400" b="1">
              <a:solidFill>
                <a:srgbClr val="006666"/>
              </a:solidFill>
              <a:latin typeface="Trebuchet MS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-1" y="1489417"/>
            <a:ext cx="9906000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eaLnBrk="1" hangingPunct="1">
              <a:spcBef>
                <a:spcPct val="40000"/>
              </a:spcBef>
            </a:pPr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Vicerrectorado de Internacionalización y Cooperación</a:t>
            </a:r>
            <a:endParaRPr lang="en-GB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848" y="1494861"/>
            <a:ext cx="2675547" cy="35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University_li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5705532"/>
            <a:ext cx="8923369" cy="1180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92560" y="44450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000" b="1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UC: </a:t>
            </a:r>
            <a:r>
              <a:rPr lang="en-US" dirty="0" err="1" smtClean="0"/>
              <a:t>abierta</a:t>
            </a:r>
            <a:r>
              <a:rPr lang="en-US" dirty="0" smtClean="0"/>
              <a:t> al </a:t>
            </a:r>
            <a:r>
              <a:rPr lang="en-US" dirty="0" err="1" smtClean="0"/>
              <a:t>mundo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464" y="2060848"/>
            <a:ext cx="6984777" cy="3528392"/>
          </a:xfrm>
        </p:spPr>
        <p:txBody>
          <a:bodyPr/>
          <a:lstStyle/>
          <a:p>
            <a:pPr marL="255588" indent="-255588">
              <a:buClr>
                <a:schemeClr val="accent3"/>
              </a:buClr>
            </a:pPr>
            <a:r>
              <a:rPr lang="en-US" sz="2000" b="1" dirty="0" smtClean="0"/>
              <a:t>Movilidad</a:t>
            </a:r>
            <a:r>
              <a:rPr lang="en-US" sz="2000" dirty="0" smtClean="0"/>
              <a:t> Internacional</a:t>
            </a:r>
            <a:endParaRPr lang="en-US" sz="2000" b="1" dirty="0"/>
          </a:p>
          <a:p>
            <a:pPr marL="655638" lvl="1" indent="-207963">
              <a:buClr>
                <a:schemeClr val="accent1"/>
              </a:buClr>
            </a:pPr>
            <a:r>
              <a:rPr lang="en-US" sz="1600" dirty="0" err="1" smtClean="0"/>
              <a:t>Grado</a:t>
            </a:r>
            <a:r>
              <a:rPr lang="en-US" sz="1600" dirty="0" smtClean="0"/>
              <a:t>: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muy</a:t>
            </a:r>
            <a:r>
              <a:rPr lang="en-US" sz="1600" dirty="0" smtClean="0"/>
              <a:t> </a:t>
            </a:r>
            <a:r>
              <a:rPr lang="en-US" sz="1600" dirty="0" err="1" smtClean="0"/>
              <a:t>alta</a:t>
            </a:r>
            <a:r>
              <a:rPr lang="en-US" sz="1600" dirty="0" smtClean="0"/>
              <a:t> en </a:t>
            </a:r>
            <a:r>
              <a:rPr lang="en-US" sz="1600" dirty="0" err="1" smtClean="0"/>
              <a:t>movilidad</a:t>
            </a:r>
            <a:r>
              <a:rPr lang="en-US" sz="1600" dirty="0" smtClean="0"/>
              <a:t> </a:t>
            </a:r>
            <a:r>
              <a:rPr lang="en-US" sz="1600" dirty="0" err="1" smtClean="0"/>
              <a:t>académica</a:t>
            </a:r>
            <a:r>
              <a:rPr lang="en-US" sz="1600" dirty="0" smtClean="0"/>
              <a:t>. </a:t>
            </a:r>
            <a:r>
              <a:rPr lang="en-US" sz="1600" dirty="0" err="1" smtClean="0"/>
              <a:t>Queremos</a:t>
            </a:r>
            <a:r>
              <a:rPr lang="en-US" sz="1600" dirty="0" smtClean="0"/>
              <a:t> </a:t>
            </a:r>
            <a:r>
              <a:rPr lang="en-US" sz="1600" dirty="0" err="1" smtClean="0"/>
              <a:t>ampliar</a:t>
            </a:r>
            <a:r>
              <a:rPr lang="en-US" sz="1600" dirty="0" smtClean="0"/>
              <a:t> en </a:t>
            </a:r>
            <a:r>
              <a:rPr lang="en-US" sz="1600" dirty="0" err="1" smtClean="0"/>
              <a:t>Prácticas</a:t>
            </a:r>
            <a:r>
              <a:rPr lang="en-US" sz="1600" dirty="0" smtClean="0"/>
              <a:t> y </a:t>
            </a:r>
            <a:r>
              <a:rPr lang="en-US" sz="1600" dirty="0" err="1" smtClean="0"/>
              <a:t>trabajos</a:t>
            </a:r>
            <a:r>
              <a:rPr lang="en-US" sz="1600" dirty="0" smtClean="0"/>
              <a:t> </a:t>
            </a:r>
            <a:r>
              <a:rPr lang="en-US" sz="1600" dirty="0" err="1" smtClean="0"/>
              <a:t>académicos</a:t>
            </a:r>
            <a:r>
              <a:rPr lang="en-US" sz="1600" dirty="0" smtClean="0"/>
              <a:t>. </a:t>
            </a:r>
          </a:p>
          <a:p>
            <a:pPr marL="655638" lvl="1" indent="-207963">
              <a:buClr>
                <a:schemeClr val="accent1"/>
              </a:buClr>
            </a:pPr>
            <a:r>
              <a:rPr lang="en-US" sz="1600" dirty="0" err="1" smtClean="0"/>
              <a:t>Ampliar</a:t>
            </a:r>
            <a:r>
              <a:rPr lang="en-US" sz="1600" dirty="0" smtClean="0"/>
              <a:t> en </a:t>
            </a:r>
            <a:r>
              <a:rPr lang="en-US" sz="1600" dirty="0" err="1" smtClean="0"/>
              <a:t>Posgrado</a:t>
            </a:r>
            <a:endParaRPr lang="en-US" sz="1600" dirty="0"/>
          </a:p>
          <a:p>
            <a:pPr marL="255588" indent="-255588">
              <a:buClr>
                <a:schemeClr val="accent3"/>
              </a:buClr>
            </a:pPr>
            <a:r>
              <a:rPr lang="en-US" sz="2000" b="1" dirty="0" err="1" smtClean="0"/>
              <a:t>Acuerdos</a:t>
            </a:r>
            <a:r>
              <a:rPr lang="en-US" sz="2000" b="1" dirty="0" smtClean="0"/>
              <a:t> </a:t>
            </a:r>
            <a:r>
              <a:rPr lang="en-US" sz="2000" dirty="0" err="1" smtClean="0"/>
              <a:t>Institucionales</a:t>
            </a:r>
            <a:r>
              <a:rPr lang="en-US" sz="2000" b="1" dirty="0" smtClean="0"/>
              <a:t> </a:t>
            </a:r>
            <a:r>
              <a:rPr lang="en-US" sz="2000" dirty="0" smtClean="0"/>
              <a:t>a lo largo del </a:t>
            </a:r>
            <a:r>
              <a:rPr lang="en-US" sz="2000" dirty="0" err="1" smtClean="0"/>
              <a:t>mundo</a:t>
            </a:r>
            <a:endParaRPr lang="en-US" sz="2000" dirty="0"/>
          </a:p>
          <a:p>
            <a:pPr marL="655638" lvl="1" indent="-207963">
              <a:buClr>
                <a:schemeClr val="accent1"/>
              </a:buClr>
            </a:pPr>
            <a:r>
              <a:rPr lang="en-US" sz="1600" dirty="0" err="1" smtClean="0"/>
              <a:t>Principales</a:t>
            </a:r>
            <a:r>
              <a:rPr lang="en-US" sz="1600" dirty="0" smtClean="0"/>
              <a:t> </a:t>
            </a:r>
            <a:r>
              <a:rPr lang="en-US" sz="1600" dirty="0" err="1" smtClean="0"/>
              <a:t>socios</a:t>
            </a:r>
            <a:r>
              <a:rPr lang="en-US" sz="1600" dirty="0" smtClean="0"/>
              <a:t> </a:t>
            </a:r>
            <a:r>
              <a:rPr lang="en-US" sz="1600" dirty="0" err="1" smtClean="0"/>
              <a:t>fuera</a:t>
            </a:r>
            <a:r>
              <a:rPr lang="en-US" sz="1600" dirty="0" smtClean="0"/>
              <a:t> de Europa: </a:t>
            </a:r>
            <a:r>
              <a:rPr lang="en-US" sz="1600" dirty="0" err="1" smtClean="0"/>
              <a:t>Continente</a:t>
            </a:r>
            <a:r>
              <a:rPr lang="en-US" sz="1600" dirty="0" smtClean="0"/>
              <a:t> Americano.</a:t>
            </a:r>
            <a:endParaRPr lang="en-US" sz="1600" dirty="0"/>
          </a:p>
          <a:p>
            <a:pPr marL="255588" indent="-255588">
              <a:buClr>
                <a:schemeClr val="accent3"/>
              </a:buClr>
            </a:pPr>
            <a:r>
              <a:rPr lang="en-US" sz="2000" dirty="0" err="1" smtClean="0"/>
              <a:t>Internacionalización</a:t>
            </a:r>
            <a:r>
              <a:rPr lang="en-US" sz="2000" dirty="0" smtClean="0"/>
              <a:t> de los </a:t>
            </a:r>
            <a:r>
              <a:rPr lang="en-US" sz="2000" b="1" dirty="0" err="1" smtClean="0"/>
              <a:t>Másters</a:t>
            </a:r>
            <a:r>
              <a:rPr lang="en-US" sz="2000" b="1" dirty="0" smtClean="0"/>
              <a:t> </a:t>
            </a:r>
            <a:r>
              <a:rPr lang="en-US" sz="2000" dirty="0" smtClean="0"/>
              <a:t>y </a:t>
            </a:r>
            <a:r>
              <a:rPr lang="en-US" sz="2000" b="1" dirty="0" err="1" smtClean="0"/>
              <a:t>Programas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Doctorado</a:t>
            </a:r>
            <a:endParaRPr lang="en-US" sz="2000" b="1" dirty="0"/>
          </a:p>
          <a:p>
            <a:pPr marL="255588" indent="-255588">
              <a:buClr>
                <a:schemeClr val="accent3"/>
              </a:buClr>
            </a:pPr>
            <a:r>
              <a:rPr lang="en-US" sz="2000" b="1" dirty="0" err="1" smtClean="0"/>
              <a:t>Aumento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Dobles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títulos</a:t>
            </a:r>
            <a:endParaRPr lang="en-US" sz="2000" b="1" dirty="0" smtClean="0"/>
          </a:p>
          <a:p>
            <a:pPr marL="255588" indent="-255588">
              <a:buClr>
                <a:schemeClr val="accent3"/>
              </a:buClr>
            </a:pPr>
            <a:r>
              <a:rPr lang="en-US" sz="2000" b="1" dirty="0" err="1" smtClean="0"/>
              <a:t>Internacionalización</a:t>
            </a:r>
            <a:r>
              <a:rPr lang="en-US" sz="2000" b="1" dirty="0" smtClean="0"/>
              <a:t> en casa y </a:t>
            </a:r>
            <a:r>
              <a:rPr lang="en-US" sz="2000" b="1" dirty="0" err="1" smtClean="0"/>
              <a:t>política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lingüistica</a:t>
            </a:r>
            <a:endParaRPr lang="en-US" sz="20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134328" y="116632"/>
            <a:ext cx="8208962" cy="77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rgbClr val="813A8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4516" name="AutoShape 4" descr="data:image/jpeg;base64,/9j/4AAQSkZJRgABAQAAAQABAAD/2wCEAAkGBhQSEBQUEhQVFRUVFhgVFxcXGBkYGhUYFxcYGBccGhgXHCYeHBwjGRgcHy8gJCcpLCwtGB4xNTAqNSYrLCkBCQoKDgwOGg8PGiwkHyQsKSkpLCwpLCwpKSwsKSksKSwsKSwpKSwpLCksLCwsLCwpKSksKSkpLCksLCksLCksLP/AABEIALUBFwMBIgACEQEDEQH/xAAbAAABBQEBAAAAAAAAAAAAAAAEAAEDBQYCB//EADwQAAECBQIEBAQFAwQCAgMAAAECEQADEiExBEEFIlFhBhNxgTKRobFCUsHR8BTh8QcjM2IVgnKSFnOi/8QAGQEAAwEBAQAAAAAAAAAAAAAAAAECAwQF/8QAIhEAAgICAgIDAQEAAAAAAAAAAAECERIhAzFBURMiYXEE/9oADAMBAAIRAxEAPwDNgQ4EIQ4j1TzR4cCEBHUMkaHhQ8Ahmh2hQ8AChNChQwFCh2hQAKE0PCgAZodoUKABQmh4RhActCh4UMBoaOoUAHMKHaFAA0NDwoAOWhR1DNAA0M0PChBZyYYiOoZoBnDRyREhEckQijhoUORDxNDOgI6AhhHQEWQICHhQ4EAhAQ8JoeABoUPDtAAzQmh4UAChQoUMBQoUOIQHciQpaglIKidgHNsxcaLwhqJhYpEvqZhpPU8odRLXZoK8CaZSp8wpD0y7j/5KT+gPyi28QcYKZksJJrDqUA5CisgN1IIdLYIvvHLycslLGJ0w4045Mq+FeGZSlzVrWsyJF1KCQkr/AChNz8WbXZusN4u0ulBl/wBImlkmsO/RgoEkhQ3/ALRpeHJq0KZaQy5kxV8czm49BZhtLjG8QSBMWkYCiMvixvvGMeRuW30XKCUeilh4REJo9A4xmh4UKABoTQ8KGBy0JoeFABzCaOmhoAGaGaHhQgOYUO0NAByRDGOzHJhFEZEKOlQ0IZ2BHUOqWRkfz1hookcQ8ICJtNplTFBKElSjYBIeFdCqybhnC1z5gRLDnJOyU7qV0ETcX4OqRNMsmo2Nh17OSD2zFv4Y0i5ZWVpUnmQgBQIBUlRUoEjoB94fVcDmTtSoJcqMxKXSwZrEs9wGN+3eOaXK1OvB0LjTjfkzDQmg7VaHy5syUWUUlqhfF7bCA1J6fzqI3UkzGUaOYUaTheiEvSKmt/uzAoSzuhKSKlD8rhxVm9oopswKewf9+8SuRNtFODSTIIUKHjQzGEOBDgb7ddhB3BuHidOShThGVkZCXAYf9iSEjue0JySVlKLbo0vhmQqVpn+EziVf+oFKRbrcwFOmU6jUTlF/KFKP/wBkwUpP/qmo9i3SNNqNMTSogIloZIHMKAMC/Z77xSnRBwpQJHmTJykAElZCwJaTtdgOwqjylLKTkeg41FIseGoOk0alqB8xZKgPypCWSezqf1qjFfz5xqfEMyYqSTNcKJSSDZgDUwDBgLfeMqVfR4uG7ZE9aA5g5jBOh4XMnVeWlwgVKJICUjuo2D7DeL7whwnT6icZc8KqpqTSspCqcggXxdwdjGz1eglCUqTJTRKSApSUgMpyMk3PV749o6Jc+KpdmMeG9s8kKWN9rfKJJ2nUggLSUkgFlBixxYxb6fhqZ2tCVqKUTVlQ/MpJdSQP+ygwH/yEelDhCVhZ1EtKlTXTQwNCNgD9Xd3ipf6FGhR4WzxkiGi18RcGOlnqln4S6pZd6kOQD6hmMVcdEZJq0YuNPY0KCjw2YJXmlBCHAc2cnDA3I74gZrPtDyTFTGaGh4TQxHMNHTQzQANCIh4TQAcEQxEdkRMnQLIcJO3Y3xYxLaXZSTYIRCg5XCVi6qR7k+9hjaFE5orFnCZ7s7E56YiMqe9Pyjry8j0GfpHS9TZLpAYMG3bBO0c75GujRRRb+F9JpFl9TNIOQhiEkb1LG/a3rGrn8e0iCgSpjhLv5QIFQUCElICQXFo82RNZ2+vQR0mc3+Yh/Z2yl9VSPQODeIZKSqtS3UomopDMWH5jdhnuesWI47pQFULQVKIJUsLAUQ7OqkgfLreMjw3xOtdIXSaUBKU0g2BLjazbdotZHFUISlfkJyo1lAU7s1gLMXwYTgnspSfRP4h4YgS/NTp35f8AnTOABqO4DlSR1YEtGLEll4BuD2JyY28zjy5qZxE4oKQCgE01J+Eixerfpc4is1cyXNlhZSahyqZTqTliRZ0vd26uYuCcVsmdMAl8QUlC5ZKiFJAReyUkmsEvilgG6xV6zSgEmWorRYAkUk+vv9Gi1m8NUkhQqXLuy0glLG7KLcpG4MCT5bX5qSGLN9+8Wkl0RbBUyitaEX5qQPoLHFoN4Pwpc0vLTUSry0OHAJDqWrZkpv7iOPJBISVfFzA2vYi+xt+kEokkIUkKUmpqgDYkY73H7Q25VSBJXbCfEOsBlS5KOVCABTYFgBSSzcyrLKW5XbMXfgrTjTSTOWgFcw2J/AgCxHckv2GYoeG8D86elKXLl1A3FI+L+d49A1UqVLSpK78jAXc3KXCe+B1v0McvI8VgbwWTyFO8RI/phPW1LFQJAYrcilIIc4Z4851fiKYtbpUUJBsUk1kO6iTkqOX9o1HGFK/pp3mpSaKRKSgCmW7EEHvYXvcxhFzEXcXfAs0EIoc5Gy1OlKpKgoXpV8Vy5t1dgA0Y1Kni3leKQZVMxJrApBSwCgzcws3dneKRCoOOLV2Kck6oP4ZqDLmomJUU05UNgbE+ly8egcHmMAlM1E4qK1KIUkoFnAJBckq/F7DrHmsuYxcbXh0TW2LE7XzGjgpEqeJpfGOkEmdLmIV/uFluCFBKkEU4DbC18Ruk8Uo06Z6+YqlpX0Z0JJA93jx4z7EWv2D5jRSPEWo8hMkUEJSEJdAJSkYI2Js17REuO6SKjOuw2dOBVVqVy0mZSuiYFKFLzAlJpBIatJ22O0UEzhcqROSJ0wKQlyqjmrKVsEpIsXDEkswftA+pW9RVkBSqsmYVKJUVHcubRfcDGmn6eVLmoSFy6wpRUUAi6k3BYkvvuj0i1cES6myo4zxdU8l6gioqAJ9gSMBg4AFgFQJpVTG7AGyvhZWzGzHcb75h9GgEm/Vj12Ge0F0EvUbNb3y8axiktGUnsH1c8zVFc56lAArxTTYkpSGUwwLQBMAqISXDlnsW2cbFosmDtdx8r/43gqWibNlKkJlhajzy0pCRSU8yyGySm3dx2i08f4TVlARCiRSDuG/tmOTGqZnRyBFjw3gi51RAISlrtclXwhIOSflFp4d8LKmUTJoIQf8AjTS6ph60/kGXLA9Y22n0SdOCyUVJ5jNWkq5zYAKe6r2CbAHPXm5eatI6IcV7ZmOHeBypb08ib1LAZRBxctS4P7bRYavwuqXL8wrCj8SrMNyTUTf13i7neJ5ctCFTUTUuwCSkAEEtUEgkt23ip4L4uM+bNE0ICUgrluGLD4hT+JTXG/rHK5zezfCKIdJwmQuXUJzhgSsWSl/wm2f3FoUU3FfEnmKKUy0JSTmhq6cFXtge5h4f2fkVoodHp1ULWogBIDA3rUpgEpHZ3J2APaAJkks5Jf1f+NBWnrWlQDsASUuRuCogbbEl4mkcOMxmSpRd3GxNm7COjRgRaPQVWZRs4AGQMt/Nomn8EIcB7GmyXuwZykkXe3WNjwDhSZaCVlKSdrksg3ADEZ69Ig8SrkyAEIQy8qVUbPmrLqIe+wVtiMcspUjbGlbMGJJJYRb8JnzLJexFO7b5giRpwtKFJKQAaFJYrUsF1HkAFmG5t1w0cvXpE2wAS4TSAQT1OVG/UC3SNkZGhnaNaU0zAif/ALb8h+ApYPWLgkHF3bECq4dNljzZfwj8SVOUggOC4HVu/vFloZa0zW8sSwEMoOpNk2USpia75ABOOsXMpQUSbMEOApNKSCC9ji7FzeMvkxNMMjHcL4wqRMKg5Sp60JNAV6hjv0bpBiZkifOBVUnzCfMdSUpR3u9RbYZLMIk1kmuasCRLSAKvgICEnBVMDF2f3IYQHxDwmrmVLZaQTyuCtIG7YJ2tc/lilOMn6YnGSXs70/AJiqwDKSlCimpSmS4IsKar+naK6ejyyEqdybflIw4Jyn0gCUmYh0BS0AkhQCi//wBXbPXpviLzS8dCwr+pky5kwgBMxRUzYYip0oGXT0Nut3Jb7RGn+EvAOLCTPBKgARSbgAnZz+Vw7DNo0GpK1y61qC35mIFwE8vpksAzDN3EY7W8DdJWFoWCcJWlRA6Clw7nGW3EaXScc0xQlKyqUSt113ExrB1JADkbMB94w5Y5bRtxutMoPE08y1eUmwwruQar7fET6hopZ2hqAUi5Zynf2i28TIUZ5u6Tdg+xYhiMimKdS6R0Z22LGL41oib2Bh4IlC30hpYK3Ue0dTJdrfxopvwSkcA7GOhPKRbs8Nu8PppIWqk7gt6i8UhMm1KgVO3Qju/6ZiUMpCgGF+W+xZWelmiGRKYBmdyGOxHrgwXP0hCRSKVGzP1By/4tofkR1qEVSyol2HQdQ49YB0ittj1wSMZiy4TIXNUlCQVKKCG6M1zsw6kxsJPgqWnm1Kisi/lo5Unq5apQ9GiXNIpRbMRwzhsydMpkoKlpYsLDNwomwHQkiNdoPBz3mzPaUyrg3FRs/VhbrHWt4ry+XIAlSmIpSAl3sKmF7RouEaQL0yQWSkhyEqU5U5qc+2NoifJJKy4wi2Ums8OISQJMpMws/NMJL2IJuEkWIItkQdw3hCpTzJyJEoMwKTQpLnDptcgbvEvDfDiEzAqqmk1JloUSQAbOo3bsG6RZ8Q0CZpTUCoJulBLJdsqa5/SMnPwaKPkxGrl6VU2Yr+nUoElghbDrUQXJJJJ6YgfTzpEt1HTy1/lUwqR0sRSfWmNdrPD1agQyR2Dk9gAyUjvfbpes4p4dllQlS1vMe5U5LG2BazufrFxmuiXFmm4fJRSCklQKUsslypLWc9P1jji2sRJl1rBUAQkAB2e1mxuSYr18Uk6eUiRLmBSkpZL8zlJIYnq+3SIllc2pEupQBFa1KYKU+E7nqwAGIwo1vRkeNccGo5ZYUTUCpR3awA3DfpEEnh13SCVWBZy59I258Pf8b0mkfAlgFdc2Av0JJgvh/ApctVfxEKdI/CixTy2cmkkFR67RakkTi2UnDPB6lJCtQaXHwBqh0dRcD0Dwo1Uwg/ZrECFEObKUUeXeFuCBNaiklK2lhSlAh3BUGapQDC3cDFoteBcNoUVK5gA6QkFRMwAlIpB5iljkXI9W54KmciQJgdCGWKCg1rULV1by7sAMkDrEfhpU1K1gugAUrNKSUrBwH/G1WO9o1buzFJKkaiVIArKQKUn/AHCUgENzKdjcJBLC7lRjzbxDxM6ieuYlCikkISCw+BIcJbAba+Y1fHdXLWihdkUqnUDM+gFjNWBZNhh7xhZdyGGzAAWBN6lG59u8Pij5Dll4JP6haSCAgdySR8mDjc5xE6UFRJZgQblqlMLqszCxPzgjh509NMyYKnwj45pLAIR0L/Qln21Wn4SVSUrmPJo+FVTrBFkhkpYAC7Bgmo5Z41lNIzjBsm4CrypaEqQorBZyDcrVZAJuSA5LYNiXiDX8a06Kpkp1EEJ+MgLu6gm7s5YlusUPHuJAT5floLypZHlqKqQVFXxEqeY4NRJbIGxii1GoNiogu6hTSMlzgAAP7WADRjjbs1yrRsuC8Wmal0HCAy1EkVO/4ruLpIHrmNVpNSgU4KiXLhTim7dEnJy9o808Ka0FBCQ6jMBLu5SUqAYD/sG/9hGm/qyiYBzKU4Qb/DUwmHDHq+wB62xn2aQ6IfH80+dKL28stbJCruW6NGQmSQu4UoE/p6mNrx/hCJslCEqrUkKUkkUlQLPSDc4YE/lLPdsZLlGWooUGIJBfKSLXAxeOzhlcaOblW7BkrpPOGPUVP2uD9oJUqoFi74BJ2te5jvzmFwQ3v9vvHLpLkNfp8v7RvRjZ1IWollKc/wDYizObF/U+8QzUFbjJDBtyO0cy5aVMWLevTNusdyFPNAUaTkFiSb2B9RGbjRad9ncvSKCbB27h/lmGMsscBusXS0iq2WZ2G8D6jSOk+Wzvj7wsV2Vb6KzT6QkZu4Y4F9usWkjTJQOW53PXrbaINNIIaoWBc/4/eDZY/uYaQEMzTAqcj1I36OG9ng/QaJU1SZaGc7nCQkO5PQAesRydMVOxSAm5USAACWF+rlgBmLfUTEI0vkg1f76kAmoOEsSoJ6OWe+ImUq6KjG+yaTMl6TzAlJTNKafMUkfEVAggB6UtdsuBfpXcV4ota6UqKwGS6mwAA6imxcuW7jpESHIJVUVDrksxTnZhBXDtAqesITgvURswJv8AZ4zx8sq30iHhnCpk34HKUu6y9I64F2fAEbHT6GYmQmWFFKEJIAsFztySQ/lh3ZnPcQfLkBEsy0hICUsAMNgk2Ykl4q9dqCpD1KAmsGvYJspIH4VfE57YjKUsteDVRxI9JrCsoEpJZN1pSohIN3qUQ5DX3eLuXIYOrPTYe3brEHD0y5SGlgBALEj8SzZgd2w/bsYg1/EJlCqAA4ZIY1FRJpPowe46dYh/hS6LBUwEFlYdz02jIeJtWgy0okG6lutQyoB7Gzs/ygXUa3UlSUqXUSqkXf4gUkBg3fdj6RJ/+NLSgFRdieWWHN3LPgbdcxaSTtshtvoC4Rwtc8Io5UuxU/wlJKXZ+1hGx0Wh8sNUpQSLrUpwbkmxs7k4wBuY70PC/Ll0gF2AAdygkmohXW/0hSCXSgBwgBNR3I6J+rntbeJlPIqMaJpEwzBUXSm9IxWPzKGQDsMt6xPe9O1rAdH39ukZ3xB40kaZZQtRUsO6ZfMoWtXhKTfD9IxPGP8AUidNFElKZSAX/MtWzqPwjrgxk2kVZ6fqNYEJ5GJyGY2Jyeg2hR4FreILW9a1Kc3qUT+sKJyJs3nGfE6l3lqASlBJF6SrCAcBwx9GtFTwhUyVLnKpWshLJItzXBLl7hNW2/aCeLadUhJkCZLJt8avicsmoJDFQqw7BnJLQRJ8xMhMoTvNtcMlASHYpqQalJ2bdjsBHTF6IfZS6TUGapVMuYFkmWKiV0unLBIaxO56taINLpLMSmp2IckbvgXAvn6xd6KajTqIKlzJgURUm5CKCKaUnL+udmgbTcHUZqUMp6qVAWUGLqZR5QwyTjeNo6syas0nAfCCGX5xK0pICDzBKnGKiHVezjYekT8X8UpQE0IrmF0oYgBDctSU3CSLAKIctgNAPifjxkaYJKmUocolWCVAu74FmIYYdiHAjOcO4VN1Cv8AbStTnmJfJzWSGA+sZx+7tmj+qpAXFpwKkc2eUqYsVWYgHsPdu8Vk4sXJdRNP6lm3tFl4lUlM8oJBEshIUgABSgKSfR3Y9hAH/jVTAliEgHd3Zs/eLe+jM40nEDJUkpdwEkMWuC+2xEem6BQnamQpIJExVRPVIlpb0FVowsvw6koJAKl2AP7JGT0frHo/h/w75OllibebLSSpn/20qvSA4vTao2DWBjHkj0a8Z3qZqVal5kxBCgUJlsklSw7soGuwyWOWDXih47NkJSuWWmahRc8qU+TyApQmkXGxv69I2WmCWdICSpNKKUhwjIFTOQHfu5aMb4i1SZDpQgVlTqmKCRUq+EpGBYvgM2Q8OF2OfRR6rh0xCETFAALsm+WJFxkOxZ4r52oYMe/s3Xd+8EcX4mmZkhTICXJJNQwRsB0A2YvAE4+chjyq2cb+ou2Y7IybWzkklZ2NWSqzKB2cAp/tHU1il8HJ2II7RSKllJoIZQPr7g9IN0WuvS7nLsOth1PrApWDVGj0mqrSCfi379xE4nGoUh+vWKVWoI+FupAap+o6/wCY0Ph/SK1X/EmrYnASf+2w+/aKtIFb0iPy3IBNywYbk4APqYNTwoBFSlAklglN+ruohgbYbeLWVIRpinC6jzKFlJYsaQeYAO9ViW6Q+iSFrEskqRUS9y4DkHs9sfJ4xc2+jVR9ldJmUgIapLgqHK5pIL4uWDZwYv53DPPpUFAS3K6lD4lqzk/ClmG3rA8/gtU2hKQAq5F8AuQb9LWxZy8aVErnKl0qp+BITZA9TlTekYzku0axi+mVGk8MgnmJpG5tUf8AqkXI7k+0FnSBExABACWSgJDXIUeY5U4BGO/Ri9Vqbhyz4d7dy3UkQLqdSoTCpIqSEhRJ63BCT+ak1e+0ZuTZeKRZTCyGBApFzlm+/pFSvRCahLEgEkqL8zXCiU9wAw79rkTZ9YAJUlKizApD2FiWsCbdfSGXw8CWpEtkVlyQKicWc7taJ6H2TzNOlLMAAgMlAwCRy2wbDpa8Uur0ywVGsBSiX/ITaw3Uom72f730vTPLSF7AE9yAMtuW+pij4/qtPKmg6qcEJCeVBPMeppSHDv06Xhp0waLXQcLCUCtKXpAVtVa4U5w+2ImkSKndnBynAY2CX6NdhGO4l/qvp0JpkSlzG3XyDtl1H3aMFxjxrqJpXz+UlbOiW6UlgzZchu7dozcwuj1zj3i3T6YFCpgrYmlJqUD0YOxv+Jo884//AKhqmIUiRLEpKiSpZNS1Ehldg/uejRhzqSUxzLXcO+/0/wA/SM3JsVhBmdfZ8ffrAmp1SmuGHbf3ENqJzszGBgsEgAkdrsfrCSJbOvOJOCf7WhQ87UgW/t/BDwws9K8Q8LSppWmEsG5WtYANiQAknYs+6jA+l4InTJ5zNXM2CSUpOLMA5BBVaq4Aw8aHhc0qAUqmWkFlE0vSQ4AJNjsALAObxJxPXrSiqq2E0oIUogKL2agOWsHJy2I6pAvYNwnwwlBrXWlZuZYDkCxSDSLE2tU5OekF6CYK01qpQEuJaQCWWB8RAsVUksOl4oJutRKUsKTzGkB5hpDpuaQylkE2KiB6tGg4Vq5CEXcCakO+XAwgB6UsVXJJNsCBvQl2NxPQStXN/wBsSwGJUogO7C5BFTNZj/eKvj/iFclJkywspSmupgalEVOUuSbEZpbpaCTrRKBoJtZKSzquqlRSCApns5bOS0YXUJnTZqiouGpqJDGkMPhywh8aCbIk1rmBskAlTOwJJf16d4udPpWAAJLC5J6RNp9AESwHawLnKibD3+0WMkplSzMUhWKUNbIzcHbHo77xteKszqy34BpBJWlcwIBwhClc1RYA0g+pvjtBmomzVzCgSlFDuaQ3mpB5Uhe6SpiTsHdoC8Pzk1AplUBQqZQ5lFjsbnBNumzRdDXS0orK0vhRORdgAm3NZhYDoDHNJtuzdLQlz11IQny5IqdRcE8oFIFwVW3NmHeMx4g4QuZrFoljzHCVGzBNQc1rBYdXPWzxpZPFpQFSiBulKgDNUBu1yn39sPCOtdJmgKcsVOWCUjq4DJs4cOb9RDjPF2KUclR5drdEZcxctSSCgsUggh92V3YB+0Rjh66FqMpQQgAqqFgCWBCt7xtJ8tEyb5gQErVzElfwjqyjyqVnrHGrnpMpcoKIRMpQtRKQHYlShUXUoNgAnlPaNvm9Ix+L2efa2ZybjJBy6W5g5Yv2iuk6tSVKpLO17ORl4s1TRLsopWhRsoAspvxMb4L9RiBl+WVpdX+2DegCpj3P6xq35IXoOCamITzFrh3v2d39mIi54Nr5mnWZiOY2rRzJCw4OHyCAQYk0PBJatLK5Suao8rk2BC1CwwSB9PeK2bpjUjy1pVUAQHIKXJDOWD2wS/aBSjJCcXE9IolT0CfWCVgKUoA8gNmZ7EFJDH8pO4Bt+GcDSkXJBN1Mo4IsklgchyAxvHk+h8QTZZZJUkg1WUGcblPwk/tHoHDP9QpMxKUzXRNIKXNpaiTl35Se+HzGM4yS10bwlFvZpVr/AAy0jZ8W3APtiIdOkh3IKiaphdwlgGHbKdg9zA+q4jL07LXSlKgEpL2JSOVizBPe+TGW4v4qCVIUCyVErANgpT0hUxw5DjBt1jC6NTUqKTNCFLpmEE7OoOXbobevvAWq4xJkzjKIclIICSFBmvU55TbPVPpHnnFPFSlqC5ailTCpQNyQSRfoAWbDCM7qeIrUqtSjy4PYPYe8RmrJbPU9d4qQiXTMVSQ4ANqhYIcDYZcO7esBK/1MlSn8vzZ6jT8XJKSQkBkhitsnaPNpE8TCT/H7xwudzMASAzsPv7wpcjfSBOjVcW/1D1c43m+Sk/hlcv8A/RdT93jKameFLySVFySbnu5cn1gWesks3pv9odCLgqLMMbxH6xWFztQEiwt3gSZMSRs/f+dNoj1s64Cd7et4jk6d2dhY/wA9YVILs7EwBLWPbf5RM4SAWuQzdPaI5GnCQe3aOZuoAD74vcwnsRHqpt733yPaz98RHpli9r/Q/tAkyZU7C9z1MPoprn+/0jStAHKmZYAdz+phQDq5jC3zFswoFED0Sbx8LKS/MDZquV/iIUSQDbLfaJpniNJkMBLSksABUpTg3JU7ixuWvGKRqiHLn9m/zHCJ1iHaziKcmwSo0mt4mipwQqwAcENgA5Ln1h08cZLJJHLZiRd39bPGX80b5aGUat9v5+sK2M2UjxRysSKk3Dgqc4c3u18XJMByuJ0Bipz6WDnLP1y8Zcpbc5z+kODUbHMaRm4rRLVm10/ERMLFXKOcqLWAADAdztFlI4yJqAlQc1FZLMXKrk5YMyUgCzfLBHUFgn8sD6fjkxCgQq4ZvY2t6xOTY0qPYNPO02nMudOm1TDdKC7pJVkjYd1Zvtmq494rC/8AhUhKUuAyalKJ/E5ASbWDC0YPiHF1zSta1ErUalF7knNoAkaw4eFkx2ei6XjQUklRdbXrJO7AVYYbJbJJh5XFp2oWJdRUJhskEJDtnGXa2Y87PEFAlj1i44b4hlISklKvMFnCgxze4cWIHS0CbA2fE5ZlylVzkMm34hZ7y0ZBOCtfU5zGXVxETEEKJYPShNtzYHs+/wBYB1nHTNapWDl3yem2BA2ln8vzP8+UJya2geyfWlHlUy1XcFjlPYDocv1islyi5t2jnXTiFOksbe1meJNNxAAAKZwzxquTRFGk4bxU0itZqQlKUu5sywWO1lH1tEGkKQohYy4y2TYkse/02ip0mvJmADGQU7dHiafqdwd/4/TpGMuWSl9RtWqYfO1rHlekgMD6BxbaIv6oUsNw/wDiAU6u7G38/SCphB+XTEOXNPoWKJZfE1+UE1qpS9IewfLDb0iCZqgxLuWsScRCUgIZ2KnPsL4s2MxFw2SlSlVCprgk8oFx16xld7KsIkrdwNw5OYr9YslWSw7N+t4uAtNwGYDbttFPNSGAAJuwBc74vBF7FZFpdVTMBGHuw233i3TrXRZIADXbmVu3Roz8zOD36fJrRZyJ48tJNgM/v2/tFTXkY08lnNj03aIJYchz9cw+qBXgFW4YHHeI0yVJYtdnYZHSEugJZg26fr/mJCmn0O8QpCq3YkG5tb6bxPNQp3ZW1iGZ/WECG1U0pDDeAkqHr/MQRrEsAcuWb2xFZN1JqIcYw3z3i4qwOp2p2A9v3MQSDzOxfG9v2iZTs73vt+kcyyFZwA7Y+sX4GPNUo7N6kF4UDTze9/k47Q0UkFFzLUKQR6/wQylgFmz9Yr5E00tcB/v3gtCbXLnrEUB2hdztbaJZbqL7Dft2gWXLIqL+h/tEp1QACbv94TAWoLWJiJMynP8AnpE1vxX/AGiGeuzdMYt/aKAIkzK394WkkBySc7dv0jvQJ5b2BciGmqCS4NjmJAgnAhTXuWjsyaQdz23/ALwhNcuCPnHImuc7wwJjpwQCos923b9I6mIS4UG/giOYhzt1hK0iil8OfZusIAidMSEsALi5brACVkGxOcZcDtHM2Wslk3A9BvE8rTqQkuOY4FvqX3eHpCBqVzHp2Gbi/wAoBFb4J9nDxqVICJdKdmD+ufvEE8JAKX+GxHtloUeQLIeEyyAFGyiRfLDPRhfPpBuoSGDlheo269B6WiCUoUgAnAu92e94nnMEAAMMPcu9/c2jKXdgDBTL5QcPf2ufpBOmmlXsdzZ3we37xXDVF1dH6fIEm7wTJcAJSXJP0Zz6xUloGPrZpqN9gB1DM7+2/SBJcnnsXuwNmf3gjULDKqPMLs4sRt3dvaAfOTVufp82hx6EizTqQlFIIcZ+eTEfnKAJLB3ubW7escrQCHZyo9DZtr9Yjnqc3YAXd8NgesJDEiak2KrWCXZl2vbr9on005MpLUpJvnsAPS3ZoH0zMTYsXuSTfp03x1gfVznbAzn1+0Or0I0um1roBVkjsAPnmJfPDfhb2jK6ZbMXsC1omQsXKnL3vSW+YiHxIKL6ZrUj8aR/7D9ID1E/msAR0O4b+GA//KpSWBIDNsA5boI5/qQbubfZoFCgSLFelQsMXYdC14CXwiQnNf8A9ohGssWFyex+8RmeWcxSi15CmHHhsthcgHF/1IiIcKQDlfa4+7XgROpWcnZx0MEDXWub7wVJeQ2czODIJclR9SP2hQ414ch7WYwof2HsCToXP4m7H52aCP6XclXo1re0SsgC4SPp+sRTJiSXE1uyA7fJ4u2x2colpQCQSSzPn126PEJqflDn5ehfa0EJn/8AeY3/AGSB9yIlRPBGQd8C/uLQW0FgypYA6n1tjaIpcqpQcsD3Hygpgdj2IOOrxDOQAQd33wYaAKVOBwbCwivnahrdP4YNl6oqDeXT3zb7xGlTKekA9VA+1uv7QloBpPB1khyA7K6mlxV6EPjsYjn6RKCQF1MwsG6v9oOm69k8pJBBvfY3zAOmn1LLpdh/CRvCTl2xB3CdCiitQNVRpf8AC2C31jrUTwMEu2Tf/ESSFLNTJKj6G/W+IhmcGnL2Sj1Ln5JeItXbYivTqS47n/MFf+Q5hgD1z1ttBknwqn8cxR9GSPq5g+RwaSi4Q56qJV/aCU4haKv/AMhWCBknF9jbGIn1HD5q/hGfzMlvfJtFwhk/CAn0AH2hKWYzz9IVlbo+CFI5lhyLsLQSOHIAIdVyCb7B2Ab1+kEe8KJcmwtgR4Kh/iU3QNt3MSI4TJBelz1KlH3zBLiGtBk/Ytg8zh0k/gB9y/zd46k6SWj4JaR/OpcxNCeFbAjnIKkkWH1irXwIl3UD67ewi4eFDTa6HZUp4PS3OQBnv84H1egpSaQ46m59O8XtMc0/y0UpsDKyZC90KboB/P4IR0yymyF9QG+Uar6wyvSL+X8HZjZmkW4NCx1YP9IOlpX5SyUKDkBLhiQc98Roj7QylQfLfgdmVlJUCbK+RZu0PLGbgg/z3jSlQPU+36REtA3b3h/J+BZnDPIIGenpCLBT9PrF2vRyzcpT+0DztEg4t6ReaHZTaiYRCg2ZonxcdGI+8KLUkFk6NKkbfQftEwljo/uYaFGbeyRSkJf4R/BEP9WKmpDN1MKFDWwElbh8Pdv7xxMS5Idr/aGhQ0UEaO1zeztdu0dI4edQumukZsH/AFhQolumItJPBkJTSXUB1OfYQVK06UfClKfQD7woUc7bZDO63jhMx4UKADtoQEKFCAdocps8KFCEclXaFVChQDEpcIqhoUAhPCqhoUMYnhnhQoAI/Mu0cmaR0+TQoUUUcK1JERHUwoUNIEPSb3gXSyixNSs4eFCil0MlJYxCJv7woUNAPMJbP0EcLJG8PChgRH1MNChQAf/Z"/>
          <p:cNvSpPr>
            <a:spLocks noChangeAspect="1" noChangeArrowheads="1"/>
          </p:cNvSpPr>
          <p:nvPr/>
        </p:nvSpPr>
        <p:spPr bwMode="auto">
          <a:xfrm>
            <a:off x="63500" y="-836613"/>
            <a:ext cx="2657475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/>
              <a:t>UC: </a:t>
            </a:r>
            <a:r>
              <a:rPr lang="es-ES" dirty="0" smtClean="0"/>
              <a:t>dónde estamos</a:t>
            </a:r>
            <a:endParaRPr lang="es-ES" dirty="0"/>
          </a:p>
        </p:txBody>
      </p:sp>
      <p:grpSp>
        <p:nvGrpSpPr>
          <p:cNvPr id="38" name="Grupo 37"/>
          <p:cNvGrpSpPr/>
          <p:nvPr/>
        </p:nvGrpSpPr>
        <p:grpSpPr>
          <a:xfrm rot="20932925">
            <a:off x="286799" y="3548290"/>
            <a:ext cx="1951714" cy="2009051"/>
            <a:chOff x="103352" y="3850090"/>
            <a:chExt cx="1969327" cy="2027182"/>
          </a:xfrm>
        </p:grpSpPr>
        <p:grpSp>
          <p:nvGrpSpPr>
            <p:cNvPr id="36" name="Grupo 35"/>
            <p:cNvGrpSpPr/>
            <p:nvPr/>
          </p:nvGrpSpPr>
          <p:grpSpPr>
            <a:xfrm>
              <a:off x="119966" y="3896948"/>
              <a:ext cx="1952713" cy="1980324"/>
              <a:chOff x="119966" y="3896948"/>
              <a:chExt cx="1952713" cy="1980324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119966" y="3896948"/>
                <a:ext cx="1952713" cy="1980324"/>
                <a:chOff x="119966" y="3896948"/>
                <a:chExt cx="1952713" cy="1980324"/>
              </a:xfrm>
            </p:grpSpPr>
            <p:sp>
              <p:nvSpPr>
                <p:cNvPr id="5" name="Recortar y redondear rectángulo de esquina sencilla 4"/>
                <p:cNvSpPr/>
                <p:nvPr/>
              </p:nvSpPr>
              <p:spPr bwMode="auto">
                <a:xfrm>
                  <a:off x="119966" y="3896948"/>
                  <a:ext cx="945940" cy="361856"/>
                </a:xfrm>
                <a:prstGeom prst="snip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pic>
              <p:nvPicPr>
                <p:cNvPr id="9" name="Imagen 8" descr="File:Europe relief laea location map.jpg - Wikipedia, the free ...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094" y="4208542"/>
                  <a:ext cx="1951585" cy="166873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</p:pic>
          </p:grpSp>
          <p:sp>
            <p:nvSpPr>
              <p:cNvPr id="16" name="Rectángulo 15"/>
              <p:cNvSpPr/>
              <p:nvPr/>
            </p:nvSpPr>
            <p:spPr bwMode="auto">
              <a:xfrm>
                <a:off x="162191" y="5429038"/>
                <a:ext cx="408595" cy="397375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0" name="3 CuadroTexto"/>
            <p:cNvSpPr txBox="1"/>
            <p:nvPr/>
          </p:nvSpPr>
          <p:spPr>
            <a:xfrm>
              <a:off x="103352" y="3850090"/>
              <a:ext cx="1000761" cy="372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800" dirty="0" smtClean="0">
                  <a:latin typeface="Arial Rounded MT Bold" panose="020F0704030504030204" pitchFamily="34" charset="0"/>
                </a:rPr>
                <a:t>Europa</a:t>
              </a:r>
              <a:endParaRPr lang="es-ES" sz="2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 rot="21401620">
            <a:off x="1506158" y="2566516"/>
            <a:ext cx="2667344" cy="2349319"/>
            <a:chOff x="1398313" y="3179754"/>
            <a:chExt cx="2691416" cy="2370521"/>
          </a:xfrm>
        </p:grpSpPr>
        <p:grpSp>
          <p:nvGrpSpPr>
            <p:cNvPr id="33" name="Grupo 32"/>
            <p:cNvGrpSpPr/>
            <p:nvPr/>
          </p:nvGrpSpPr>
          <p:grpSpPr>
            <a:xfrm>
              <a:off x="1398313" y="3212975"/>
              <a:ext cx="2691416" cy="2337300"/>
              <a:chOff x="1398313" y="3212975"/>
              <a:chExt cx="2691416" cy="2337300"/>
            </a:xfrm>
          </p:grpSpPr>
          <p:sp>
            <p:nvSpPr>
              <p:cNvPr id="22" name="Recortar y redondear rectángulo de esquina sencilla 21"/>
              <p:cNvSpPr/>
              <p:nvPr/>
            </p:nvSpPr>
            <p:spPr bwMode="auto">
              <a:xfrm>
                <a:off x="1398313" y="3212975"/>
                <a:ext cx="1056340" cy="361856"/>
              </a:xfrm>
              <a:prstGeom prst="snip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pic>
            <p:nvPicPr>
              <p:cNvPr id="35" name="Imagen 3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970" y="3545190"/>
                <a:ext cx="2685759" cy="20050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8479" y="3641037"/>
                <a:ext cx="396234" cy="26082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sp>
          <p:nvSpPr>
            <p:cNvPr id="12" name="3 CuadroTexto"/>
            <p:cNvSpPr txBox="1"/>
            <p:nvPr/>
          </p:nvSpPr>
          <p:spPr>
            <a:xfrm>
              <a:off x="1406670" y="3179754"/>
              <a:ext cx="1076847" cy="37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>
                <a:defRPr sz="1800">
                  <a:latin typeface="Arial Rounded MT Bold" panose="020F0704030504030204" pitchFamily="34" charset="0"/>
                </a:defRPr>
              </a:lvl1pPr>
            </a:lstStyle>
            <a:p>
              <a:r>
                <a:rPr lang="es-ES" dirty="0" smtClean="0"/>
                <a:t>España</a:t>
              </a:r>
              <a:endParaRPr lang="es-ES" dirty="0"/>
            </a:p>
          </p:txBody>
        </p:sp>
      </p:grpSp>
      <p:grpSp>
        <p:nvGrpSpPr>
          <p:cNvPr id="32" name="Grupo 31"/>
          <p:cNvGrpSpPr/>
          <p:nvPr/>
        </p:nvGrpSpPr>
        <p:grpSpPr>
          <a:xfrm rot="192950">
            <a:off x="3257137" y="2017826"/>
            <a:ext cx="3785898" cy="2751381"/>
            <a:chOff x="3307476" y="2298402"/>
            <a:chExt cx="3820065" cy="2776212"/>
          </a:xfrm>
        </p:grpSpPr>
        <p:grpSp>
          <p:nvGrpSpPr>
            <p:cNvPr id="31" name="Grupo 30"/>
            <p:cNvGrpSpPr/>
            <p:nvPr/>
          </p:nvGrpSpPr>
          <p:grpSpPr>
            <a:xfrm>
              <a:off x="3459026" y="2316083"/>
              <a:ext cx="3668515" cy="2758531"/>
              <a:chOff x="3459026" y="2316083"/>
              <a:chExt cx="3668515" cy="2758531"/>
            </a:xfrm>
          </p:grpSpPr>
          <p:sp>
            <p:nvSpPr>
              <p:cNvPr id="23" name="Recortar y redondear rectángulo de esquina sencilla 22"/>
              <p:cNvSpPr/>
              <p:nvPr/>
            </p:nvSpPr>
            <p:spPr bwMode="auto">
              <a:xfrm>
                <a:off x="3459026" y="2316083"/>
                <a:ext cx="1277949" cy="387445"/>
              </a:xfrm>
              <a:prstGeom prst="snip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pic>
            <p:nvPicPr>
              <p:cNvPr id="37" name="Imagen 3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9027" y="2659827"/>
                <a:ext cx="3668514" cy="24147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0" name="Rectángulo 19"/>
              <p:cNvSpPr/>
              <p:nvPr/>
            </p:nvSpPr>
            <p:spPr bwMode="auto">
              <a:xfrm>
                <a:off x="5216379" y="2739246"/>
                <a:ext cx="607051" cy="494401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3" name="3 CuadroTexto"/>
            <p:cNvSpPr txBox="1"/>
            <p:nvPr/>
          </p:nvSpPr>
          <p:spPr>
            <a:xfrm>
              <a:off x="3307476" y="2298402"/>
              <a:ext cx="1560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>
                  <a:latin typeface="Arial Rounded MT Bold" panose="020F0704030504030204" pitchFamily="34" charset="0"/>
                </a:rPr>
                <a:t>Cantabria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632520" y="1610614"/>
            <a:ext cx="3001000" cy="4656396"/>
            <a:chOff x="6632520" y="1610614"/>
            <a:chExt cx="3001000" cy="4656396"/>
          </a:xfrm>
        </p:grpSpPr>
        <p:grpSp>
          <p:nvGrpSpPr>
            <p:cNvPr id="64530" name="Grupo 64529"/>
            <p:cNvGrpSpPr/>
            <p:nvPr/>
          </p:nvGrpSpPr>
          <p:grpSpPr>
            <a:xfrm>
              <a:off x="9134940" y="1780623"/>
              <a:ext cx="498580" cy="369332"/>
              <a:chOff x="3809597" y="5547537"/>
              <a:chExt cx="498580" cy="369332"/>
            </a:xfrm>
          </p:grpSpPr>
          <p:sp>
            <p:nvSpPr>
              <p:cNvPr id="92" name="Recortar y redondear rectángulo de esquina sencilla 91"/>
              <p:cNvSpPr/>
              <p:nvPr/>
            </p:nvSpPr>
            <p:spPr bwMode="auto">
              <a:xfrm rot="384829">
                <a:off x="3809597" y="5678235"/>
                <a:ext cx="498580" cy="184146"/>
              </a:xfrm>
              <a:prstGeom prst="snip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1" name="3 CuadroTexto"/>
              <p:cNvSpPr txBox="1"/>
              <p:nvPr/>
            </p:nvSpPr>
            <p:spPr>
              <a:xfrm rot="384829">
                <a:off x="3977899" y="5547537"/>
                <a:ext cx="30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800" dirty="0" smtClean="0">
                    <a:latin typeface="Arial Rounded MT Bold" panose="020F0704030504030204" pitchFamily="34" charset="0"/>
                  </a:rPr>
                  <a:t>…</a:t>
                </a:r>
                <a:endParaRPr lang="es-ES" sz="1800" dirty="0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4529" name="Grupo 64528"/>
            <p:cNvGrpSpPr/>
            <p:nvPr/>
          </p:nvGrpSpPr>
          <p:grpSpPr>
            <a:xfrm>
              <a:off x="7920013" y="1733997"/>
              <a:ext cx="1407960" cy="490963"/>
              <a:chOff x="7930061" y="1744045"/>
              <a:chExt cx="1407960" cy="490963"/>
            </a:xfrm>
          </p:grpSpPr>
          <p:sp>
            <p:nvSpPr>
              <p:cNvPr id="84" name="Recortar y redondear rectángulo de esquina sencilla 83"/>
              <p:cNvSpPr/>
              <p:nvPr/>
            </p:nvSpPr>
            <p:spPr bwMode="auto">
              <a:xfrm rot="384829">
                <a:off x="7930061" y="1744045"/>
                <a:ext cx="1393758" cy="490963"/>
              </a:xfrm>
              <a:prstGeom prst="snip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83" name="3 CuadroTexto"/>
              <p:cNvSpPr txBox="1"/>
              <p:nvPr/>
            </p:nvSpPr>
            <p:spPr>
              <a:xfrm rot="384829">
                <a:off x="8193862" y="1756712"/>
                <a:ext cx="11441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</a:rPr>
                  <a:t>Torrelavega</a:t>
                </a:r>
                <a:endParaRPr lang="es-E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 rot="384829">
              <a:off x="6632520" y="1610614"/>
              <a:ext cx="2873512" cy="4656396"/>
              <a:chOff x="6750997" y="1731856"/>
              <a:chExt cx="2899445" cy="4698419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6753200" y="1739332"/>
                <a:ext cx="2897242" cy="4690943"/>
                <a:chOff x="6753200" y="1739332"/>
                <a:chExt cx="2897242" cy="4690943"/>
              </a:xfrm>
            </p:grpSpPr>
            <p:sp>
              <p:nvSpPr>
                <p:cNvPr id="24" name="Recortar y redondear rectángulo de esquina sencilla 23"/>
                <p:cNvSpPr/>
                <p:nvPr/>
              </p:nvSpPr>
              <p:spPr bwMode="auto">
                <a:xfrm>
                  <a:off x="6753200" y="1739332"/>
                  <a:ext cx="1368152" cy="361856"/>
                </a:xfrm>
                <a:prstGeom prst="snip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pic>
              <p:nvPicPr>
                <p:cNvPr id="11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3200" y="2081181"/>
                  <a:ext cx="2897242" cy="434909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" name="Rectángulo 20"/>
              <p:cNvSpPr/>
              <p:nvPr/>
            </p:nvSpPr>
            <p:spPr bwMode="auto">
              <a:xfrm>
                <a:off x="7545288" y="3962575"/>
                <a:ext cx="1504820" cy="222407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4" name="3 CuadroTexto"/>
              <p:cNvSpPr txBox="1"/>
              <p:nvPr/>
            </p:nvSpPr>
            <p:spPr>
              <a:xfrm>
                <a:off x="6750997" y="1731856"/>
                <a:ext cx="1358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800" dirty="0">
                    <a:latin typeface="Arial Rounded MT Bold" panose="020F0704030504030204" pitchFamily="34" charset="0"/>
                  </a:rPr>
                  <a:t>Santander</a:t>
                </a:r>
              </a:p>
            </p:txBody>
          </p:sp>
        </p:grpSp>
      </p:grpSp>
      <p:cxnSp>
        <p:nvCxnSpPr>
          <p:cNvPr id="42" name="Conector curvado 41"/>
          <p:cNvCxnSpPr>
            <a:endCxn id="35" idx="1"/>
          </p:cNvCxnSpPr>
          <p:nvPr/>
        </p:nvCxnSpPr>
        <p:spPr bwMode="auto">
          <a:xfrm rot="5400000" flipH="1" flipV="1">
            <a:off x="470190" y="4198156"/>
            <a:ext cx="1253830" cy="854629"/>
          </a:xfrm>
          <a:prstGeom prst="curvedConnector2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Conector curvado 51"/>
          <p:cNvCxnSpPr>
            <a:stCxn id="15" idx="0"/>
            <a:endCxn id="37" idx="1"/>
          </p:cNvCxnSpPr>
          <p:nvPr/>
        </p:nvCxnSpPr>
        <p:spPr bwMode="auto">
          <a:xfrm rot="16200000" flipH="1">
            <a:off x="2791689" y="2866225"/>
            <a:ext cx="439557" cy="777126"/>
          </a:xfrm>
          <a:prstGeom prst="curvedConnector4">
            <a:avLst>
              <a:gd name="adj1" fmla="val -52007"/>
              <a:gd name="adj2" fmla="val 62928"/>
            </a:avLst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ector curvado 59"/>
          <p:cNvCxnSpPr>
            <a:stCxn id="20" idx="3"/>
            <a:endCxn id="11" idx="1"/>
          </p:cNvCxnSpPr>
          <p:nvPr/>
        </p:nvCxnSpPr>
        <p:spPr bwMode="auto">
          <a:xfrm>
            <a:off x="5788562" y="2734497"/>
            <a:ext cx="835784" cy="1216078"/>
          </a:xfrm>
          <a:prstGeom prst="curvedConnector3">
            <a:avLst>
              <a:gd name="adj1" fmla="val 50000"/>
            </a:avLst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853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636912"/>
            <a:ext cx="5058326" cy="3244464"/>
          </a:xfrm>
          <a:prstGeom prst="rect">
            <a:avLst/>
          </a:prstGeom>
        </p:spPr>
      </p:pic>
      <p:pic>
        <p:nvPicPr>
          <p:cNvPr id="32782" name="Picture 32" descr="logo_comp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927" y="4863345"/>
            <a:ext cx="2025420" cy="5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3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361" y="2609677"/>
            <a:ext cx="259397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35" descr="LogoSantanderGrou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420" y="2204864"/>
            <a:ext cx="145256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3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396" y="3786299"/>
            <a:ext cx="22320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xQSEBQUEBQWFBUUFRcWFxQXFBYUGBgVFRYWFhQVFBUcHCggGholHBQUITEhJSkrLi4uFx8zODMsNygtLisBCgoKDg0OGhAQGy0kHiQsLCwsLCwsLCwsLCwsLCwsLCwsLCwsLCwsLCwsLCwsLCwsLCwsLCwsLCwsLCwsLCwsLP/AABEIAKQApAMBEQACEQEDEQH/xAAcAAEAAgIDAQAAAAAAAAAAAAAABgcBBQIDBAj/xABIEAABAwICBAcMBggHAQAAAAABAAIDBBEGIQUHEjETQVFhcZGyFCIyNEJScnOBobHRJCU1U4KSIzNiY3STosEWF0PC0uHwFf/EABoBAQADAQEBAAAAAAAAAAAAAAABAwQCBQb/xAAvEQEAAgECBQIEBgIDAAAAAAAAAQIDBBESITEyURNBIjNhcQUUFVKBkSNCYnKx/9oADAMBAAIRAxEAPwC8UBAQEBAQEBAQEBAQEBAQEBAQEBAQEBAQEHEutvSOfQcI52u8Fwd0EH4JMTHsjd2XUJLqQBUDKkEHXLKGglxDQN5JsB0kpHPoPH/9ym3d0Q/zWfNd+nfxP9OeKPL2RTNcLtIcDxggjrC4nl1dOwICAgICAgICAg6KyqZEx0krgxjQS5xNgAOVTFZtO0Imdo3VDirWzI4llANhu7hXC7jzsbuA6br1cH4fEc8nXwxZNVPSqvK7TFRMbzTSPPO91urcvQrjpXpDLN7T1lzw/O5lVAWucP00V7Ejy23UZYiaTv4lOOZ4oSDWRpCVulKlrZZA0OFmiRwA71u4AqjSVrOGu8LM9pjJPNFTWSfeP/O75rTw18KeKfKwtSlU810jXPc4cCTYuJFw5vL0rB+IViMccvdq0szxSut5sLnJeO3qtxrrT4NzoaABzhk6c5tB4+DHldO5enp9BvHFk/pjy6nblVVuk9M1FS4momfJzFxt+XcvSpjrTthjte1ustfZWOXv0XpmemcHQSvjI4g426C3cVXfHS/K0Oq3tXpK1MF60xK5sVeGscbBszRZpPI8eT07l5mo0HDHFj/psxanedrLSBXmtjKAgICAgIMFBQ+tTFhqqgwRO/QQmxt5cg3uPKBuC9vRaeMdeKesvO1GXinhjoga3Mwg9eh/GYfXR9sLjJ2T9pdU7obzWZ9q1PpN7DVTpPk1Waj5kowtKlYGpM/WL/UO7TFg/Eflfy06TvlINcOLSwdxwOs5wvM4bw07mX4r7zzLPoNNFv8AJb+Fupy7fDCnl67CygICAguHU/i10n0Od13NbeFx3lo3sJ5RvHMvJ1+n2/yV/lu02Xf4JWovMbBAQEBAQaTGukzTUE8rcnNYQ30nZD4q7T048kVV5bcNJl8yr6Pl7PJEEuwrgSSsZwr5WQRk2Bfm5w5Wt5Fmzan052iJmVlK1nraIbqfVhJHLG+CoilaJGF1zsOADgSRvBVEaziiYtWYnZZ6dYmJiz3Y0ptDmtldVTVHDOILhHYtHei1u9PFbjVennUxSIrEbfVZk9G1t5loXQ6C+8rOpv8AwV++r8Qr2wfVJ9Xsui4ql7qR8+2IXE8NYN2QQXWyGe5ZtVGotWIvEdfZbitirO9ZVdp7SBqKqaY58JI53svZvuAXpYqcFIqyXtxWmXhVjls8O6EkrJxFFYcbnuya1vGT8lXlyRjrxJrG87LJ/wApqbY8ddt232Zs36N9vavP/PZN+xp9LF+5XeKMOyUM2w8h7TmyRvguH9jzLfiyxkrv0+jPasRO0Tu06tcvdoLSBp6mGZu+ORp9l7OHUSq8tIvSauqW4bRL6dZXRkA7bcxfwhxr5307+Hp+vj8w5d2x+e3rCenfwetj/dB3bH57esJ6d/B6+PzB3bH57fzBPTv4PWx+YO7Y/Pb1hPTv4PWx/uh6FwtQjXH9lv8AWR9pbdB86GfU/LlQK9x5rspmgvYHZAuAPQSLqJ6C+omBrQ1osAAAOYDJef7sz1ReD1que5dXtUxj/wC0Zvw9kL0MPZDpHlalJMCOtPNz003uAVObpH3QjQVyWUFoaqKQdzyybi6S1+ZoHzWPU2+LZExunJaFm3lzwwims+ma7R+0fCZIwg9J2SOoq7TzPqbO4iNlQLeBQX9oo/R4eXgoz/QF5lusuJ6vVfmUIYJHsRBYKQQ5JevJe+j2P9HmfR1QxubtguA5Szvre5X6a/BliVeWvFSYfNa+il5IgsHDePGtjbHVggtyEjRe44tob786zXwz1qrmnhsqvWJCCxlOwyFzgCXXYACbZcZVcaeesu6xtVDtYI+sJehnZC0YeyEo6rRI8C+MSfw83ZCqy9sfcRsK0ZQWxqtP0I+tdfqCw6jvcyl91ShG9ZB+rX+nH2grcHzHcdFNreBQfQGiHfR4fVR9hq8u3dKJekgI5nZjZU7o2cc0RswpExXkPfYcLhB886yMKmhqiWA8BKS5htk0k5xk8o4uZe9pM/q059YeXnx8FvoiK1qRB3UP62P029oKJ6SN9rD+0JehnZCqw9iIRtXJSLAp+kSfw83ZVWbt/kRwK0ZQWtqt8Sd613wasWo7kWS66pVo/rCF9Gy8xYf62qzD8x3HRTa3umCgv3RPi8Pqo+wF5tusq/d6bqNhm6bDO0oGLoJevKe8IPBprRMVVC6Gdu0xw6CDxOaeIhd48lqWi1XNqxaNpUNjDAc9FIdgGaI3LXgXcByPaN3sXuafU1yx9Xl5sfp22lEiLb1qVu2j/WM9NvaCiekjf6xPtCT0WdlV4exEI1dWpSLAvjD/AOHm7KqzdojoKtBELY1V5Ub/AFrvg1YdR3CYOZ1qjdEw0OOh9XT+iO01W4Z+OCI2UsvQSwQgvvRXi8Pqo+yF51usuPd6rrlASgxdDcugmS8l74gwSggOPMXU1O9rS/hHgG7GZkX847gvS0eK01neHma2OK0bKy0pi5st/okJ53jaPusvSrj292WKfV5NH6dY2Rt6OmPfDc1wO/iJJS1N46y7SjF+JGQ1JYaaKQ7DCXPGeYvbduCqx45mvVzENIcYt4qOn6v+lZ6X/JOzd4OxOJqkRdzRR7bXd8wWOQvY5ZgqrLi2jfdE9E1dQRfds/I35Kjiny53ePSlbSUse1MI28jQwFzuhtlMRe07Q7johlfrGIu2lhawcrx/tFlojT/uk2av/H1b57P5bV36FDZsKDWPLbZqYmSt47DZPUciuJ00f6ylMtB6SpKtt4QzaGbmOaA5vuzHOFReuSnc5mJbJ1HH92zL9kfJc8U+XHN3AqECJLoF0QbSCZryX0DBQVZrPx86JxpaN9n7pZRvb+w08vKeJeno9JFvjv8A0x58+3w1U8XEkkm5OZJ3k869aOXJhkQdlP4bfSHxCiegkGsPx53q4+yqsPaiEbVyUgwD9oQ/j7DlXm7HMrKxTp5tJCXnN7smN5TynmCyY6cUuYjdTukK6SeQySuLnO4zxcwHEFtrEVjaHbzrpIgIO6kqnxPD43Frm5gj/wBuUTETG0i3cH4lFZFZ1hKwd+3l/aHMVhy4+Cfo4mNkgsq3OzjZSjZi/UgKUlyiE1XjvoGkxlpjuSimmHhNbZnpuyb7yrtPj9TJFVeW3DWZfM8khc4ucSXEkkneScySvoojaNoeTM783FSOcMLnkNY0uJ3AC5UDZx4fqm7LzBJbaGezyELmb16bo3e7WD486/3cfZXGHtIRtXJSDAJ+sIfx9hyqzdkolwxppQ1FW837xh2GDmbvPtN1OKvDUiGiViRBsINBVL27TIJC3ffZPuXHHXyh4ZIy0kOBBG8EWI6Quo5pcFI2mGtJmmqY5Acr7Ludrsj/AGPsXGSvFXZEruBXnq2QUGMuhSMbPt5k3RtLubRyeaepc+pTy69K/hLivKe8rPXnVltLBGN0kpJ/A3Idbh1L0Pw6u95nxDJq5+GIUuvZYGEFtYQ0Mynga6w4R7Q5zuPPMNHMFlvbeWa9pmUohPee0rNaPid17VSaxvH3+gz4Lbg7FkdEZVzpucIPLathG8MlPVE9cZO2US0xdfM7zn1rtIglOr3RLZ6kukF2wgO2eVxPe36lTmvNYczK2B7uJYnEoXrJ0O10HdDW2fGQHEeUwm2fRcK/BbadndZVitjoKC8sPTGSlgdxuiZ17IXnXja0qvdvKfRUjt42Ryn5Ki2fHDRTS5LNlBoRo8Ml3NuCz21Vp6NVdFWO7m2ENKxvgtA6AqLWtbrLVXHWvSHbZcu2SgrDXpTE01O8bmSuB/G3I9bbe1ej+Gz8cx5hk1cfDCmV7Dz2EStfCGm2TwNaXASMGy5p3mwycOULLekxLNesxKTOnayIueQ1ouSTkLBZ5iZtyWU51UxinSYqap8rfBNmt9FosCt+OvDXZZDVLtKRYDpeEq/Rik6y3ZF/zKrNO1USj8kZaS072kg9IyKsid+aXFSJJgTTLaaoPCZMkGyXeaR4JPN81TmpxV5OZjdbMcgcAWkEEXBBuLLJsrndp8TyMko6hgc0ubGSW3BI4xcexd44mLw6qplblgUQ+mcFUjWaPpdkf6EZvxkloJz9q+c1F5nJbefd6uGlYrExDeWVK5lAQEBBpsX6GFZRywZXc27CeJ7c2+9XYMvpZIs4yU46zD5lkjLXFrhZzTYg7wRvBX0UTHWHkTGzipGWPIN2kg8oNj1qEO2eskeLPke4cjnuI6iU2gdKlIgt/VLhX6M6olu0ymzMs+Db5XtN+peVrNVtfhr7NOPTRem8yiOs7DRpKsvaLxTd813I/wAtp9uftWrSaiMtfrCvLhnGhy1qhB3R1kjRZsj2jkD3AdQKiYiUJPgWMOj0iXZ2o3nMnfcZrNqLTWabeV+KkW339oRFalAUhL6hws21DSj9xF2Gr5rN8y33evj7YbVVuxAQEBBgoKu1nYAMpdVUje/teWIeXby2/tc3GvS0er4fgv0ZM+Df4qqccLGxyI3jdZeswCkEBBNdX2BX1r2yzAtpmnMnIyW8lnNylYtVqoxRw16/+NGHDN53novuCEMaGsAa1osAMgAMgAvDmZmd5elEbNfiTQUVbTuhmGRzDhva4bnNKsxZbYrcVXF6ReNpfPuK8KT0EhbK27D4Eo8Fw4rniPMV72HUUyxvHXw8zJitSebQq9WWQTHV5+q0l/BP+IWPVd2P/s0YOlvshoWxnCg+pMNn6HTeoi7DV8zl+Zb7vYp2w2S4dCAgICAgwQgjGI8BUdYS57ODkP8AqR2a4+kNzvatOLVZMfSeSm+Cl+sIFW6m5g79BUxub+8a5p/puD7ltr+JV/2rLPOkn2l0w6nKm/f1EIHK0SOPUQFM/iVI6RKI0k+Ut0DqrpICHTF1Q4Z2fYMv6A3jpWbLr8l+UcoX001K85TuOINADQABkABYAcgCwzzndfEbOaJEHTU0zJGlkjWvaci1wDgekFTEzE7wiY36oRpfVTRTEmLagJ8w3b+UrZj1+WvXn92e2mpLSjUwy+dW63NEL9e0r/1Kf2q/yceUkw5q7gpI52cI+TuhnBvJsLNzybbdvWbLrL5Jidttl1MFaxMeWs/yfpPvZvzN+St/UcviHH5WjLNT9HfOSY8200f2UfqOX6J/K0T+kpxGxjG+CxrWjoaLD4LDMzM7y0RG0bO5QkQEBAQEBAQYsgWQZQEBAQEBAQEBAQEBAQEBAQEBAQEBAQEBAQEBAQEBAQEBAQEBAQEBAQEBAQEBAQEBAQEBAQEBAQEBAQEBAQEBAQEBAQEBAQEBAQEBAQEBB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8575" y="-936625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QSEBQUEBQWFBUUFRcWFxQXFBYUGBgVFRYWFhQVFBUcHCggGholHBQUITEhJSkrLi4uFx8zODMsNygtLisBCgoKDg0OGhAQGy0kHiQsLCwsLCwsLCwsLCwsLCwsLCwsLCwsLCwsLCwsLCwsLCwsLCwsLCwsLCwsLCwsLCwsLP/AABEIAKQApAMBEQACEQEDEQH/xAAcAAEAAgIDAQAAAAAAAAAAAAAABgcBBQIDBAj/xABIEAABAwICBAcMBggHAQAAAAABAAIDBBEGIQUHEjETQVFhcZGyFCIyNEJScnOBobHRJCU1U4KSIzNiY3STosEWF0PC0uHwFf/EABoBAQADAQEBAAAAAAAAAAAAAAABAwQCBQb/xAAvEQEAAgECBQIEBgIDAAAAAAAAAQIDBBESITEyURNBIjNhcQUUFVKBkSNCYnKx/9oADAMBAAIRAxEAPwC8UBAQEBAQEBAQEBAQEBAQEBAQEBAQEBAQEHEutvSOfQcI52u8Fwd0EH4JMTHsjd2XUJLqQBUDKkEHXLKGglxDQN5JsB0kpHPoPH/9ym3d0Q/zWfNd+nfxP9OeKPL2RTNcLtIcDxggjrC4nl1dOwICAgICAgICAg6KyqZEx0krgxjQS5xNgAOVTFZtO0Imdo3VDirWzI4llANhu7hXC7jzsbuA6br1cH4fEc8nXwxZNVPSqvK7TFRMbzTSPPO91urcvQrjpXpDLN7T1lzw/O5lVAWucP00V7Ejy23UZYiaTv4lOOZ4oSDWRpCVulKlrZZA0OFmiRwA71u4AqjSVrOGu8LM9pjJPNFTWSfeP/O75rTw18KeKfKwtSlU810jXPc4cCTYuJFw5vL0rB+IViMccvdq0szxSut5sLnJeO3qtxrrT4NzoaABzhk6c5tB4+DHldO5enp9BvHFk/pjy6nblVVuk9M1FS4momfJzFxt+XcvSpjrTthjte1ustfZWOXv0XpmemcHQSvjI4g426C3cVXfHS/K0Oq3tXpK1MF60xK5sVeGscbBszRZpPI8eT07l5mo0HDHFj/psxanedrLSBXmtjKAgICAgIMFBQ+tTFhqqgwRO/QQmxt5cg3uPKBuC9vRaeMdeKesvO1GXinhjoga3Mwg9eh/GYfXR9sLjJ2T9pdU7obzWZ9q1PpN7DVTpPk1Waj5kowtKlYGpM/WL/UO7TFg/Eflfy06TvlINcOLSwdxwOs5wvM4bw07mX4r7zzLPoNNFv8AJb+Fupy7fDCnl67CygICAguHU/i10n0Od13NbeFx3lo3sJ5RvHMvJ1+n2/yV/lu02Xf4JWovMbBAQEBAQaTGukzTUE8rcnNYQ30nZD4q7T048kVV5bcNJl8yr6Pl7PJEEuwrgSSsZwr5WQRk2Bfm5w5Wt5Fmzan052iJmVlK1nraIbqfVhJHLG+CoilaJGF1zsOADgSRvBVEaziiYtWYnZZ6dYmJiz3Y0ptDmtldVTVHDOILhHYtHei1u9PFbjVennUxSIrEbfVZk9G1t5loXQ6C+8rOpv8AwV++r8Qr2wfVJ9Xsui4ql7qR8+2IXE8NYN2QQXWyGe5ZtVGotWIvEdfZbitirO9ZVdp7SBqKqaY58JI53svZvuAXpYqcFIqyXtxWmXhVjls8O6EkrJxFFYcbnuya1vGT8lXlyRjrxJrG87LJ/wApqbY8ddt232Zs36N9vavP/PZN+xp9LF+5XeKMOyUM2w8h7TmyRvguH9jzLfiyxkrv0+jPasRO0Tu06tcvdoLSBp6mGZu+ORp9l7OHUSq8tIvSauqW4bRL6dZXRkA7bcxfwhxr5307+Hp+vj8w5d2x+e3rCenfwetj/dB3bH57esJ6d/B6+PzB3bH57fzBPTv4PWx+YO7Y/Pb1hPTv4PWx/uh6FwtQjXH9lv8AWR9pbdB86GfU/LlQK9x5rspmgvYHZAuAPQSLqJ6C+omBrQ1osAAAOYDJef7sz1ReD1que5dXtUxj/wC0Zvw9kL0MPZDpHlalJMCOtPNz003uAVObpH3QjQVyWUFoaqKQdzyybi6S1+ZoHzWPU2+LZExunJaFm3lzwwims+ma7R+0fCZIwg9J2SOoq7TzPqbO4iNlQLeBQX9oo/R4eXgoz/QF5lusuJ6vVfmUIYJHsRBYKQQ5JevJe+j2P9HmfR1QxubtguA5Szvre5X6a/BliVeWvFSYfNa+il5IgsHDePGtjbHVggtyEjRe44tob786zXwz1qrmnhsqvWJCCxlOwyFzgCXXYACbZcZVcaeesu6xtVDtYI+sJehnZC0YeyEo6rRI8C+MSfw83ZCqy9sfcRsK0ZQWxqtP0I+tdfqCw6jvcyl91ShG9ZB+rX+nH2grcHzHcdFNreBQfQGiHfR4fVR9hq8u3dKJekgI5nZjZU7o2cc0RswpExXkPfYcLhB886yMKmhqiWA8BKS5htk0k5xk8o4uZe9pM/q059YeXnx8FvoiK1qRB3UP62P029oKJ6SN9rD+0JehnZCqw9iIRtXJSLAp+kSfw83ZVWbt/kRwK0ZQWtqt8Sd613wasWo7kWS66pVo/rCF9Gy8xYf62qzD8x3HRTa3umCgv3RPi8Pqo+wF5tusq/d6bqNhm6bDO0oGLoJevKe8IPBprRMVVC6Gdu0xw6CDxOaeIhd48lqWi1XNqxaNpUNjDAc9FIdgGaI3LXgXcByPaN3sXuafU1yx9Xl5sfp22lEiLb1qVu2j/WM9NvaCiekjf6xPtCT0WdlV4exEI1dWpSLAvjD/AOHm7KqzdojoKtBELY1V5Ub/AFrvg1YdR3CYOZ1qjdEw0OOh9XT+iO01W4Z+OCI2UsvQSwQgvvRXi8Pqo+yF51usuPd6rrlASgxdDcugmS8l74gwSggOPMXU1O9rS/hHgG7GZkX847gvS0eK01neHma2OK0bKy0pi5st/okJ53jaPusvSrj292WKfV5NH6dY2Rt6OmPfDc1wO/iJJS1N46y7SjF+JGQ1JYaaKQ7DCXPGeYvbduCqx45mvVzENIcYt4qOn6v+lZ6X/JOzd4OxOJqkRdzRR7bXd8wWOQvY5ZgqrLi2jfdE9E1dQRfds/I35Kjiny53ePSlbSUse1MI28jQwFzuhtlMRe07Q7johlfrGIu2lhawcrx/tFlojT/uk2av/H1b57P5bV36FDZsKDWPLbZqYmSt47DZPUciuJ00f6ylMtB6SpKtt4QzaGbmOaA5vuzHOFReuSnc5mJbJ1HH92zL9kfJc8U+XHN3AqECJLoF0QbSCZryX0DBQVZrPx86JxpaN9n7pZRvb+w08vKeJeno9JFvjv8A0x58+3w1U8XEkkm5OZJ3k869aOXJhkQdlP4bfSHxCiegkGsPx53q4+yqsPaiEbVyUgwD9oQ/j7DlXm7HMrKxTp5tJCXnN7smN5TynmCyY6cUuYjdTukK6SeQySuLnO4zxcwHEFtrEVjaHbzrpIgIO6kqnxPD43Frm5gj/wBuUTETG0i3cH4lFZFZ1hKwd+3l/aHMVhy4+Cfo4mNkgsq3OzjZSjZi/UgKUlyiE1XjvoGkxlpjuSimmHhNbZnpuyb7yrtPj9TJFVeW3DWZfM8khc4ucSXEkkneScySvoojaNoeTM783FSOcMLnkNY0uJ3AC5UDZx4fqm7LzBJbaGezyELmb16bo3e7WD486/3cfZXGHtIRtXJSDAJ+sIfx9hyqzdkolwxppQ1FW837xh2GDmbvPtN1OKvDUiGiViRBsINBVL27TIJC3ffZPuXHHXyh4ZIy0kOBBG8EWI6Quo5pcFI2mGtJmmqY5Acr7Ludrsj/AGPsXGSvFXZEruBXnq2QUGMuhSMbPt5k3RtLubRyeaepc+pTy69K/hLivKe8rPXnVltLBGN0kpJ/A3Idbh1L0Pw6u95nxDJq5+GIUuvZYGEFtYQ0Mynga6w4R7Q5zuPPMNHMFlvbeWa9pmUohPee0rNaPid17VSaxvH3+gz4Lbg7FkdEZVzpucIPLathG8MlPVE9cZO2US0xdfM7zn1rtIglOr3RLZ6kukF2wgO2eVxPe36lTmvNYczK2B7uJYnEoXrJ0O10HdDW2fGQHEeUwm2fRcK/BbadndZVitjoKC8sPTGSlgdxuiZ17IXnXja0qvdvKfRUjt42Ryn5Ki2fHDRTS5LNlBoRo8Ml3NuCz21Vp6NVdFWO7m2ENKxvgtA6AqLWtbrLVXHWvSHbZcu2SgrDXpTE01O8bmSuB/G3I9bbe1ej+Gz8cx5hk1cfDCmV7Dz2EStfCGm2TwNaXASMGy5p3mwycOULLekxLNesxKTOnayIueQ1ouSTkLBZ5iZtyWU51UxinSYqap8rfBNmt9FosCt+OvDXZZDVLtKRYDpeEq/Rik6y3ZF/zKrNO1USj8kZaS072kg9IyKsid+aXFSJJgTTLaaoPCZMkGyXeaR4JPN81TmpxV5OZjdbMcgcAWkEEXBBuLLJsrndp8TyMko6hgc0ubGSW3BI4xcexd44mLw6qplblgUQ+mcFUjWaPpdkf6EZvxkloJz9q+c1F5nJbefd6uGlYrExDeWVK5lAQEBBpsX6GFZRywZXc27CeJ7c2+9XYMvpZIs4yU46zD5lkjLXFrhZzTYg7wRvBX0UTHWHkTGzipGWPIN2kg8oNj1qEO2eskeLPke4cjnuI6iU2gdKlIgt/VLhX6M6olu0ymzMs+Db5XtN+peVrNVtfhr7NOPTRem8yiOs7DRpKsvaLxTd813I/wAtp9uftWrSaiMtfrCvLhnGhy1qhB3R1kjRZsj2jkD3AdQKiYiUJPgWMOj0iXZ2o3nMnfcZrNqLTWabeV+KkW339oRFalAUhL6hws21DSj9xF2Gr5rN8y33evj7YbVVuxAQEBBgoKu1nYAMpdVUje/teWIeXby2/tc3GvS0er4fgv0ZM+Df4qqccLGxyI3jdZeswCkEBBNdX2BX1r2yzAtpmnMnIyW8lnNylYtVqoxRw16/+NGHDN53novuCEMaGsAa1osAMgAMgAvDmZmd5elEbNfiTQUVbTuhmGRzDhva4bnNKsxZbYrcVXF6ReNpfPuK8KT0EhbK27D4Eo8Fw4rniPMV72HUUyxvHXw8zJitSebQq9WWQTHV5+q0l/BP+IWPVd2P/s0YOlvshoWxnCg+pMNn6HTeoi7DV8zl+Zb7vYp2w2S4dCAgICAgwQgjGI8BUdYS57ODkP8AqR2a4+kNzvatOLVZMfSeSm+Cl+sIFW6m5g79BUxub+8a5p/puD7ltr+JV/2rLPOkn2l0w6nKm/f1EIHK0SOPUQFM/iVI6RKI0k+Ut0DqrpICHTF1Q4Z2fYMv6A3jpWbLr8l+UcoX001K85TuOINADQABkABYAcgCwzzndfEbOaJEHTU0zJGlkjWvaci1wDgekFTEzE7wiY36oRpfVTRTEmLagJ8w3b+UrZj1+WvXn92e2mpLSjUwy+dW63NEL9e0r/1Kf2q/yceUkw5q7gpI52cI+TuhnBvJsLNzybbdvWbLrL5Jidttl1MFaxMeWs/yfpPvZvzN+St/UcviHH5WjLNT9HfOSY8200f2UfqOX6J/K0T+kpxGxjG+CxrWjoaLD4LDMzM7y0RG0bO5QkQEBAQEBAQYsgWQZQEBAQEBAQEBAQEBAQEBAQEBAQEBAQEBAQEBAQEBAQEBAQEBAQEBAQEBAQEBAQEBAQEBAQEBAQEBAQEBAQEBAQEBAQEBAQEBAQEBAQEBB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80975" y="-784225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data:image/jpeg;base64,/9j/4AAQSkZJRgABAQAAAQABAAD/2wCEAAkGBxQSEBQUEBQWFBUUFRcWFxQXFBYUGBgVFRYWFhQVFBUcHCggGholHBQUITEhJSkrLi4uFx8zODMsNygtLisBCgoKDg0OGhAQGy0kHiQsLCwsLCwsLCwsLCwsLCwsLCwsLCwsLCwsLCwsLCwsLCwsLCwsLCwsLCwsLCwsLCwsLP/AABEIAKQApAMBEQACEQEDEQH/xAAcAAEAAgIDAQAAAAAAAAAAAAAABgcBBQIDBAj/xABIEAABAwICBAcMBggHAQAAAAABAAIDBBEGIQUHEjETQVFhcZGyFCIyNEJScnOBobHRJCU1U4KSIzNiY3STosEWF0PC0uHwFf/EABoBAQADAQEBAAAAAAAAAAAAAAABAwQCBQb/xAAvEQEAAgECBQIEBgIDAAAAAAAAAQIDBBESITEyURNBIjNhcQUUFVKBkSNCYnKx/9oADAMBAAIRAxEAPwC8UBAQEBAQEBAQEBAQEBAQEBAQEBAQEBAQEHEutvSOfQcI52u8Fwd0EH4JMTHsjd2XUJLqQBUDKkEHXLKGglxDQN5JsB0kpHPoPH/9ym3d0Q/zWfNd+nfxP9OeKPL2RTNcLtIcDxggjrC4nl1dOwICAgICAgICAg6KyqZEx0krgxjQS5xNgAOVTFZtO0Imdo3VDirWzI4llANhu7hXC7jzsbuA6br1cH4fEc8nXwxZNVPSqvK7TFRMbzTSPPO91urcvQrjpXpDLN7T1lzw/O5lVAWucP00V7Ejy23UZYiaTv4lOOZ4oSDWRpCVulKlrZZA0OFmiRwA71u4AqjSVrOGu8LM9pjJPNFTWSfeP/O75rTw18KeKfKwtSlU810jXPc4cCTYuJFw5vL0rB+IViMccvdq0szxSut5sLnJeO3qtxrrT4NzoaABzhk6c5tB4+DHldO5enp9BvHFk/pjy6nblVVuk9M1FS4momfJzFxt+XcvSpjrTthjte1ustfZWOXv0XpmemcHQSvjI4g426C3cVXfHS/K0Oq3tXpK1MF60xK5sVeGscbBszRZpPI8eT07l5mo0HDHFj/psxanedrLSBXmtjKAgICAgIMFBQ+tTFhqqgwRO/QQmxt5cg3uPKBuC9vRaeMdeKesvO1GXinhjoga3Mwg9eh/GYfXR9sLjJ2T9pdU7obzWZ9q1PpN7DVTpPk1Waj5kowtKlYGpM/WL/UO7TFg/Eflfy06TvlINcOLSwdxwOs5wvM4bw07mX4r7zzLPoNNFv8AJb+Fupy7fDCnl67CygICAguHU/i10n0Od13NbeFx3lo3sJ5RvHMvJ1+n2/yV/lu02Xf4JWovMbBAQEBAQaTGukzTUE8rcnNYQ30nZD4q7T048kVV5bcNJl8yr6Pl7PJEEuwrgSSsZwr5WQRk2Bfm5w5Wt5Fmzan052iJmVlK1nraIbqfVhJHLG+CoilaJGF1zsOADgSRvBVEaziiYtWYnZZ6dYmJiz3Y0ptDmtldVTVHDOILhHYtHei1u9PFbjVennUxSIrEbfVZk9G1t5loXQ6C+8rOpv8AwV++r8Qr2wfVJ9Xsui4ql7qR8+2IXE8NYN2QQXWyGe5ZtVGotWIvEdfZbitirO9ZVdp7SBqKqaY58JI53svZvuAXpYqcFIqyXtxWmXhVjls8O6EkrJxFFYcbnuya1vGT8lXlyRjrxJrG87LJ/wApqbY8ddt232Zs36N9vavP/PZN+xp9LF+5XeKMOyUM2w8h7TmyRvguH9jzLfiyxkrv0+jPasRO0Tu06tcvdoLSBp6mGZu+ORp9l7OHUSq8tIvSauqW4bRL6dZXRkA7bcxfwhxr5307+Hp+vj8w5d2x+e3rCenfwetj/dB3bH57esJ6d/B6+PzB3bH57fzBPTv4PWx+YO7Y/Pb1hPTv4PWx/uh6FwtQjXH9lv8AWR9pbdB86GfU/LlQK9x5rspmgvYHZAuAPQSLqJ6C+omBrQ1osAAAOYDJef7sz1ReD1que5dXtUxj/wC0Zvw9kL0MPZDpHlalJMCOtPNz003uAVObpH3QjQVyWUFoaqKQdzyybi6S1+ZoHzWPU2+LZExunJaFm3lzwwims+ma7R+0fCZIwg9J2SOoq7TzPqbO4iNlQLeBQX9oo/R4eXgoz/QF5lusuJ6vVfmUIYJHsRBYKQQ5JevJe+j2P9HmfR1QxubtguA5Szvre5X6a/BliVeWvFSYfNa+il5IgsHDePGtjbHVggtyEjRe44tob786zXwz1qrmnhsqvWJCCxlOwyFzgCXXYACbZcZVcaeesu6xtVDtYI+sJehnZC0YeyEo6rRI8C+MSfw83ZCqy9sfcRsK0ZQWxqtP0I+tdfqCw6jvcyl91ShG9ZB+rX+nH2grcHzHcdFNreBQfQGiHfR4fVR9hq8u3dKJekgI5nZjZU7o2cc0RswpExXkPfYcLhB886yMKmhqiWA8BKS5htk0k5xk8o4uZe9pM/q059YeXnx8FvoiK1qRB3UP62P029oKJ6SN9rD+0JehnZCqw9iIRtXJSLAp+kSfw83ZVWbt/kRwK0ZQWtqt8Sd613wasWo7kWS66pVo/rCF9Gy8xYf62qzD8x3HRTa3umCgv3RPi8Pqo+wF5tusq/d6bqNhm6bDO0oGLoJevKe8IPBprRMVVC6Gdu0xw6CDxOaeIhd48lqWi1XNqxaNpUNjDAc9FIdgGaI3LXgXcByPaN3sXuafU1yx9Xl5sfp22lEiLb1qVu2j/WM9NvaCiekjf6xPtCT0WdlV4exEI1dWpSLAvjD/AOHm7KqzdojoKtBELY1V5Ub/AFrvg1YdR3CYOZ1qjdEw0OOh9XT+iO01W4Z+OCI2UsvQSwQgvvRXi8Pqo+yF51usuPd6rrlASgxdDcugmS8l74gwSggOPMXU1O9rS/hHgG7GZkX847gvS0eK01neHma2OK0bKy0pi5st/okJ53jaPusvSrj292WKfV5NH6dY2Rt6OmPfDc1wO/iJJS1N46y7SjF+JGQ1JYaaKQ7DCXPGeYvbduCqx45mvVzENIcYt4qOn6v+lZ6X/JOzd4OxOJqkRdzRR7bXd8wWOQvY5ZgqrLi2jfdE9E1dQRfds/I35Kjiny53ePSlbSUse1MI28jQwFzuhtlMRe07Q7johlfrGIu2lhawcrx/tFlojT/uk2av/H1b57P5bV36FDZsKDWPLbZqYmSt47DZPUciuJ00f6ylMtB6SpKtt4QzaGbmOaA5vuzHOFReuSnc5mJbJ1HH92zL9kfJc8U+XHN3AqECJLoF0QbSCZryX0DBQVZrPx86JxpaN9n7pZRvb+w08vKeJeno9JFvjv8A0x58+3w1U8XEkkm5OZJ3k869aOXJhkQdlP4bfSHxCiegkGsPx53q4+yqsPaiEbVyUgwD9oQ/j7DlXm7HMrKxTp5tJCXnN7smN5TynmCyY6cUuYjdTukK6SeQySuLnO4zxcwHEFtrEVjaHbzrpIgIO6kqnxPD43Frm5gj/wBuUTETG0i3cH4lFZFZ1hKwd+3l/aHMVhy4+Cfo4mNkgsq3OzjZSjZi/UgKUlyiE1XjvoGkxlpjuSimmHhNbZnpuyb7yrtPj9TJFVeW3DWZfM8khc4ucSXEkkneScySvoojaNoeTM783FSOcMLnkNY0uJ3AC5UDZx4fqm7LzBJbaGezyELmb16bo3e7WD486/3cfZXGHtIRtXJSDAJ+sIfx9hyqzdkolwxppQ1FW837xh2GDmbvPtN1OKvDUiGiViRBsINBVL27TIJC3ffZPuXHHXyh4ZIy0kOBBG8EWI6Quo5pcFI2mGtJmmqY5Acr7Ludrsj/AGPsXGSvFXZEruBXnq2QUGMuhSMbPt5k3RtLubRyeaepc+pTy69K/hLivKe8rPXnVltLBGN0kpJ/A3Idbh1L0Pw6u95nxDJq5+GIUuvZYGEFtYQ0Mynga6w4R7Q5zuPPMNHMFlvbeWa9pmUohPee0rNaPid17VSaxvH3+gz4Lbg7FkdEZVzpucIPLathG8MlPVE9cZO2US0xdfM7zn1rtIglOr3RLZ6kukF2wgO2eVxPe36lTmvNYczK2B7uJYnEoXrJ0O10HdDW2fGQHEeUwm2fRcK/BbadndZVitjoKC8sPTGSlgdxuiZ17IXnXja0qvdvKfRUjt42Ryn5Ki2fHDRTS5LNlBoRo8Ml3NuCz21Vp6NVdFWO7m2ENKxvgtA6AqLWtbrLVXHWvSHbZcu2SgrDXpTE01O8bmSuB/G3I9bbe1ej+Gz8cx5hk1cfDCmV7Dz2EStfCGm2TwNaXASMGy5p3mwycOULLekxLNesxKTOnayIueQ1ouSTkLBZ5iZtyWU51UxinSYqap8rfBNmt9FosCt+OvDXZZDVLtKRYDpeEq/Rik6y3ZF/zKrNO1USj8kZaS072kg9IyKsid+aXFSJJgTTLaaoPCZMkGyXeaR4JPN81TmpxV5OZjdbMcgcAWkEEXBBuLLJsrndp8TyMko6hgc0ubGSW3BI4xcexd44mLw6qplblgUQ+mcFUjWaPpdkf6EZvxkloJz9q+c1F5nJbefd6uGlYrExDeWVK5lAQEBBpsX6GFZRywZXc27CeJ7c2+9XYMvpZIs4yU46zD5lkjLXFrhZzTYg7wRvBX0UTHWHkTGzipGWPIN2kg8oNj1qEO2eskeLPke4cjnuI6iU2gdKlIgt/VLhX6M6olu0ymzMs+Db5XtN+peVrNVtfhr7NOPTRem8yiOs7DRpKsvaLxTd813I/wAtp9uftWrSaiMtfrCvLhnGhy1qhB3R1kjRZsj2jkD3AdQKiYiUJPgWMOj0iXZ2o3nMnfcZrNqLTWabeV+KkW339oRFalAUhL6hws21DSj9xF2Gr5rN8y33evj7YbVVuxAQEBBgoKu1nYAMpdVUje/teWIeXby2/tc3GvS0er4fgv0ZM+Df4qqccLGxyI3jdZeswCkEBBNdX2BX1r2yzAtpmnMnIyW8lnNylYtVqoxRw16/+NGHDN53novuCEMaGsAa1osAMgAMgAvDmZmd5elEbNfiTQUVbTuhmGRzDhva4bnNKsxZbYrcVXF6ReNpfPuK8KT0EhbK27D4Eo8Fw4rniPMV72HUUyxvHXw8zJitSebQq9WWQTHV5+q0l/BP+IWPVd2P/s0YOlvshoWxnCg+pMNn6HTeoi7DV8zl+Zb7vYp2w2S4dCAgICAgwQgjGI8BUdYS57ODkP8AqR2a4+kNzvatOLVZMfSeSm+Cl+sIFW6m5g79BUxub+8a5p/puD7ltr+JV/2rLPOkn2l0w6nKm/f1EIHK0SOPUQFM/iVI6RKI0k+Ut0DqrpICHTF1Q4Z2fYMv6A3jpWbLr8l+UcoX001K85TuOINADQABkABYAcgCwzzndfEbOaJEHTU0zJGlkjWvaci1wDgekFTEzE7wiY36oRpfVTRTEmLagJ8w3b+UrZj1+WvXn92e2mpLSjUwy+dW63NEL9e0r/1Kf2q/yceUkw5q7gpI52cI+TuhnBvJsLNzybbdvWbLrL5Jidttl1MFaxMeWs/yfpPvZvzN+St/UcviHH5WjLNT9HfOSY8200f2UfqOX6J/K0T+kpxGxjG+CxrWjoaLD4LDMzM7y0RG0bO5QkQEBAQEBAQYsgWQZQEBAQEBAQEBAQEBAQEBAQEBAQEBAQEBAQEBAQEBAQEBAQEBAQEBAQEBAQEBAQEBAQEBAQEBAQEBAQEBAQEBAQEBAQEBAQEBAQEBAQEBB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33375" y="-631825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20" y="3806556"/>
            <a:ext cx="14525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92560" y="44450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000" b="1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UC: </a:t>
            </a:r>
            <a:r>
              <a:rPr lang="en-US" dirty="0" err="1" smtClean="0"/>
              <a:t>abierta</a:t>
            </a:r>
            <a:r>
              <a:rPr lang="en-US" dirty="0" smtClean="0"/>
              <a:t> al </a:t>
            </a:r>
            <a:r>
              <a:rPr lang="en-US" dirty="0" err="1" smtClean="0"/>
              <a:t>mundo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931">
            <a:off x="1111397" y="3621383"/>
            <a:ext cx="3197480" cy="2019405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5552" y="1556792"/>
            <a:ext cx="9391367" cy="430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eaLnBrk="1" hangingPunct="1">
              <a:spcBef>
                <a:spcPts val="0"/>
              </a:spcBef>
            </a:pPr>
            <a:r>
              <a:rPr lang="en-US" sz="2200" b="1" spc="10" dirty="0" smtClean="0">
                <a:solidFill>
                  <a:schemeClr val="bg1"/>
                </a:solidFill>
                <a:latin typeface="Calibri" pitchFamily="34" charset="0"/>
              </a:rPr>
              <a:t>La UC </a:t>
            </a:r>
            <a:r>
              <a:rPr lang="en-US" sz="2200" b="1" spc="10" dirty="0" err="1" smtClean="0">
                <a:solidFill>
                  <a:schemeClr val="bg1"/>
                </a:solidFill>
                <a:latin typeface="Calibri" pitchFamily="34" charset="0"/>
              </a:rPr>
              <a:t>participa</a:t>
            </a:r>
            <a:r>
              <a:rPr lang="en-US" sz="2200" b="1" spc="1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Calibri" pitchFamily="34" charset="0"/>
              </a:rPr>
              <a:t>en</a:t>
            </a:r>
            <a:r>
              <a:rPr lang="en-US" sz="2200" b="1" spc="1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Calibri" pitchFamily="34" charset="0"/>
              </a:rPr>
              <a:t>diversas</a:t>
            </a:r>
            <a:r>
              <a:rPr lang="en-US" sz="2200" b="1" spc="1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Calibri" pitchFamily="34" charset="0"/>
              </a:rPr>
              <a:t>redes</a:t>
            </a:r>
            <a:r>
              <a:rPr lang="en-US" sz="2200" b="1" spc="1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Calibri" pitchFamily="34" charset="0"/>
              </a:rPr>
              <a:t>universitarias</a:t>
            </a:r>
            <a:r>
              <a:rPr lang="en-US" sz="2200" b="1" spc="1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b="1" spc="10" dirty="0" err="1" smtClean="0">
                <a:solidFill>
                  <a:schemeClr val="bg1"/>
                </a:solidFill>
                <a:latin typeface="Calibri" pitchFamily="34" charset="0"/>
              </a:rPr>
              <a:t>nacionales</a:t>
            </a:r>
            <a:r>
              <a:rPr lang="en-US" sz="2200" b="1" spc="10" dirty="0" smtClean="0">
                <a:solidFill>
                  <a:schemeClr val="bg1"/>
                </a:solidFill>
                <a:latin typeface="Calibri" pitchFamily="34" charset="0"/>
              </a:rPr>
              <a:t> e </a:t>
            </a:r>
            <a:r>
              <a:rPr lang="en-US" sz="2200" b="1" spc="10" dirty="0" err="1" smtClean="0">
                <a:solidFill>
                  <a:schemeClr val="bg1"/>
                </a:solidFill>
                <a:latin typeface="Calibri" pitchFamily="34" charset="0"/>
              </a:rPr>
              <a:t>internacionales</a:t>
            </a:r>
            <a:endParaRPr lang="es-ES" sz="2200" b="1" spc="1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42153" y="89693"/>
            <a:ext cx="41036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Font typeface="Wingdings 2" pitchFamily="18" charset="2"/>
              <a:buChar char="®"/>
            </a:pPr>
            <a:endParaRPr lang="en-GB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4808984" y="1340768"/>
            <a:ext cx="4536504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666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92560" y="44450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000" b="1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03548" y="116632"/>
            <a:ext cx="8557964" cy="769937"/>
          </a:xfrm>
        </p:spPr>
        <p:txBody>
          <a:bodyPr/>
          <a:lstStyle/>
          <a:p>
            <a:r>
              <a:rPr lang="en-US" dirty="0" err="1" smtClean="0"/>
              <a:t>Convenios</a:t>
            </a:r>
            <a:r>
              <a:rPr lang="en-US" dirty="0"/>
              <a:t> de la </a:t>
            </a:r>
            <a:r>
              <a:rPr lang="en-US" dirty="0" smtClean="0"/>
              <a:t>UC con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20952" y="2896952"/>
            <a:ext cx="4896544" cy="3124944"/>
          </a:xfrm>
        </p:spPr>
        <p:txBody>
          <a:bodyPr/>
          <a:lstStyle/>
          <a:p>
            <a:r>
              <a:rPr lang="es-ES" sz="2400" b="1" dirty="0" smtClean="0">
                <a:solidFill>
                  <a:srgbClr val="007A77"/>
                </a:solidFill>
              </a:rPr>
              <a:t>Europa: </a:t>
            </a:r>
            <a:r>
              <a:rPr lang="es-ES" sz="2400" b="1" dirty="0" smtClean="0"/>
              <a:t>230</a:t>
            </a:r>
            <a:r>
              <a:rPr lang="es-ES" sz="2400" dirty="0" smtClean="0"/>
              <a:t> convenios bilaterales</a:t>
            </a:r>
          </a:p>
          <a:p>
            <a:r>
              <a:rPr lang="es-ES" sz="2400" b="1" dirty="0" smtClean="0">
                <a:solidFill>
                  <a:srgbClr val="007A77"/>
                </a:solidFill>
              </a:rPr>
              <a:t>Latinoamérica: </a:t>
            </a:r>
            <a:r>
              <a:rPr lang="es-ES" sz="2400" b="1" dirty="0" smtClean="0"/>
              <a:t>145</a:t>
            </a:r>
            <a:r>
              <a:rPr lang="es-ES" sz="2400" dirty="0" smtClean="0"/>
              <a:t> convenios bilaterales</a:t>
            </a:r>
          </a:p>
          <a:p>
            <a:r>
              <a:rPr lang="es-ES" sz="2400" b="1" dirty="0">
                <a:solidFill>
                  <a:srgbClr val="007A77"/>
                </a:solidFill>
              </a:rPr>
              <a:t>EE.UU., </a:t>
            </a:r>
            <a:r>
              <a:rPr lang="es-ES" sz="2400" b="1" dirty="0" smtClean="0">
                <a:solidFill>
                  <a:srgbClr val="007A77"/>
                </a:solidFill>
              </a:rPr>
              <a:t>Canadá </a:t>
            </a:r>
            <a:r>
              <a:rPr lang="es-ES" sz="2400" b="1" dirty="0">
                <a:solidFill>
                  <a:srgbClr val="007A77"/>
                </a:solidFill>
              </a:rPr>
              <a:t>y </a:t>
            </a:r>
            <a:r>
              <a:rPr lang="es-ES" sz="2400" b="1" dirty="0" smtClean="0">
                <a:solidFill>
                  <a:srgbClr val="007A77"/>
                </a:solidFill>
              </a:rPr>
              <a:t>Australia</a:t>
            </a:r>
            <a:r>
              <a:rPr lang="es-ES" sz="2400" b="1" dirty="0">
                <a:solidFill>
                  <a:srgbClr val="007A77"/>
                </a:solidFill>
              </a:rPr>
              <a:t>: </a:t>
            </a:r>
            <a:r>
              <a:rPr lang="es-ES" sz="2400" b="1" dirty="0"/>
              <a:t>20</a:t>
            </a:r>
            <a:r>
              <a:rPr lang="es-ES" sz="2400" dirty="0"/>
              <a:t> convenios bilaterales</a:t>
            </a:r>
          </a:p>
          <a:p>
            <a:r>
              <a:rPr lang="es-ES" sz="2400" b="1" dirty="0" smtClean="0">
                <a:solidFill>
                  <a:srgbClr val="007A77"/>
                </a:solidFill>
              </a:rPr>
              <a:t>África: </a:t>
            </a:r>
            <a:r>
              <a:rPr lang="es-ES" sz="2400" b="1" dirty="0" smtClean="0"/>
              <a:t>5</a:t>
            </a:r>
            <a:r>
              <a:rPr lang="es-ES" sz="2400" dirty="0" smtClean="0"/>
              <a:t> convenios bilaterales</a:t>
            </a:r>
          </a:p>
          <a:p>
            <a:r>
              <a:rPr lang="es-ES" sz="2400" b="1" dirty="0">
                <a:solidFill>
                  <a:srgbClr val="007A77"/>
                </a:solidFill>
              </a:rPr>
              <a:t>Asia: </a:t>
            </a:r>
            <a:r>
              <a:rPr lang="es-ES" sz="2400" b="1" dirty="0"/>
              <a:t>2</a:t>
            </a:r>
            <a:r>
              <a:rPr lang="es-ES" sz="2400" dirty="0"/>
              <a:t> convenios </a:t>
            </a:r>
            <a:r>
              <a:rPr lang="es-ES" sz="2400" dirty="0" smtClean="0"/>
              <a:t>bilaterales</a:t>
            </a:r>
            <a:endParaRPr lang="es-ES" dirty="0"/>
          </a:p>
        </p:txBody>
      </p:sp>
      <p:pic>
        <p:nvPicPr>
          <p:cNvPr id="6" name="Imagen 5" descr="Ya está aquí : R.Madrid- FC Barcelona (22 horas - TV 3-Autonómicas ...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780928"/>
            <a:ext cx="3212976" cy="321297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15552" y="1628800"/>
            <a:ext cx="9391367" cy="80021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eaLnBrk="1" hangingPunct="1">
              <a:spcBef>
                <a:spcPts val="0"/>
              </a:spcBef>
            </a:pPr>
            <a:r>
              <a:rPr lang="es-ES" sz="2300" b="1" dirty="0">
                <a:solidFill>
                  <a:schemeClr val="bg1"/>
                </a:solidFill>
                <a:latin typeface="Calibri" pitchFamily="34" charset="0"/>
              </a:rPr>
              <a:t>Acuerdos de Intercambio de estudiantes con prestigiosas </a:t>
            </a:r>
            <a:r>
              <a:rPr lang="es-ES" sz="2300" b="1" dirty="0" smtClean="0">
                <a:solidFill>
                  <a:schemeClr val="bg1"/>
                </a:solidFill>
                <a:latin typeface="Calibri" pitchFamily="34" charset="0"/>
              </a:rPr>
              <a:t>universidades</a:t>
            </a:r>
          </a:p>
          <a:p>
            <a:pPr marL="269875" eaLnBrk="1" hangingPunct="1">
              <a:spcBef>
                <a:spcPts val="0"/>
              </a:spcBef>
            </a:pPr>
            <a:r>
              <a:rPr lang="en-US" sz="2300" b="1" dirty="0" err="1" smtClean="0">
                <a:solidFill>
                  <a:schemeClr val="bg1"/>
                </a:solidFill>
                <a:latin typeface="Calibri" pitchFamily="34" charset="0"/>
              </a:rPr>
              <a:t>Flujos</a:t>
            </a:r>
            <a:r>
              <a:rPr lang="en-US" sz="23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2300" b="1" dirty="0" err="1" smtClean="0">
                <a:solidFill>
                  <a:schemeClr val="bg1"/>
                </a:solidFill>
                <a:latin typeface="Calibri" pitchFamily="34" charset="0"/>
              </a:rPr>
              <a:t>movilidad</a:t>
            </a:r>
            <a:r>
              <a:rPr lang="en-US" sz="2300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300" b="1" dirty="0" err="1" smtClean="0">
                <a:solidFill>
                  <a:schemeClr val="bg1"/>
                </a:solidFill>
                <a:latin typeface="Calibri" pitchFamily="34" charset="0"/>
              </a:rPr>
              <a:t>entrante+saliente</a:t>
            </a:r>
            <a:r>
              <a:rPr lang="en-US" sz="2300" b="1" dirty="0" smtClean="0">
                <a:solidFill>
                  <a:schemeClr val="bg1"/>
                </a:solidFill>
                <a:latin typeface="Calibri" pitchFamily="34" charset="0"/>
              </a:rPr>
              <a:t>): </a:t>
            </a:r>
            <a:r>
              <a:rPr lang="en-US" sz="2300" b="1" dirty="0" err="1" smtClean="0">
                <a:solidFill>
                  <a:schemeClr val="bg1"/>
                </a:solidFill>
                <a:latin typeface="Calibri" pitchFamily="34" charset="0"/>
              </a:rPr>
              <a:t>hacia</a:t>
            </a:r>
            <a:r>
              <a:rPr lang="en-US" sz="2300" b="1" dirty="0" smtClean="0">
                <a:solidFill>
                  <a:schemeClr val="bg1"/>
                </a:solidFill>
                <a:latin typeface="Calibri" pitchFamily="34" charset="0"/>
              </a:rPr>
              <a:t> 1.000 </a:t>
            </a:r>
            <a:r>
              <a:rPr lang="en-US" sz="2300" b="1" dirty="0" err="1" smtClean="0">
                <a:solidFill>
                  <a:schemeClr val="bg1"/>
                </a:solidFill>
                <a:latin typeface="Calibri" pitchFamily="34" charset="0"/>
              </a:rPr>
              <a:t>estudiantes</a:t>
            </a:r>
            <a:r>
              <a:rPr lang="en-US" sz="2300" b="1" dirty="0" smtClean="0">
                <a:solidFill>
                  <a:schemeClr val="bg1"/>
                </a:solidFill>
                <a:latin typeface="Calibri" pitchFamily="34" charset="0"/>
              </a:rPr>
              <a:t> al </a:t>
            </a:r>
            <a:r>
              <a:rPr lang="en-US" sz="2300" b="1" dirty="0" err="1" smtClean="0">
                <a:solidFill>
                  <a:schemeClr val="bg1"/>
                </a:solidFill>
                <a:latin typeface="Calibri" pitchFamily="34" charset="0"/>
              </a:rPr>
              <a:t>año</a:t>
            </a:r>
            <a:endParaRPr lang="es-ES" sz="2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158791" y="1877958"/>
            <a:ext cx="72211" cy="72008"/>
          </a:xfrm>
          <a:prstGeom prst="rect">
            <a:avLst/>
          </a:prstGeom>
          <a:solidFill>
            <a:srgbClr val="FE96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154192" y="2231717"/>
            <a:ext cx="72211" cy="72008"/>
          </a:xfrm>
          <a:prstGeom prst="rect">
            <a:avLst/>
          </a:prstGeom>
          <a:solidFill>
            <a:srgbClr val="FE96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25538" y="44450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400" b="1" dirty="0">
              <a:solidFill>
                <a:srgbClr val="0066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4488" y="138113"/>
            <a:ext cx="8990012" cy="769937"/>
          </a:xfrm>
        </p:spPr>
        <p:txBody>
          <a:bodyPr/>
          <a:lstStyle/>
          <a:p>
            <a:r>
              <a:rPr lang="es-ES" sz="4200" dirty="0" smtClean="0"/>
              <a:t>Internacionalización en casa y Capacitación Lingüística en la UC</a:t>
            </a:r>
            <a:endParaRPr lang="es-ES" sz="4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717" y="2276872"/>
            <a:ext cx="9613819" cy="3960441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en-US" sz="2400" dirty="0" err="1" smtClean="0"/>
              <a:t>Requisito</a:t>
            </a:r>
            <a:r>
              <a:rPr lang="en-US" sz="2400" dirty="0" smtClean="0"/>
              <a:t> </a:t>
            </a:r>
            <a:r>
              <a:rPr lang="en-US" sz="2400" dirty="0" err="1" smtClean="0"/>
              <a:t>lingüístico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obtener</a:t>
            </a:r>
            <a:r>
              <a:rPr lang="en-US" sz="2400" dirty="0" smtClean="0"/>
              <a:t> el </a:t>
            </a:r>
            <a:r>
              <a:rPr lang="en-US" sz="2400" dirty="0" err="1" smtClean="0"/>
              <a:t>Grado</a:t>
            </a:r>
            <a:r>
              <a:rPr lang="en-US" sz="2400" dirty="0" smtClean="0"/>
              <a:t> </a:t>
            </a:r>
          </a:p>
          <a:p>
            <a:pPr>
              <a:buClr>
                <a:schemeClr val="accent3"/>
              </a:buClr>
            </a:pPr>
            <a:r>
              <a:rPr lang="en-US" sz="2400" dirty="0" smtClean="0"/>
              <a:t>La UC </a:t>
            </a:r>
            <a:r>
              <a:rPr lang="en-US" sz="2400" dirty="0" err="1" smtClean="0"/>
              <a:t>financia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variedad</a:t>
            </a:r>
            <a:r>
              <a:rPr lang="en-US" sz="2400" dirty="0" smtClean="0"/>
              <a:t> de </a:t>
            </a:r>
            <a:r>
              <a:rPr lang="en-US" sz="2400" dirty="0" err="1" smtClean="0"/>
              <a:t>formación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acreditación</a:t>
            </a:r>
            <a:r>
              <a:rPr lang="en-US" sz="2400" dirty="0" smtClean="0"/>
              <a:t> en </a:t>
            </a:r>
            <a:r>
              <a:rPr lang="en-US" sz="2400" dirty="0" err="1" smtClean="0"/>
              <a:t>inglés</a:t>
            </a:r>
            <a:r>
              <a:rPr lang="en-US" sz="2400" dirty="0" smtClean="0"/>
              <a:t> en el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participan</a:t>
            </a:r>
            <a:r>
              <a:rPr lang="en-US" sz="2400" dirty="0" smtClean="0"/>
              <a:t> </a:t>
            </a:r>
            <a:r>
              <a:rPr lang="en-US" sz="2400" dirty="0" err="1" smtClean="0"/>
              <a:t>casi</a:t>
            </a:r>
            <a:r>
              <a:rPr lang="en-US" sz="2400" dirty="0" smtClean="0"/>
              <a:t> mil </a:t>
            </a:r>
            <a:r>
              <a:rPr lang="en-US" sz="2400" dirty="0" err="1" smtClean="0"/>
              <a:t>estudiantes</a:t>
            </a:r>
            <a:r>
              <a:rPr lang="en-US" sz="2400" dirty="0" smtClean="0"/>
              <a:t> al </a:t>
            </a:r>
            <a:r>
              <a:rPr lang="en-US" sz="2400" dirty="0" err="1" smtClean="0"/>
              <a:t>año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Clr>
                <a:schemeClr val="accent3"/>
              </a:buClr>
            </a:pPr>
            <a:r>
              <a:rPr lang="en-US" sz="2400" dirty="0" err="1" smtClean="0"/>
              <a:t>Aumento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progresivo</a:t>
            </a:r>
            <a:r>
              <a:rPr lang="en-US" sz="2400" dirty="0" smtClean="0"/>
              <a:t> de </a:t>
            </a:r>
            <a:r>
              <a:rPr lang="en-US" sz="2400" dirty="0" err="1" smtClean="0"/>
              <a:t>asignaturas</a:t>
            </a:r>
            <a:r>
              <a:rPr lang="en-US" sz="2400" dirty="0" smtClean="0"/>
              <a:t> </a:t>
            </a:r>
            <a:r>
              <a:rPr lang="en-US" sz="2400" dirty="0" err="1" smtClean="0"/>
              <a:t>impartidas</a:t>
            </a:r>
            <a:r>
              <a:rPr lang="en-US" sz="2400" dirty="0" smtClean="0"/>
              <a:t> en </a:t>
            </a:r>
            <a:r>
              <a:rPr lang="en-US" sz="2400" dirty="0" err="1" smtClean="0"/>
              <a:t>inglés</a:t>
            </a:r>
            <a:endParaRPr lang="en-US" sz="2400" dirty="0"/>
          </a:p>
          <a:p>
            <a:pPr>
              <a:buClr>
                <a:schemeClr val="accent3"/>
              </a:buClr>
            </a:pPr>
            <a:r>
              <a:rPr lang="en-US" sz="2400" dirty="0" smtClean="0"/>
              <a:t>La UC </a:t>
            </a:r>
            <a:r>
              <a:rPr lang="en-US" sz="2400" dirty="0" err="1" smtClean="0"/>
              <a:t>evalúa</a:t>
            </a:r>
            <a:r>
              <a:rPr lang="en-US" sz="2400" dirty="0" smtClean="0"/>
              <a:t> la </a:t>
            </a:r>
            <a:r>
              <a:rPr lang="en-US" sz="2400" dirty="0" err="1" smtClean="0"/>
              <a:t>capacitación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profesores</a:t>
            </a:r>
            <a:r>
              <a:rPr lang="en-US" sz="2400" dirty="0" smtClean="0"/>
              <a:t> para </a:t>
            </a:r>
            <a:r>
              <a:rPr lang="en-US" sz="2400" dirty="0" err="1" smtClean="0"/>
              <a:t>enseñar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inglés</a:t>
            </a:r>
            <a:r>
              <a:rPr lang="en-US" sz="2400" dirty="0" smtClean="0"/>
              <a:t>.    </a:t>
            </a:r>
            <a:r>
              <a:rPr lang="en-US" sz="2400" dirty="0" err="1" smtClean="0"/>
              <a:t>Cerca</a:t>
            </a:r>
            <a:r>
              <a:rPr lang="en-US" sz="2400" dirty="0" smtClean="0"/>
              <a:t> de 470 </a:t>
            </a:r>
            <a:r>
              <a:rPr lang="en-US" sz="2400" dirty="0" err="1" smtClean="0"/>
              <a:t>profesores</a:t>
            </a:r>
            <a:r>
              <a:rPr lang="en-US" sz="2400" dirty="0" smtClean="0"/>
              <a:t> </a:t>
            </a:r>
            <a:r>
              <a:rPr lang="en-US" sz="2400" dirty="0" err="1" smtClean="0"/>
              <a:t>han</a:t>
            </a:r>
            <a:r>
              <a:rPr lang="en-US" sz="2400" dirty="0" smtClean="0"/>
              <a:t> </a:t>
            </a:r>
            <a:r>
              <a:rPr lang="en-US" sz="2400" dirty="0" err="1" smtClean="0"/>
              <a:t>obtenido</a:t>
            </a:r>
            <a:r>
              <a:rPr lang="en-US" sz="2400" dirty="0" smtClean="0"/>
              <a:t> el </a:t>
            </a:r>
            <a:r>
              <a:rPr lang="en-US" sz="2400" dirty="0" err="1" smtClean="0"/>
              <a:t>certificado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Certificado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Intensificación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Internacional</a:t>
            </a:r>
            <a:endParaRPr lang="en-US" sz="2400" dirty="0"/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535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016896" y="106675"/>
            <a:ext cx="5616624" cy="7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400" b="1" dirty="0">
              <a:solidFill>
                <a:srgbClr val="813A86"/>
              </a:solidFill>
              <a:latin typeface="Calibri" panose="020F0502020204030204" pitchFamily="34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992560" y="2348880"/>
            <a:ext cx="37444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5588"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Biblioteca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universitaria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indent="-255588"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Actividades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culturales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indent="-255588"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Servicio de Deportes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indent="-255588"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Servicio de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Informática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indent="-255588"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Centro de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Idiomas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indent="-255588"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Servicio de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Atención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Psicológica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al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estudiante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(SOUCAN)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indent="-255588"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Centro de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Orientación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Información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Empleo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(COIE)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indent="-255588"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Consejo de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Estudiantes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(CEUC)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2" descr="F:\FOTOS PARA PRESENTACIÓN\TELECO14 1205 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019" y="2924944"/>
            <a:ext cx="4849700" cy="329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Taller de Teatro 3 (jmdelcampo 30 04 10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-53555"/>
            <a:ext cx="2736304" cy="1904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1580" y="138113"/>
            <a:ext cx="8341940" cy="769937"/>
          </a:xfrm>
        </p:spPr>
        <p:txBody>
          <a:bodyPr/>
          <a:lstStyle/>
          <a:p>
            <a:r>
              <a:rPr lang="es-ES" dirty="0"/>
              <a:t>UC: </a:t>
            </a:r>
            <a:r>
              <a:rPr lang="es-ES" dirty="0" smtClean="0"/>
              <a:t>servicios estudiantiles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5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600"/>
              </a:spcAft>
              <a:buNone/>
              <a:defRPr/>
            </a:pPr>
            <a:r>
              <a:rPr lang="es-ES" sz="3600" b="1" dirty="0">
                <a:solidFill>
                  <a:srgbClr val="006666"/>
                </a:solidFill>
              </a:rPr>
              <a:t>Muchas gracias</a:t>
            </a:r>
          </a:p>
          <a:p>
            <a:pPr algn="ctr">
              <a:spcAft>
                <a:spcPts val="600"/>
              </a:spcAft>
              <a:defRPr/>
            </a:pPr>
            <a:endParaRPr lang="es-ES" sz="3600" b="1" dirty="0">
              <a:solidFill>
                <a:srgbClr val="006666"/>
              </a:solidFill>
            </a:endParaRP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s-ES" b="1" dirty="0" smtClean="0">
                <a:solidFill>
                  <a:srgbClr val="006666"/>
                </a:solidFill>
              </a:rPr>
              <a:t>Estoy a </a:t>
            </a:r>
            <a:r>
              <a:rPr lang="es-ES" b="1" dirty="0">
                <a:solidFill>
                  <a:srgbClr val="006666"/>
                </a:solidFill>
              </a:rPr>
              <a:t>su disposición </a:t>
            </a:r>
            <a:r>
              <a:rPr lang="es-ES" b="1" dirty="0" smtClean="0">
                <a:solidFill>
                  <a:srgbClr val="006666"/>
                </a:solidFill>
              </a:rPr>
              <a:t>para </a:t>
            </a:r>
            <a:r>
              <a:rPr lang="es-ES" b="1" dirty="0">
                <a:solidFill>
                  <a:srgbClr val="006666"/>
                </a:solidFill>
              </a:rPr>
              <a:t>contestar a sus preguntas </a:t>
            </a:r>
            <a:r>
              <a:rPr lang="es-ES" b="1" dirty="0" smtClean="0">
                <a:solidFill>
                  <a:srgbClr val="006666"/>
                </a:solidFill>
              </a:rPr>
              <a:t>y </a:t>
            </a:r>
            <a:r>
              <a:rPr lang="es-ES" b="1" dirty="0">
                <a:solidFill>
                  <a:srgbClr val="006666"/>
                </a:solidFill>
              </a:rPr>
              <a:t>dialogar con </a:t>
            </a:r>
            <a:r>
              <a:rPr lang="es-ES" b="1" dirty="0" smtClean="0">
                <a:solidFill>
                  <a:srgbClr val="006666"/>
                </a:solidFill>
              </a:rPr>
              <a:t>ustedes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endParaRPr lang="es-ES" b="1" dirty="0" smtClean="0">
              <a:solidFill>
                <a:srgbClr val="006666"/>
              </a:solidFill>
            </a:endParaRP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s-ES" b="1" dirty="0">
                <a:solidFill>
                  <a:srgbClr val="006666"/>
                </a:solidFill>
                <a:hlinkClick r:id="rId2"/>
              </a:rPr>
              <a:t>v</a:t>
            </a:r>
            <a:r>
              <a:rPr lang="es-ES" b="1" dirty="0" smtClean="0">
                <a:solidFill>
                  <a:srgbClr val="006666"/>
                </a:solidFill>
                <a:hlinkClick r:id="rId2"/>
              </a:rPr>
              <a:t>r.internacional@unican.es</a:t>
            </a:r>
            <a:endParaRPr lang="es-ES" b="1" dirty="0" smtClean="0">
              <a:solidFill>
                <a:srgbClr val="006666"/>
              </a:solidFill>
            </a:endParaRPr>
          </a:p>
          <a:p>
            <a:pPr marL="0" indent="0" algn="ctr">
              <a:spcAft>
                <a:spcPts val="600"/>
              </a:spcAft>
              <a:buNone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3CA39-7B95-40D2-BA6A-747F000FBA50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134328" y="116632"/>
            <a:ext cx="8208962" cy="77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rgbClr val="813A8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0512" y="2042445"/>
            <a:ext cx="402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latin typeface="+mn-lt"/>
              </a:rPr>
              <a:t>Santander (Cantabria), España</a:t>
            </a:r>
            <a:endParaRPr lang="es-ES" sz="2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078" name="Picture 6" descr="The region of Cantabr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29" y="3215301"/>
            <a:ext cx="4891680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AutoShape 4" descr="data:image/jpeg;base64,/9j/4AAQSkZJRgABAQAAAQABAAD/2wCEAAkGBhQSEBQUEhQVFRUVFhgVFxcXGBkYGhUYFxcYGBccGhgXHCYeHBwjGRgcHy8gJCcpLCwtGB4xNTAqNSYrLCkBCQoKDgwOGg8PGiwkHyQsKSkpLCwpLCwpKSwsKSksKSwsKSwpKSwpLCksLCwsLCwpKSksKSkpLCksLCksLCksLP/AABEIALUBFwMBIgACEQEDEQH/xAAbAAABBQEBAAAAAAAAAAAAAAAEAAEDBQYCB//EADwQAAECBQIEBAQFAwQCAgMAAAECEQADEiExBEEFIlFhBhNxgTKRobFCUsHR8BTh8QcjM2IVgnKSFnOi/8QAGQEAAwEBAQAAAAAAAAAAAAAAAAECAwQF/8QAIhEAAgICAgIDAQEAAAAAAAAAAAECERIhAzFBURMiYXEE/9oADAMBAAIRAxEAPwDNgQ4EIQ4j1TzR4cCEBHUMkaHhQ8Ahmh2hQ8AChNChQwFCh2hQAKE0PCgAZodoUKABQmh4RhActCh4UMBoaOoUAHMKHaFAA0NDwoAOWhR1DNAA0M0PChBZyYYiOoZoBnDRyREhEckQijhoUORDxNDOgI6AhhHQEWQICHhQ4EAhAQ8JoeABoUPDtAAzQmh4UAChQoUMBQoUOIQHciQpaglIKidgHNsxcaLwhqJhYpEvqZhpPU8odRLXZoK8CaZSp8wpD0y7j/5KT+gPyi28QcYKZksJJrDqUA5CisgN1IIdLYIvvHLycslLGJ0w4045Mq+FeGZSlzVrWsyJF1KCQkr/AChNz8WbXZusN4u0ulBl/wBImlkmsO/RgoEkhQ3/ALRpeHJq0KZaQy5kxV8czm49BZhtLjG8QSBMWkYCiMvixvvGMeRuW30XKCUeilh4REJo9A4xmh4UKABoTQ8KGBy0JoeFABzCaOmhoAGaGaHhQgOYUO0NAByRDGOzHJhFEZEKOlQ0IZ2BHUOqWRkfz1hookcQ8ICJtNplTFBKElSjYBIeFdCqybhnC1z5gRLDnJOyU7qV0ETcX4OqRNMsmo2Nh17OSD2zFv4Y0i5ZWVpUnmQgBQIBUlRUoEjoB94fVcDmTtSoJcqMxKXSwZrEs9wGN+3eOaXK1OvB0LjTjfkzDQmg7VaHy5syUWUUlqhfF7bCA1J6fzqI3UkzGUaOYUaTheiEvSKmt/uzAoSzuhKSKlD8rhxVm9oopswKewf9+8SuRNtFODSTIIUKHjQzGEOBDgb7ddhB3BuHidOShThGVkZCXAYf9iSEjue0JySVlKLbo0vhmQqVpn+EziVf+oFKRbrcwFOmU6jUTlF/KFKP/wBkwUpP/qmo9i3SNNqNMTSogIloZIHMKAMC/Z77xSnRBwpQJHmTJykAElZCwJaTtdgOwqjylLKTkeg41FIseGoOk0alqB8xZKgPypCWSezqf1qjFfz5xqfEMyYqSTNcKJSSDZgDUwDBgLfeMqVfR4uG7ZE9aA5g5jBOh4XMnVeWlwgVKJICUjuo2D7DeL7whwnT6icZc8KqpqTSspCqcggXxdwdjGz1eglCUqTJTRKSApSUgMpyMk3PV749o6Jc+KpdmMeG9s8kKWN9rfKJJ2nUggLSUkgFlBixxYxb6fhqZ2tCVqKUTVlQ/MpJdSQP+ygwH/yEelDhCVhZ1EtKlTXTQwNCNgD9Xd3ipf6FGhR4WzxkiGi18RcGOlnqln4S6pZd6kOQD6hmMVcdEZJq0YuNPY0KCjw2YJXmlBCHAc2cnDA3I74gZrPtDyTFTGaGh4TQxHMNHTQzQANCIh4TQAcEQxEdkRMnQLIcJO3Y3xYxLaXZSTYIRCg5XCVi6qR7k+9hjaFE5orFnCZ7s7E56YiMqe9Pyjry8j0GfpHS9TZLpAYMG3bBO0c75GujRRRb+F9JpFl9TNIOQhiEkb1LG/a3rGrn8e0iCgSpjhLv5QIFQUCElICQXFo82RNZ2+vQR0mc3+Yh/Z2yl9VSPQODeIZKSqtS3UomopDMWH5jdhnuesWI47pQFULQVKIJUsLAUQ7OqkgfLreMjw3xOtdIXSaUBKU0g2BLjazbdotZHFUISlfkJyo1lAU7s1gLMXwYTgnspSfRP4h4YgS/NTp35f8AnTOABqO4DlSR1YEtGLEll4BuD2JyY28zjy5qZxE4oKQCgE01J+Eixerfpc4is1cyXNlhZSahyqZTqTliRZ0vd26uYuCcVsmdMAl8QUlC5ZKiFJAReyUkmsEvilgG6xV6zSgEmWorRYAkUk+vv9Gi1m8NUkhQqXLuy0glLG7KLcpG4MCT5bX5qSGLN9+8Wkl0RbBUyitaEX5qQPoLHFoN4Pwpc0vLTUSry0OHAJDqWrZkpv7iOPJBISVfFzA2vYi+xt+kEokkIUkKUmpqgDYkY73H7Q25VSBJXbCfEOsBlS5KOVCABTYFgBSSzcyrLKW5XbMXfgrTjTSTOWgFcw2J/AgCxHckv2GYoeG8D86elKXLl1A3FI+L+d49A1UqVLSpK78jAXc3KXCe+B1v0McvI8VgbwWTyFO8RI/phPW1LFQJAYrcilIIc4Z4851fiKYtbpUUJBsUk1kO6iTkqOX9o1HGFK/pp3mpSaKRKSgCmW7EEHvYXvcxhFzEXcXfAs0EIoc5Gy1OlKpKgoXpV8Vy5t1dgA0Y1Kni3leKQZVMxJrApBSwCgzcws3dneKRCoOOLV2Kck6oP4ZqDLmomJUU05UNgbE+ly8egcHmMAlM1E4qK1KIUkoFnAJBckq/F7DrHmsuYxcbXh0TW2LE7XzGjgpEqeJpfGOkEmdLmIV/uFluCFBKkEU4DbC18Ruk8Uo06Z6+YqlpX0Z0JJA93jx4z7EWv2D5jRSPEWo8hMkUEJSEJdAJSkYI2Js17REuO6SKjOuw2dOBVVqVy0mZSuiYFKFLzAlJpBIatJ22O0UEzhcqROSJ0wKQlyqjmrKVsEpIsXDEkswftA+pW9RVkBSqsmYVKJUVHcubRfcDGmn6eVLmoSFy6wpRUUAi6k3BYkvvuj0i1cES6myo4zxdU8l6gioqAJ9gSMBg4AFgFQJpVTG7AGyvhZWzGzHcb75h9GgEm/Vj12Ge0F0EvUbNb3y8axiktGUnsH1c8zVFc56lAArxTTYkpSGUwwLQBMAqISXDlnsW2cbFosmDtdx8r/43gqWibNlKkJlhajzy0pCRSU8yyGySm3dx2i08f4TVlARCiRSDuG/tmOTGqZnRyBFjw3gi51RAISlrtclXwhIOSflFp4d8LKmUTJoIQf8AjTS6ph60/kGXLA9Y22n0SdOCyUVJ5jNWkq5zYAKe6r2CbAHPXm5eatI6IcV7ZmOHeBypb08ib1LAZRBxctS4P7bRYavwuqXL8wrCj8SrMNyTUTf13i7neJ5ctCFTUTUuwCSkAEEtUEgkt23ip4L4uM+bNE0ICUgrluGLD4hT+JTXG/rHK5zezfCKIdJwmQuXUJzhgSsWSl/wm2f3FoUU3FfEnmKKUy0JSTmhq6cFXtge5h4f2fkVoodHp1ULWogBIDA3rUpgEpHZ3J2APaAJkks5Jf1f+NBWnrWlQDsASUuRuCogbbEl4mkcOMxmSpRd3GxNm7COjRgRaPQVWZRs4AGQMt/Nomn8EIcB7GmyXuwZykkXe3WNjwDhSZaCVlKSdrksg3ADEZ69Ig8SrkyAEIQy8qVUbPmrLqIe+wVtiMcspUjbGlbMGJJJYRb8JnzLJexFO7b5giRpwtKFJKQAaFJYrUsF1HkAFmG5t1w0cvXpE2wAS4TSAQT1OVG/UC3SNkZGhnaNaU0zAif/ALb8h+ApYPWLgkHF3bECq4dNljzZfwj8SVOUggOC4HVu/vFloZa0zW8sSwEMoOpNk2USpia75ABOOsXMpQUSbMEOApNKSCC9ji7FzeMvkxNMMjHcL4wqRMKg5Sp60JNAV6hjv0bpBiZkifOBVUnzCfMdSUpR3u9RbYZLMIk1kmuasCRLSAKvgICEnBVMDF2f3IYQHxDwmrmVLZaQTyuCtIG7YJ2tc/lilOMn6YnGSXs70/AJiqwDKSlCimpSmS4IsKar+naK6ejyyEqdybflIw4Jyn0gCUmYh0BS0AkhQCi//wBXbPXpviLzS8dCwr+pky5kwgBMxRUzYYip0oGXT0Nut3Jb7RGn+EvAOLCTPBKgARSbgAnZz+Vw7DNo0GpK1y61qC35mIFwE8vpksAzDN3EY7W8DdJWFoWCcJWlRA6Clw7nGW3EaXScc0xQlKyqUSt113ExrB1JADkbMB94w5Y5bRtxutMoPE08y1eUmwwruQar7fET6hopZ2hqAUi5Zynf2i28TIUZ5u6Tdg+xYhiMimKdS6R0Z22LGL41oib2Bh4IlC30hpYK3Ue0dTJdrfxopvwSkcA7GOhPKRbs8Nu8PppIWqk7gt6i8UhMm1KgVO3Qju/6ZiUMpCgGF+W+xZWelmiGRKYBmdyGOxHrgwXP0hCRSKVGzP1By/4tofkR1qEVSyol2HQdQ49YB0ittj1wSMZiy4TIXNUlCQVKKCG6M1zsw6kxsJPgqWnm1Kisi/lo5Unq5apQ9GiXNIpRbMRwzhsydMpkoKlpYsLDNwomwHQkiNdoPBz3mzPaUyrg3FRs/VhbrHWt4ry+XIAlSmIpSAl3sKmF7RouEaQL0yQWSkhyEqU5U5qc+2NoifJJKy4wi2Ums8OISQJMpMws/NMJL2IJuEkWIItkQdw3hCpTzJyJEoMwKTQpLnDptcgbvEvDfDiEzAqqmk1JloUSQAbOo3bsG6RZ8Q0CZpTUCoJulBLJdsqa5/SMnPwaKPkxGrl6VU2Yr+nUoElghbDrUQXJJJJ6YgfTzpEt1HTy1/lUwqR0sRSfWmNdrPD1agQyR2Dk9gAyUjvfbpes4p4dllQlS1vMe5U5LG2BazufrFxmuiXFmm4fJRSCklQKUsslypLWc9P1jji2sRJl1rBUAQkAB2e1mxuSYr18Uk6eUiRLmBSkpZL8zlJIYnq+3SIllc2pEupQBFa1KYKU+E7nqwAGIwo1vRkeNccGo5ZYUTUCpR3awA3DfpEEnh13SCVWBZy59I258Pf8b0mkfAlgFdc2Av0JJgvh/ApctVfxEKdI/CixTy2cmkkFR67RakkTi2UnDPB6lJCtQaXHwBqh0dRcD0Dwo1Uwg/ZrECFEObKUUeXeFuCBNaiklK2lhSlAh3BUGapQDC3cDFoteBcNoUVK5gA6QkFRMwAlIpB5iljkXI9W54KmciQJgdCGWKCg1rULV1by7sAMkDrEfhpU1K1gugAUrNKSUrBwH/G1WO9o1buzFJKkaiVIArKQKUn/AHCUgENzKdjcJBLC7lRjzbxDxM6ieuYlCikkISCw+BIcJbAba+Y1fHdXLWihdkUqnUDM+gFjNWBZNhh7xhZdyGGzAAWBN6lG59u8Pij5Dll4JP6haSCAgdySR8mDjc5xE6UFRJZgQblqlMLqszCxPzgjh509NMyYKnwj45pLAIR0L/Qln21Wn4SVSUrmPJo+FVTrBFkhkpYAC7Bgmo5Z41lNIzjBsm4CrypaEqQorBZyDcrVZAJuSA5LYNiXiDX8a06Kpkp1EEJ+MgLu6gm7s5YlusUPHuJAT5floLypZHlqKqQVFXxEqeY4NRJbIGxii1GoNiogu6hTSMlzgAAP7WADRjjbs1yrRsuC8Wmal0HCAy1EkVO/4ruLpIHrmNVpNSgU4KiXLhTim7dEnJy9o808Ka0FBCQ6jMBLu5SUqAYD/sG/9hGm/qyiYBzKU4Qb/DUwmHDHq+wB62xn2aQ6IfH80+dKL28stbJCruW6NGQmSQu4UoE/p6mNrx/hCJslCEqrUkKUkkUlQLPSDc4YE/lLPdsZLlGWooUGIJBfKSLXAxeOzhlcaOblW7BkrpPOGPUVP2uD9oJUqoFi74BJ2te5jvzmFwQ3v9vvHLpLkNfp8v7RvRjZ1IWollKc/wDYizObF/U+8QzUFbjJDBtyO0cy5aVMWLevTNusdyFPNAUaTkFiSb2B9RGbjRad9ncvSKCbB27h/lmGMsscBusXS0iq2WZ2G8D6jSOk+Wzvj7wsV2Vb6KzT6QkZu4Y4F9usWkjTJQOW53PXrbaINNIIaoWBc/4/eDZY/uYaQEMzTAqcj1I36OG9ng/QaJU1SZaGc7nCQkO5PQAesRydMVOxSAm5USAACWF+rlgBmLfUTEI0vkg1f76kAmoOEsSoJ6OWe+ImUq6KjG+yaTMl6TzAlJTNKafMUkfEVAggB6UtdsuBfpXcV4ota6UqKwGS6mwAA6imxcuW7jpESHIJVUVDrksxTnZhBXDtAqesITgvURswJv8AZ4zx8sq30iHhnCpk34HKUu6y9I64F2fAEbHT6GYmQmWFFKEJIAsFztySQ/lh3ZnPcQfLkBEsy0hICUsAMNgk2Ykl4q9dqCpD1KAmsGvYJspIH4VfE57YjKUsteDVRxI9JrCsoEpJZN1pSohIN3qUQ5DX3eLuXIYOrPTYe3brEHD0y5SGlgBALEj8SzZgd2w/bsYg1/EJlCqAA4ZIY1FRJpPowe46dYh/hS6LBUwEFlYdz02jIeJtWgy0okG6lutQyoB7Gzs/ygXUa3UlSUqXUSqkXf4gUkBg3fdj6RJ/+NLSgFRdieWWHN3LPgbdcxaSTtshtvoC4Rwtc8Io5UuxU/wlJKXZ+1hGx0Wh8sNUpQSLrUpwbkmxs7k4wBuY70PC/Ll0gF2AAdygkmohXW/0hSCXSgBwgBNR3I6J+rntbeJlPIqMaJpEwzBUXSm9IxWPzKGQDsMt6xPe9O1rAdH39ukZ3xB40kaZZQtRUsO6ZfMoWtXhKTfD9IxPGP8AUidNFElKZSAX/MtWzqPwjrgxk2kVZ6fqNYEJ5GJyGY2Jyeg2hR4FreILW9a1Kc3qUT+sKJyJs3nGfE6l3lqASlBJF6SrCAcBwx9GtFTwhUyVLnKpWshLJItzXBLl7hNW2/aCeLadUhJkCZLJt8avicsmoJDFQqw7BnJLQRJ8xMhMoTvNtcMlASHYpqQalJ2bdjsBHTF6IfZS6TUGapVMuYFkmWKiV0unLBIaxO56taINLpLMSmp2IckbvgXAvn6xd6KajTqIKlzJgURUm5CKCKaUnL+udmgbTcHUZqUMp6qVAWUGLqZR5QwyTjeNo6syas0nAfCCGX5xK0pICDzBKnGKiHVezjYekT8X8UpQE0IrmF0oYgBDctSU3CSLAKIctgNAPifjxkaYJKmUocolWCVAu74FmIYYdiHAjOcO4VN1Cv8AbStTnmJfJzWSGA+sZx+7tmj+qpAXFpwKkc2eUqYsVWYgHsPdu8Vk4sXJdRNP6lm3tFl4lUlM8oJBEshIUgABSgKSfR3Y9hAH/jVTAliEgHd3Zs/eLe+jM40nEDJUkpdwEkMWuC+2xEem6BQnamQpIJExVRPVIlpb0FVowsvw6koJAKl2AP7JGT0frHo/h/w75OllibebLSSpn/20qvSA4vTao2DWBjHkj0a8Z3qZqVal5kxBCgUJlsklSw7soGuwyWOWDXih47NkJSuWWmahRc8qU+TyApQmkXGxv69I2WmCWdICSpNKKUhwjIFTOQHfu5aMb4i1SZDpQgVlTqmKCRUq+EpGBYvgM2Q8OF2OfRR6rh0xCETFAALsm+WJFxkOxZ4r52oYMe/s3Xd+8EcX4mmZkhTICXJJNQwRsB0A2YvAE4+chjyq2cb+ou2Y7IybWzkklZ2NWSqzKB2cAp/tHU1il8HJ2II7RSKllJoIZQPr7g9IN0WuvS7nLsOth1PrApWDVGj0mqrSCfi379xE4nGoUh+vWKVWoI+FupAap+o6/wCY0Ph/SK1X/EmrYnASf+2w+/aKtIFb0iPy3IBNywYbk4APqYNTwoBFSlAklglN+ruohgbYbeLWVIRpinC6jzKFlJYsaQeYAO9ViW6Q+iSFrEskqRUS9y4DkHs9sfJ4xc2+jVR9ldJmUgIapLgqHK5pIL4uWDZwYv53DPPpUFAS3K6lD4lqzk/ClmG3rA8/gtU2hKQAq5F8AuQb9LWxZy8aVErnKl0qp+BITZA9TlTekYzku0axi+mVGk8MgnmJpG5tUf8AqkXI7k+0FnSBExABACWSgJDXIUeY5U4BGO/Ri9Vqbhyz4d7dy3UkQLqdSoTCpIqSEhRJ63BCT+ak1e+0ZuTZeKRZTCyGBApFzlm+/pFSvRCahLEgEkqL8zXCiU9wAw79rkTZ9YAJUlKizApD2FiWsCbdfSGXw8CWpEtkVlyQKicWc7taJ6H2TzNOlLMAAgMlAwCRy2wbDpa8Uur0ywVGsBSiX/ITaw3Uom72f730vTPLSF7AE9yAMtuW+pij4/qtPKmg6qcEJCeVBPMeppSHDv06Xhp0waLXQcLCUCtKXpAVtVa4U5w+2ImkSKndnBynAY2CX6NdhGO4l/qvp0JpkSlzG3XyDtl1H3aMFxjxrqJpXz+UlbOiW6UlgzZchu7dozcwuj1zj3i3T6YFCpgrYmlJqUD0YOxv+Jo884//AKhqmIUiRLEpKiSpZNS1Ehldg/uejRhzqSUxzLXcO+/0/wA/SM3JsVhBmdfZ8ffrAmp1SmuGHbf3ENqJzszGBgsEgAkdrsfrCSJbOvOJOCf7WhQ87UgW/t/BDwws9K8Q8LSppWmEsG5WtYANiQAknYs+6jA+l4InTJ5zNXM2CSUpOLMA5BBVaq4Aw8aHhc0qAUqmWkFlE0vSQ4AJNjsALAObxJxPXrSiqq2E0oIUogKL2agOWsHJy2I6pAvYNwnwwlBrXWlZuZYDkCxSDSLE2tU5OekF6CYK01qpQEuJaQCWWB8RAsVUksOl4oJutRKUsKTzGkB5hpDpuaQylkE2KiB6tGg4Vq5CEXcCakO+XAwgB6UsVXJJNsCBvQl2NxPQStXN/wBsSwGJUogO7C5BFTNZj/eKvj/iFclJkywspSmupgalEVOUuSbEZpbpaCTrRKBoJtZKSzquqlRSCApns5bOS0YXUJnTZqiouGpqJDGkMPhywh8aCbIk1rmBskAlTOwJJf16d4udPpWAAJLC5J6RNp9AESwHawLnKibD3+0WMkplSzMUhWKUNbIzcHbHo77xteKszqy34BpBJWlcwIBwhClc1RYA0g+pvjtBmomzVzCgSlFDuaQ3mpB5Uhe6SpiTsHdoC8Pzk1AplUBQqZQ5lFjsbnBNumzRdDXS0orK0vhRORdgAm3NZhYDoDHNJtuzdLQlz11IQny5IqdRcE8oFIFwVW3NmHeMx4g4QuZrFoljzHCVGzBNQc1rBYdXPWzxpZPFpQFSiBulKgDNUBu1yn39sPCOtdJmgKcsVOWCUjq4DJs4cOb9RDjPF2KUclR5drdEZcxctSSCgsUggh92V3YB+0Rjh66FqMpQQgAqqFgCWBCt7xtJ8tEyb5gQErVzElfwjqyjyqVnrHGrnpMpcoKIRMpQtRKQHYlShUXUoNgAnlPaNvm9Ix+L2efa2ZybjJBy6W5g5Yv2iuk6tSVKpLO17ORl4s1TRLsopWhRsoAspvxMb4L9RiBl+WVpdX+2DegCpj3P6xq35IXoOCamITzFrh3v2d39mIi54Nr5mnWZiOY2rRzJCw4OHyCAQYk0PBJatLK5Suao8rk2BC1CwwSB9PeK2bpjUjy1pVUAQHIKXJDOWD2wS/aBSjJCcXE9IolT0CfWCVgKUoA8gNmZ7EFJDH8pO4Bt+GcDSkXJBN1Mo4IsklgchyAxvHk+h8QTZZZJUkg1WUGcblPwk/tHoHDP9QpMxKUzXRNIKXNpaiTl35Se+HzGM4yS10bwlFvZpVr/AAy0jZ8W3APtiIdOkh3IKiaphdwlgGHbKdg9zA+q4jL07LXSlKgEpL2JSOVizBPe+TGW4v4qCVIUCyVErANgpT0hUxw5DjBt1jC6NTUqKTNCFLpmEE7OoOXbobevvAWq4xJkzjKIclIICSFBmvU55TbPVPpHnnFPFSlqC5ailTCpQNyQSRfoAWbDCM7qeIrUqtSjy4PYPYe8RmrJbPU9d4qQiXTMVSQ4ANqhYIcDYZcO7esBK/1MlSn8vzZ6jT8XJKSQkBkhitsnaPNpE8TCT/H7xwudzMASAzsPv7wpcjfSBOjVcW/1D1c43m+Sk/hlcv8A/RdT93jKameFLySVFySbnu5cn1gWesks3pv9odCLgqLMMbxH6xWFztQEiwt3gSZMSRs/f+dNoj1s64Cd7et4jk6d2dhY/wA9YVILs7EwBLWPbf5RM4SAWuQzdPaI5GnCQe3aOZuoAD74vcwnsRHqpt733yPaz98RHpli9r/Q/tAkyZU7C9z1MPoprn+/0jStAHKmZYAdz+phQDq5jC3zFswoFED0Sbx8LKS/MDZquV/iIUSQDbLfaJpniNJkMBLSksABUpTg3JU7ixuWvGKRqiHLn9m/zHCJ1iHaziKcmwSo0mt4mipwQqwAcENgA5Ln1h08cZLJJHLZiRd39bPGX80b5aGUat9v5+sK2M2UjxRysSKk3Dgqc4c3u18XJMByuJ0Bipz6WDnLP1y8Zcpbc5z+kODUbHMaRm4rRLVm10/ERMLFXKOcqLWAADAdztFlI4yJqAlQc1FZLMXKrk5YMyUgCzfLBHUFgn8sD6fjkxCgQq4ZvY2t6xOTY0qPYNPO02nMudOm1TDdKC7pJVkjYd1Zvtmq494rC/8AhUhKUuAyalKJ/E5ASbWDC0YPiHF1zSta1ErUalF7knNoAkaw4eFkx2ei6XjQUklRdbXrJO7AVYYbJbJJh5XFp2oWJdRUJhskEJDtnGXa2Y87PEFAlj1i44b4hlISklKvMFnCgxze4cWIHS0CbA2fE5ZlylVzkMm34hZ7y0ZBOCtfU5zGXVxETEEKJYPShNtzYHs+/wBYB1nHTNapWDl3yem2BA2ln8vzP8+UJya2geyfWlHlUy1XcFjlPYDocv1islyi5t2jnXTiFOksbe1meJNNxAAAKZwzxquTRFGk4bxU0itZqQlKUu5sywWO1lH1tEGkKQohYy4y2TYkse/02ip0mvJmADGQU7dHiafqdwd/4/TpGMuWSl9RtWqYfO1rHlekgMD6BxbaIv6oUsNw/wDiAU6u7G38/SCphB+XTEOXNPoWKJZfE1+UE1qpS9IewfLDb0iCZqgxLuWsScRCUgIZ2KnPsL4s2MxFw2SlSlVCprgk8oFx16xld7KsIkrdwNw5OYr9YslWSw7N+t4uAtNwGYDbttFPNSGAAJuwBc74vBF7FZFpdVTMBGHuw233i3TrXRZIADXbmVu3Roz8zOD36fJrRZyJ48tJNgM/v2/tFTXkY08lnNj03aIJYchz9cw+qBXgFW4YHHeI0yVJYtdnYZHSEugJZg26fr/mJCmn0O8QpCq3YkG5tb6bxPNQp3ZW1iGZ/WECG1U0pDDeAkqHr/MQRrEsAcuWb2xFZN1JqIcYw3z3i4qwOp2p2A9v3MQSDzOxfG9v2iZTs73vt+kcyyFZwA7Y+sX4GPNUo7N6kF4UDTze9/k47Q0UkFFzLUKQR6/wQylgFmz9Yr5E00tcB/v3gtCbXLnrEUB2hdztbaJZbqL7Dft2gWXLIqL+h/tEp1QACbv94TAWoLWJiJMynP8AnpE1vxX/AGiGeuzdMYt/aKAIkzK394WkkBySc7dv0jvQJ5b2BciGmqCS4NjmJAgnAhTXuWjsyaQdz23/ALwhNcuCPnHImuc7wwJjpwQCos923b9I6mIS4UG/giOYhzt1hK0iil8OfZusIAidMSEsALi5brACVkGxOcZcDtHM2Wslk3A9BvE8rTqQkuOY4FvqX3eHpCBqVzHp2Gbi/wAoBFb4J9nDxqVICJdKdmD+ufvEE8JAKX+GxHtloUeQLIeEyyAFGyiRfLDPRhfPpBuoSGDlheo269B6WiCUoUgAnAu92e94nnMEAAMMPcu9/c2jKXdgDBTL5QcPf2ufpBOmmlXsdzZ3we37xXDVF1dH6fIEm7wTJcAJSXJP0Zz6xUloGPrZpqN9gB1DM7+2/SBJcnnsXuwNmf3gjULDKqPMLs4sRt3dvaAfOTVufp82hx6EizTqQlFIIcZ+eTEfnKAJLB3ubW7escrQCHZyo9DZtr9Yjnqc3YAXd8NgesJDEiak2KrWCXZl2vbr9on005MpLUpJvnsAPS3ZoH0zMTYsXuSTfp03x1gfVznbAzn1+0Or0I0um1roBVkjsAPnmJfPDfhb2jK6ZbMXsC1omQsXKnL3vSW+YiHxIKL6ZrUj8aR/7D9ID1E/msAR0O4b+GA//KpSWBIDNsA5boI5/qQbubfZoFCgSLFelQsMXYdC14CXwiQnNf8A9ohGssWFyex+8RmeWcxSi15CmHHhsthcgHF/1IiIcKQDlfa4+7XgROpWcnZx0MEDXWub7wVJeQ2czODIJclR9SP2hQ414ch7WYwof2HsCToXP4m7H52aCP6XclXo1re0SsgC4SPp+sRTJiSXE1uyA7fJ4u2x2colpQCQSSzPn126PEJqflDn5ehfa0EJn/8AeY3/AGSB9yIlRPBGQd8C/uLQW0FgypYA6n1tjaIpcqpQcsD3Hygpgdj2IOOrxDOQAQd33wYaAKVOBwbCwivnahrdP4YNl6oqDeXT3zb7xGlTKekA9VA+1uv7QloBpPB1khyA7K6mlxV6EPjsYjn6RKCQF1MwsG6v9oOm69k8pJBBvfY3zAOmn1LLpdh/CRvCTl2xB3CdCiitQNVRpf8AC2C31jrUTwMEu2Tf/ESSFLNTJKj6G/W+IhmcGnL2Sj1Ln5JeItXbYivTqS47n/MFf+Q5hgD1z1ttBknwqn8cxR9GSPq5g+RwaSi4Q56qJV/aCU4haKv/AMhWCBknF9jbGIn1HD5q/hGfzMlvfJtFwhk/CAn0AH2hKWYzz9IVlbo+CFI5lhyLsLQSOHIAIdVyCb7B2Ab1+kEe8KJcmwtgR4Kh/iU3QNt3MSI4TJBelz1KlH3zBLiGtBk/Ytg8zh0k/gB9y/zd46k6SWj4JaR/OpcxNCeFbAjnIKkkWH1irXwIl3UD67ewi4eFDTa6HZUp4PS3OQBnv84H1egpSaQ46m59O8XtMc0/y0UpsDKyZC90KboB/P4IR0yymyF9QG+Uar6wyvSL+X8HZjZmkW4NCx1YP9IOlpX5SyUKDkBLhiQc98Roj7QylQfLfgdmVlJUCbK+RZu0PLGbgg/z3jSlQPU+36REtA3b3h/J+BZnDPIIGenpCLBT9PrF2vRyzcpT+0DztEg4t6ReaHZTaiYRCg2ZonxcdGI+8KLUkFk6NKkbfQftEwljo/uYaFGbeyRSkJf4R/BEP9WKmpDN1MKFDWwElbh8Pdv7xxMS5Idr/aGhQ0UEaO1zeztdu0dI4edQumukZsH/AFhQolumItJPBkJTSXUB1OfYQVK06UfClKfQD7woUc7bZDO63jhMx4UKADtoQEKFCAdocps8KFCEclXaFVChQDEpcIqhoUAhPCqhoUMYnhnhQoAI/Mu0cmaR0+TQoUUUcK1JERHUwoUNIEPSb3gXSyixNSs4eFCil0MlJYxCJv7woUNAPMJbP0EcLJG8PChgRH1MNChQAf/Z"/>
          <p:cNvSpPr>
            <a:spLocks noChangeAspect="1" noChangeArrowheads="1"/>
          </p:cNvSpPr>
          <p:nvPr/>
        </p:nvSpPr>
        <p:spPr bwMode="auto">
          <a:xfrm>
            <a:off x="63500" y="-836613"/>
            <a:ext cx="2657475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4518" name="Picture 6" descr="http://3.bp.blogspot.com/-bwO2W_XqTMM/UIJwoWiCIMI/AAAAAAAAB-M/59NVUCL1zgo/s1600/picos-de-euro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581" y="4141446"/>
            <a:ext cx="3886234" cy="2533651"/>
          </a:xfrm>
          <a:prstGeom prst="rect">
            <a:avLst/>
          </a:prstGeom>
          <a:noFill/>
        </p:spPr>
      </p:pic>
      <p:pic>
        <p:nvPicPr>
          <p:cNvPr id="64524" name="Picture 12" descr="http://como-llegar.info/objects/santand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581" y="1494309"/>
            <a:ext cx="3888466" cy="254908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/>
              <a:t>UC: </a:t>
            </a:r>
            <a:r>
              <a:rPr lang="es-ES" dirty="0" smtClean="0"/>
              <a:t>dónde estamos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23"/>
          <p:cNvSpPr>
            <a:spLocks noChangeArrowheads="1"/>
          </p:cNvSpPr>
          <p:nvPr/>
        </p:nvSpPr>
        <p:spPr bwMode="auto">
          <a:xfrm>
            <a:off x="2245402" y="4221088"/>
            <a:ext cx="3291219" cy="2102107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  <a:alpha val="32941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1134250" y="5811828"/>
            <a:ext cx="1696614" cy="8498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4916795" y="5801225"/>
            <a:ext cx="1696614" cy="849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8194" name="Oval 30"/>
          <p:cNvSpPr>
            <a:spLocks noChangeArrowheads="1"/>
          </p:cNvSpPr>
          <p:nvPr/>
        </p:nvSpPr>
        <p:spPr bwMode="auto">
          <a:xfrm>
            <a:off x="3014766" y="3789040"/>
            <a:ext cx="1696614" cy="849827"/>
          </a:xfrm>
          <a:prstGeom prst="ellipse">
            <a:avLst/>
          </a:prstGeom>
          <a:solidFill>
            <a:schemeClr val="accent3">
              <a:lumMod val="90000"/>
              <a:lumOff val="1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25538" y="44450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000" dirty="0">
              <a:solidFill>
                <a:srgbClr val="006666"/>
              </a:solidFill>
              <a:latin typeface="Eras Demi ITC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90589" y="1268760"/>
            <a:ext cx="5338475" cy="50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en-US" dirty="0">
              <a:solidFill>
                <a:srgbClr val="006666"/>
              </a:solidFill>
              <a:latin typeface="Calibri" pitchFamily="34" charset="0"/>
            </a:endParaRPr>
          </a:p>
        </p:txBody>
      </p:sp>
      <p:pic>
        <p:nvPicPr>
          <p:cNvPr id="8198" name="Picture 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120" y="1553289"/>
            <a:ext cx="3216832" cy="38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24"/>
          <p:cNvSpPr txBox="1">
            <a:spLocks noChangeArrowheads="1"/>
          </p:cNvSpPr>
          <p:nvPr/>
        </p:nvSpPr>
        <p:spPr bwMode="auto">
          <a:xfrm>
            <a:off x="2728011" y="4005064"/>
            <a:ext cx="227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UNIVERSIDAD</a:t>
            </a:r>
            <a:endParaRPr lang="es-E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1" name="Text Box 25"/>
          <p:cNvSpPr txBox="1">
            <a:spLocks noChangeArrowheads="1"/>
          </p:cNvSpPr>
          <p:nvPr/>
        </p:nvSpPr>
        <p:spPr bwMode="auto">
          <a:xfrm>
            <a:off x="1226114" y="6021289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SOCIEDAD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4957647" y="6021288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INDUSTRIA</a:t>
            </a:r>
            <a:endParaRPr lang="es-E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3" name="AutoShape 27"/>
          <p:cNvSpPr>
            <a:spLocks noChangeArrowheads="1"/>
          </p:cNvSpPr>
          <p:nvPr/>
        </p:nvSpPr>
        <p:spPr bwMode="auto">
          <a:xfrm rot="2329642">
            <a:off x="2907828" y="4592029"/>
            <a:ext cx="287337" cy="1368425"/>
          </a:xfrm>
          <a:prstGeom prst="upDownArrow">
            <a:avLst>
              <a:gd name="adj1" fmla="val 50000"/>
              <a:gd name="adj2" fmla="val 66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4" name="AutoShape 28"/>
          <p:cNvSpPr>
            <a:spLocks noChangeArrowheads="1"/>
          </p:cNvSpPr>
          <p:nvPr/>
        </p:nvSpPr>
        <p:spPr bwMode="auto">
          <a:xfrm rot="19322614">
            <a:off x="4558914" y="4575201"/>
            <a:ext cx="287337" cy="1368425"/>
          </a:xfrm>
          <a:prstGeom prst="upDownArrow">
            <a:avLst>
              <a:gd name="adj1" fmla="val 50000"/>
              <a:gd name="adj2" fmla="val 7184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5" name="AutoShape 29"/>
          <p:cNvSpPr>
            <a:spLocks noChangeArrowheads="1"/>
          </p:cNvSpPr>
          <p:nvPr/>
        </p:nvSpPr>
        <p:spPr bwMode="auto">
          <a:xfrm rot="5400000">
            <a:off x="3747341" y="5624538"/>
            <a:ext cx="287338" cy="1368425"/>
          </a:xfrm>
          <a:prstGeom prst="upDownArrow">
            <a:avLst>
              <a:gd name="adj1" fmla="val 50000"/>
              <a:gd name="adj2" fmla="val 6509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 rot="21304503">
            <a:off x="3289865" y="5183673"/>
            <a:ext cx="1146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latin typeface="Calibri" pitchFamily="34" charset="0"/>
              </a:rPr>
              <a:t>Abierta al mundo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920552" y="44450"/>
            <a:ext cx="4318257" cy="9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rgbClr val="813A8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UC: </a:t>
            </a:r>
            <a:r>
              <a:rPr lang="es-ES" dirty="0" smtClean="0"/>
              <a:t>quiénes somos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10815" y="1485478"/>
            <a:ext cx="5246241" cy="2519586"/>
          </a:xfrm>
        </p:spPr>
        <p:txBody>
          <a:bodyPr/>
          <a:lstStyle/>
          <a:p>
            <a:pPr marL="255588" indent="-255588">
              <a:buClr>
                <a:schemeClr val="accent1"/>
              </a:buClr>
            </a:pPr>
            <a:r>
              <a:rPr lang="en-US" sz="2000" dirty="0" smtClean="0"/>
              <a:t>Universidad </a:t>
            </a:r>
            <a:r>
              <a:rPr lang="en-US" sz="2000" dirty="0" err="1" smtClean="0"/>
              <a:t>pública</a:t>
            </a:r>
            <a:r>
              <a:rPr lang="en-US" sz="2000" dirty="0" smtClean="0"/>
              <a:t> </a:t>
            </a:r>
            <a:r>
              <a:rPr lang="en-US" sz="2000" dirty="0" err="1" smtClean="0"/>
              <a:t>moderna</a:t>
            </a:r>
            <a:r>
              <a:rPr lang="en-US" sz="2000" dirty="0" smtClean="0"/>
              <a:t> </a:t>
            </a:r>
            <a:r>
              <a:rPr lang="en-US" sz="2000" dirty="0" err="1" smtClean="0"/>
              <a:t>creada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1972.</a:t>
            </a:r>
            <a:endParaRPr lang="en-US" sz="2000" dirty="0"/>
          </a:p>
          <a:p>
            <a:pPr marL="255588" indent="-255588">
              <a:buClr>
                <a:schemeClr val="accent1"/>
              </a:buClr>
            </a:pPr>
            <a:r>
              <a:rPr lang="en-US" sz="2000" dirty="0" err="1" smtClean="0"/>
              <a:t>Situada</a:t>
            </a:r>
            <a:r>
              <a:rPr lang="en-US" sz="2000" dirty="0" smtClean="0"/>
              <a:t> entre las 10 </a:t>
            </a:r>
            <a:r>
              <a:rPr lang="en-US" sz="2000" dirty="0" err="1" smtClean="0"/>
              <a:t>mejores</a:t>
            </a:r>
            <a:r>
              <a:rPr lang="en-US" sz="2000" dirty="0" smtClean="0"/>
              <a:t> Universidades </a:t>
            </a:r>
            <a:r>
              <a:rPr lang="en-US" sz="2000" dirty="0" err="1" smtClean="0"/>
              <a:t>españolas</a:t>
            </a:r>
            <a:r>
              <a:rPr lang="en-US" sz="2000" dirty="0" smtClean="0"/>
              <a:t> (de un total de 81</a:t>
            </a:r>
            <a:r>
              <a:rPr lang="en-US" sz="2000" dirty="0"/>
              <a:t>)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términos</a:t>
            </a:r>
            <a:r>
              <a:rPr lang="en-US" sz="2000" dirty="0" smtClean="0"/>
              <a:t> </a:t>
            </a:r>
            <a:r>
              <a:rPr lang="en-US" sz="2000" dirty="0" err="1" smtClean="0"/>
              <a:t>relativos</a:t>
            </a:r>
            <a:r>
              <a:rPr lang="en-US" sz="2000" dirty="0" smtClean="0"/>
              <a:t>.</a:t>
            </a:r>
            <a:endParaRPr lang="en-US" sz="2000" dirty="0"/>
          </a:p>
          <a:p>
            <a:pPr marL="255588" indent="-255588">
              <a:buClr>
                <a:schemeClr val="accent1"/>
              </a:buClr>
            </a:pPr>
            <a:r>
              <a:rPr lang="en-US" sz="2000" dirty="0" err="1" smtClean="0"/>
              <a:t>Misión</a:t>
            </a:r>
            <a:r>
              <a:rPr lang="en-US" sz="2000" dirty="0" smtClean="0"/>
              <a:t>: </a:t>
            </a:r>
            <a:r>
              <a:rPr lang="en-US" sz="2000" dirty="0" err="1" smtClean="0"/>
              <a:t>contribuir</a:t>
            </a:r>
            <a:r>
              <a:rPr lang="en-US" sz="2000" dirty="0" smtClean="0"/>
              <a:t> al </a:t>
            </a:r>
            <a:r>
              <a:rPr lang="en-US" sz="2000" dirty="0" err="1" smtClean="0"/>
              <a:t>progreso</a:t>
            </a:r>
            <a:r>
              <a:rPr lang="en-US" sz="2000" dirty="0" smtClean="0"/>
              <a:t> social a </a:t>
            </a:r>
            <a:r>
              <a:rPr lang="en-US" sz="2000" dirty="0" err="1" smtClean="0"/>
              <a:t>través</a:t>
            </a:r>
            <a:r>
              <a:rPr lang="en-US" sz="2000" dirty="0" smtClean="0"/>
              <a:t> de un </a:t>
            </a:r>
            <a:r>
              <a:rPr lang="en-US" sz="2000" dirty="0" err="1" smtClean="0"/>
              <a:t>fuerte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compromiso</a:t>
            </a:r>
            <a:r>
              <a:rPr lang="en-US" sz="2000" dirty="0" smtClean="0"/>
              <a:t> con la </a:t>
            </a:r>
            <a:r>
              <a:rPr lang="en-US" sz="2000" dirty="0" err="1" smtClean="0"/>
              <a:t>educación</a:t>
            </a:r>
            <a:r>
              <a:rPr lang="en-US" sz="2000" dirty="0" smtClean="0"/>
              <a:t> y la </a:t>
            </a:r>
            <a:r>
              <a:rPr lang="en-US" sz="2000" dirty="0" err="1" smtClean="0"/>
              <a:t>excelencia</a:t>
            </a:r>
            <a:r>
              <a:rPr lang="en-US" sz="2000" dirty="0" smtClean="0"/>
              <a:t> </a:t>
            </a:r>
            <a:r>
              <a:rPr lang="en-US" sz="2000" dirty="0" err="1" smtClean="0"/>
              <a:t>científica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 smtClean="0">
                <a:latin typeface="+mn-lt"/>
              </a:rPr>
              <a:t>UC: fortalezas institucionales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88904" y="1922463"/>
            <a:ext cx="5817096" cy="1557337"/>
          </a:xfrm>
        </p:spPr>
        <p:txBody>
          <a:bodyPr wrap="square" anchor="ctr">
            <a:spAutoFit/>
          </a:bodyPr>
          <a:lstStyle/>
          <a:p>
            <a:pPr marL="838200" lvl="1" indent="-457200" fontAlgn="auto">
              <a:spcAft>
                <a:spcPts val="0"/>
              </a:spcAft>
              <a:buClr>
                <a:schemeClr val="accent1"/>
              </a:buClr>
              <a:defRPr/>
            </a:pP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Investigación</a:t>
            </a:r>
          </a:p>
          <a:p>
            <a:pPr marL="838200" lvl="1" indent="-457200" fontAlgn="auto">
              <a:spcAft>
                <a:spcPts val="0"/>
              </a:spcAft>
              <a:buClr>
                <a:schemeClr val="accent1"/>
              </a:buClr>
              <a:defRPr/>
            </a:pP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Educación de postgrado</a:t>
            </a:r>
          </a:p>
          <a:p>
            <a:pPr marL="838200" lvl="1" indent="-457200" fontAlgn="auto">
              <a:spcAft>
                <a:spcPts val="0"/>
              </a:spcAft>
              <a:buClr>
                <a:schemeClr val="accent1"/>
              </a:buClr>
              <a:defRPr/>
            </a:pP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Internacionalización</a:t>
            </a:r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4" y="1488008"/>
            <a:ext cx="3096344" cy="43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losam\Documents\My Dropbox\MASTERS\_IMÁGENES\Instituto Hidráulica Ambiental\IH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19334"/>
          <a:stretch/>
        </p:blipFill>
        <p:spPr bwMode="auto">
          <a:xfrm>
            <a:off x="4236720" y="4260232"/>
            <a:ext cx="5673080" cy="220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 bwMode="auto">
          <a:xfrm>
            <a:off x="4592960" y="1916832"/>
            <a:ext cx="0" cy="3923605"/>
          </a:xfrm>
          <a:prstGeom prst="line">
            <a:avLst/>
          </a:prstGeom>
          <a:solidFill>
            <a:srgbClr val="E6E6E6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04528" y="116632"/>
            <a:ext cx="35283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000" b="1" dirty="0">
              <a:solidFill>
                <a:srgbClr val="006666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72680" y="1700808"/>
            <a:ext cx="6048672" cy="3968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EDUCACIÓN E INVESTIGACIÓN</a:t>
            </a:r>
            <a:endParaRPr lang="es-E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592961" y="2482750"/>
            <a:ext cx="3204616" cy="26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1" hangingPunct="1">
              <a:spcBef>
                <a:spcPct val="1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es-ES" b="1" dirty="0" smtClean="0">
                <a:solidFill>
                  <a:schemeClr val="accent3"/>
                </a:solidFill>
                <a:latin typeface="Calibri" pitchFamily="34" charset="0"/>
              </a:rPr>
              <a:t>Estudiantes</a:t>
            </a:r>
            <a:endParaRPr lang="es-ES" b="1" dirty="0">
              <a:solidFill>
                <a:schemeClr val="accent3"/>
              </a:solidFill>
              <a:latin typeface="Calibri" pitchFamily="34" charset="0"/>
            </a:endParaRPr>
          </a:p>
          <a:p>
            <a:pPr marL="363538" lvl="1" eaLnBrk="1" hangingPunct="1">
              <a:spcBef>
                <a:spcPct val="1000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269875" algn="l"/>
              </a:tabLst>
            </a:pPr>
            <a:r>
              <a:rPr lang="es-ES" dirty="0" smtClean="0">
                <a:solidFill>
                  <a:schemeClr val="accent3"/>
                </a:solidFill>
                <a:latin typeface="Calibri" pitchFamily="34" charset="0"/>
              </a:rPr>
              <a:t>Grado </a:t>
            </a:r>
          </a:p>
          <a:p>
            <a:pPr marL="363538" lvl="1" eaLnBrk="1" hangingPunct="1">
              <a:spcBef>
                <a:spcPct val="1000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269875" algn="l"/>
              </a:tabLst>
            </a:pPr>
            <a:r>
              <a:rPr lang="es-ES" dirty="0" smtClean="0">
                <a:latin typeface="Calibri" pitchFamily="34" charset="0"/>
              </a:rPr>
              <a:t> 9.218 </a:t>
            </a:r>
            <a:r>
              <a:rPr lang="es-ES" sz="1600" dirty="0" smtClean="0">
                <a:latin typeface="Calibri" pitchFamily="34" charset="0"/>
              </a:rPr>
              <a:t>(Curso 2017-18)</a:t>
            </a:r>
          </a:p>
          <a:p>
            <a:pPr marL="363538" lvl="1" eaLnBrk="1" hangingPunct="1">
              <a:spcBef>
                <a:spcPct val="1000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269875" algn="l"/>
              </a:tabLst>
            </a:pPr>
            <a:r>
              <a:rPr lang="es-ES" dirty="0" smtClean="0">
                <a:solidFill>
                  <a:schemeClr val="accent3"/>
                </a:solidFill>
                <a:latin typeface="Calibri" pitchFamily="34" charset="0"/>
              </a:rPr>
              <a:t>Máster, Doctorado y Estudios Propios</a:t>
            </a:r>
            <a:endParaRPr lang="es-ES" dirty="0">
              <a:solidFill>
                <a:schemeClr val="accent3"/>
              </a:solidFill>
              <a:latin typeface="Calibri" pitchFamily="34" charset="0"/>
            </a:endParaRPr>
          </a:p>
          <a:p>
            <a:pPr marL="544513" lvl="1" indent="-180975" eaLnBrk="1" hangingPunct="1">
              <a:spcBef>
                <a:spcPct val="10000"/>
              </a:spcBef>
              <a:buFont typeface="Wingdings 2" pitchFamily="18" charset="2"/>
              <a:buNone/>
              <a:tabLst>
                <a:tab pos="269875" algn="l"/>
              </a:tabLst>
            </a:pPr>
            <a:r>
              <a:rPr lang="es-ES" sz="1800" dirty="0" smtClean="0">
                <a:latin typeface="Calibri" pitchFamily="34" charset="0"/>
              </a:rPr>
              <a:t> 1.255 (Curso 2017-18)</a:t>
            </a:r>
          </a:p>
          <a:p>
            <a:pPr marL="544513" lvl="1" indent="-180975" eaLnBrk="1" hangingPunct="1">
              <a:spcBef>
                <a:spcPct val="10000"/>
              </a:spcBef>
              <a:tabLst>
                <a:tab pos="269875" algn="l"/>
              </a:tabLst>
            </a:pPr>
            <a:r>
              <a:rPr lang="es-ES" dirty="0" smtClean="0">
                <a:solidFill>
                  <a:schemeClr val="accent3"/>
                </a:solidFill>
                <a:latin typeface="Calibri" pitchFamily="34" charset="0"/>
              </a:rPr>
              <a:t>Alumnos Internacionales</a:t>
            </a:r>
          </a:p>
          <a:p>
            <a:pPr marL="544513" lvl="1" indent="-180975" eaLnBrk="1" hangingPunct="1">
              <a:spcBef>
                <a:spcPct val="10000"/>
              </a:spcBef>
              <a:tabLst>
                <a:tab pos="269875" algn="l"/>
              </a:tabLst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483 (curso 2017-18) 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544513" lvl="1" indent="-180975" eaLnBrk="1" hangingPunct="1">
              <a:spcBef>
                <a:spcPct val="10000"/>
              </a:spcBef>
              <a:buFont typeface="Wingdings 2" pitchFamily="18" charset="2"/>
              <a:buNone/>
              <a:tabLst>
                <a:tab pos="269875" algn="l"/>
              </a:tabLst>
            </a:pPr>
            <a:endParaRPr lang="es-ES" sz="1800" dirty="0" smtClean="0">
              <a:latin typeface="Calibri" pitchFamily="34" charset="0"/>
            </a:endParaRPr>
          </a:p>
          <a:p>
            <a:pPr marL="544513" lvl="1" indent="-180975" eaLnBrk="1" hangingPunct="1">
              <a:spcBef>
                <a:spcPct val="10000"/>
              </a:spcBef>
              <a:buFont typeface="Wingdings 2" pitchFamily="18" charset="2"/>
              <a:buNone/>
              <a:tabLst>
                <a:tab pos="269875" algn="l"/>
              </a:tabLst>
            </a:pPr>
            <a:endParaRPr lang="es-ES" sz="1800" dirty="0">
              <a:latin typeface="Calibri" pitchFamily="34" charset="0"/>
            </a:endParaRPr>
          </a:p>
          <a:p>
            <a:pPr marL="742950" lvl="1" indent="-220663" eaLnBrk="1" hangingPunct="1">
              <a:spcBef>
                <a:spcPct val="10000"/>
              </a:spcBef>
              <a:buFont typeface="Wingdings 2" pitchFamily="18" charset="2"/>
              <a:buNone/>
              <a:tabLst>
                <a:tab pos="269875" algn="l"/>
              </a:tabLst>
            </a:pPr>
            <a:endParaRPr lang="es-ES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2288704" y="2173691"/>
            <a:ext cx="2564414" cy="368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1" hangingPunct="1">
              <a:spcBef>
                <a:spcPct val="1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accent3"/>
                </a:solidFill>
                <a:latin typeface="Calibri" pitchFamily="34" charset="0"/>
              </a:rPr>
              <a:t>Centros Educativos</a:t>
            </a:r>
            <a:endParaRPr lang="es-ES" b="1" dirty="0">
              <a:solidFill>
                <a:schemeClr val="accent3"/>
              </a:solidFill>
              <a:latin typeface="Calibri" pitchFamily="34" charset="0"/>
            </a:endParaRPr>
          </a:p>
          <a:p>
            <a:pPr marL="742950" lvl="1" indent="-285750" eaLnBrk="1" hangingPunct="1">
              <a:spcBef>
                <a:spcPct val="10000"/>
              </a:spcBef>
              <a:buFont typeface="Wingdings 2" pitchFamily="18" charset="2"/>
              <a:buNone/>
            </a:pPr>
            <a:r>
              <a:rPr lang="es-ES" dirty="0" smtClean="0">
                <a:latin typeface="Calibri" pitchFamily="34" charset="0"/>
              </a:rPr>
              <a:t>15 </a:t>
            </a:r>
            <a:r>
              <a:rPr lang="es-ES" dirty="0">
                <a:latin typeface="Calibri" pitchFamily="34" charset="0"/>
              </a:rPr>
              <a:t>(</a:t>
            </a:r>
            <a:r>
              <a:rPr lang="es-ES" dirty="0" smtClean="0">
                <a:latin typeface="Calibri" pitchFamily="34" charset="0"/>
              </a:rPr>
              <a:t>12+3)</a:t>
            </a:r>
            <a:endParaRPr lang="es-ES" dirty="0">
              <a:solidFill>
                <a:srgbClr val="006666"/>
              </a:solidFill>
              <a:latin typeface="Calibri" pitchFamily="34" charset="0"/>
            </a:endParaRPr>
          </a:p>
          <a:p>
            <a:pPr marL="179388" indent="-179388" eaLnBrk="1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accent3"/>
                </a:solidFill>
                <a:latin typeface="Calibri" pitchFamily="34" charset="0"/>
              </a:rPr>
              <a:t>Departamentos</a:t>
            </a:r>
            <a:endParaRPr lang="es-ES" b="1" dirty="0">
              <a:solidFill>
                <a:schemeClr val="accent3"/>
              </a:solidFill>
              <a:latin typeface="Calibri" pitchFamily="34" charset="0"/>
            </a:endParaRPr>
          </a:p>
          <a:p>
            <a:pPr marL="742950" lvl="1" indent="-285750" eaLnBrk="1" hangingPunct="1">
              <a:spcBef>
                <a:spcPct val="10000"/>
              </a:spcBef>
              <a:buFont typeface="Wingdings 2" pitchFamily="18" charset="2"/>
              <a:buNone/>
            </a:pPr>
            <a:r>
              <a:rPr lang="es-ES" dirty="0" smtClean="0">
                <a:latin typeface="Calibri" pitchFamily="34" charset="0"/>
              </a:rPr>
              <a:t>32</a:t>
            </a:r>
            <a:endParaRPr lang="es-ES" dirty="0">
              <a:latin typeface="Calibri" pitchFamily="34" charset="0"/>
            </a:endParaRPr>
          </a:p>
          <a:p>
            <a:pPr marL="179388" indent="-179388" eaLnBrk="1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accent3"/>
                </a:solidFill>
                <a:latin typeface="Calibri" pitchFamily="34" charset="0"/>
              </a:rPr>
              <a:t>Grupos de </a:t>
            </a:r>
            <a:r>
              <a:rPr lang="es-ES" b="1" dirty="0" err="1" smtClean="0">
                <a:solidFill>
                  <a:schemeClr val="accent3"/>
                </a:solidFill>
                <a:latin typeface="Calibri" pitchFamily="34" charset="0"/>
              </a:rPr>
              <a:t>I+D+i</a:t>
            </a:r>
            <a:endParaRPr lang="es-ES" b="1" dirty="0">
              <a:solidFill>
                <a:schemeClr val="accent3"/>
              </a:solidFill>
              <a:latin typeface="Calibri" pitchFamily="34" charset="0"/>
            </a:endParaRPr>
          </a:p>
          <a:p>
            <a:pPr marL="742950" lvl="1" indent="-285750" eaLnBrk="1" hangingPunct="1">
              <a:spcBef>
                <a:spcPct val="10000"/>
              </a:spcBef>
              <a:buFont typeface="Wingdings 2" pitchFamily="18" charset="2"/>
              <a:buNone/>
            </a:pPr>
            <a:r>
              <a:rPr lang="es-ES" dirty="0" smtClean="0">
                <a:latin typeface="Calibri" pitchFamily="34" charset="0"/>
              </a:rPr>
              <a:t>157</a:t>
            </a:r>
            <a:endParaRPr lang="es-ES" dirty="0">
              <a:latin typeface="Calibri" pitchFamily="34" charset="0"/>
            </a:endParaRPr>
          </a:p>
          <a:p>
            <a:pPr marL="179388" indent="-179388" eaLnBrk="1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accent3"/>
                </a:solidFill>
                <a:latin typeface="Calibri" pitchFamily="34" charset="0"/>
              </a:rPr>
              <a:t>Centros e Institutos de Investigación</a:t>
            </a:r>
          </a:p>
          <a:p>
            <a:pPr lvl="1" eaLnBrk="1" hangingPunct="1">
              <a:spcBef>
                <a:spcPct val="10000"/>
              </a:spcBef>
            </a:pPr>
            <a:r>
              <a:rPr lang="es-ES" dirty="0" smtClean="0">
                <a:latin typeface="Calibri" pitchFamily="34" charset="0"/>
              </a:rPr>
              <a:t>7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2235152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501" y="1700807"/>
            <a:ext cx="2218051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4032109" y="5456108"/>
            <a:ext cx="4176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1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800" b="1" dirty="0" smtClean="0">
                <a:solidFill>
                  <a:schemeClr val="accent3"/>
                </a:solidFill>
                <a:latin typeface="Calibri" pitchFamily="34" charset="0"/>
              </a:rPr>
              <a:t>Personal Docente e Investigador</a:t>
            </a:r>
            <a:endParaRPr lang="es-ES" sz="1800" b="1" dirty="0">
              <a:solidFill>
                <a:schemeClr val="accent3"/>
              </a:solidFill>
              <a:latin typeface="Calibri" pitchFamily="34" charset="0"/>
            </a:endParaRPr>
          </a:p>
          <a:p>
            <a:pPr marL="742950" lvl="1" indent="-285750" eaLnBrk="1" hangingPunct="1">
              <a:spcBef>
                <a:spcPct val="10000"/>
              </a:spcBef>
            </a:pPr>
            <a:r>
              <a:rPr lang="es-ES" sz="1800" dirty="0" smtClean="0">
                <a:latin typeface="Calibri" pitchFamily="34" charset="0"/>
              </a:rPr>
              <a:t>1.224</a:t>
            </a:r>
          </a:p>
          <a:p>
            <a:pPr marL="179388" indent="-179388" eaLnBrk="1" hangingPunct="1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800" b="1" dirty="0" smtClean="0">
                <a:solidFill>
                  <a:schemeClr val="accent3"/>
                </a:solidFill>
                <a:latin typeface="Calibri" pitchFamily="34" charset="0"/>
              </a:rPr>
              <a:t>Personal de Administración y Servicios</a:t>
            </a:r>
          </a:p>
          <a:p>
            <a:pPr marL="742950" lvl="1" indent="-285750" eaLnBrk="1" hangingPunct="1">
              <a:spcBef>
                <a:spcPct val="10000"/>
              </a:spcBef>
              <a:buFont typeface="Wingdings 2" pitchFamily="18" charset="2"/>
              <a:buNone/>
            </a:pPr>
            <a:r>
              <a:rPr lang="es-ES" sz="1800" dirty="0" smtClean="0">
                <a:latin typeface="Calibri" pitchFamily="34" charset="0"/>
              </a:rPr>
              <a:t>572</a:t>
            </a:r>
            <a:endParaRPr lang="es-ES" sz="1800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2560" y="138113"/>
            <a:ext cx="8280920" cy="769937"/>
          </a:xfrm>
        </p:spPr>
        <p:txBody>
          <a:bodyPr/>
          <a:lstStyle/>
          <a:p>
            <a:r>
              <a:rPr lang="es-ES" dirty="0" smtClean="0"/>
              <a:t>La UC en cifras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sistema universitario español</a:t>
            </a:r>
            <a:endParaRPr lang="es-ES" dirty="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320444"/>
            <a:ext cx="9905999" cy="7832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tIns="144000" bIns="144000" anchor="ctr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0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s-ES_tradnl" sz="3200" b="1" dirty="0" smtClean="0">
                <a:solidFill>
                  <a:schemeClr val="accent2"/>
                </a:solidFill>
                <a:latin typeface="+mn-lt"/>
              </a:rPr>
              <a:t>Tres ciclos</a:t>
            </a:r>
            <a:endParaRPr lang="es-ES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 rot="16200000">
            <a:off x="4170267" y="1993241"/>
            <a:ext cx="492443" cy="380932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eaVert" wrap="square" anchor="ctr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marL="0" lvl="1" algn="ctr"/>
            <a:r>
              <a:rPr lang="es-ES_tradnl" b="1" dirty="0" smtClean="0">
                <a:solidFill>
                  <a:srgbClr val="FF9900"/>
                </a:solidFill>
                <a:latin typeface="+mn-lt"/>
              </a:rPr>
              <a:t>                 </a:t>
            </a:r>
            <a:r>
              <a:rPr lang="es-ES_tradnl" b="1" dirty="0" smtClean="0">
                <a:solidFill>
                  <a:schemeClr val="bg1"/>
                </a:solidFill>
                <a:latin typeface="+mn-lt"/>
              </a:rPr>
              <a:t>MÁSTER</a:t>
            </a:r>
            <a:r>
              <a:rPr lang="es-ES_tradnl" b="1" dirty="0" smtClean="0">
                <a:solidFill>
                  <a:srgbClr val="006666"/>
                </a:solidFill>
                <a:latin typeface="+mn-lt"/>
              </a:rPr>
              <a:t> </a:t>
            </a:r>
            <a:r>
              <a:rPr lang="es-ES_tradnl" dirty="0" smtClean="0">
                <a:solidFill>
                  <a:srgbClr val="FFB953"/>
                </a:solidFill>
                <a:latin typeface="+mn-lt"/>
              </a:rPr>
              <a:t>(especialización)</a:t>
            </a:r>
            <a:endParaRPr lang="es-ES_tradnl" dirty="0">
              <a:solidFill>
                <a:srgbClr val="FFB953"/>
              </a:solidFill>
              <a:latin typeface="+mn-lt"/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 rot="16200000">
            <a:off x="6003623" y="2099944"/>
            <a:ext cx="492443" cy="561522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eaVert" wrap="square" anchor="ctr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marL="539750" lvl="1"/>
            <a:r>
              <a:rPr lang="es-ES_tradnl" b="1" dirty="0" smtClean="0">
                <a:solidFill>
                  <a:schemeClr val="bg1"/>
                </a:solidFill>
                <a:latin typeface="+mn-lt"/>
              </a:rPr>
              <a:t>DOCTORADO </a:t>
            </a:r>
            <a:r>
              <a:rPr lang="es-ES_tradnl" dirty="0" smtClean="0">
                <a:solidFill>
                  <a:srgbClr val="FFB953"/>
                </a:solidFill>
                <a:latin typeface="+mn-lt"/>
              </a:rPr>
              <a:t>(investigación)</a:t>
            </a:r>
            <a:endParaRPr lang="es-ES" dirty="0">
              <a:solidFill>
                <a:srgbClr val="FFB953"/>
              </a:solidFill>
              <a:latin typeface="+mn-lt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flipH="1">
            <a:off x="1310100" y="2492896"/>
            <a:ext cx="864096" cy="1740474"/>
          </a:xfrm>
          <a:prstGeom prst="curvedLeftArrow">
            <a:avLst>
              <a:gd name="adj1" fmla="val 56875"/>
              <a:gd name="adj2" fmla="val 75480"/>
              <a:gd name="adj3" fmla="val 30845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endParaRPr lang="es-ES">
              <a:latin typeface="+mn-lt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310100" y="6286795"/>
            <a:ext cx="7963380" cy="598589"/>
          </a:xfrm>
          <a:prstGeom prst="rect">
            <a:avLst/>
          </a:prstGeom>
          <a:solidFill>
            <a:srgbClr val="465258"/>
          </a:solidFill>
          <a:ln>
            <a:noFill/>
          </a:ln>
          <a:extLst/>
        </p:spPr>
        <p:txBody>
          <a:bodyPr wrap="square" tIns="144000" bIns="144000" anchor="ctr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bg1"/>
                </a:solidFill>
                <a:latin typeface="+mn-lt"/>
              </a:rPr>
              <a:t>Mercado laboral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5400000">
            <a:off x="1755310" y="4950557"/>
            <a:ext cx="2576119" cy="362876"/>
          </a:xfrm>
          <a:prstGeom prst="notchedRightArrow">
            <a:avLst>
              <a:gd name="adj1" fmla="val 46668"/>
              <a:gd name="adj2" fmla="val 74197"/>
            </a:avLst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 rot="5400000">
            <a:off x="3005278" y="5448729"/>
            <a:ext cx="1522015" cy="362877"/>
          </a:xfrm>
          <a:prstGeom prst="notchedRightArrow">
            <a:avLst>
              <a:gd name="adj1" fmla="val 51973"/>
              <a:gd name="adj2" fmla="val 68905"/>
            </a:avLst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 rot="16200000">
            <a:off x="3882599" y="2759510"/>
            <a:ext cx="666434" cy="11179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eaVert"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+mn-lt"/>
              </a:rPr>
              <a:t>4 años</a:t>
            </a:r>
            <a:endParaRPr lang="es-E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 rot="16200000">
            <a:off x="4317252" y="3843771"/>
            <a:ext cx="517209" cy="11179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eaVert"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>
                <a:solidFill>
                  <a:schemeClr val="bg1"/>
                </a:solidFill>
                <a:latin typeface="+mn-lt"/>
              </a:rPr>
              <a:t>1 </a:t>
            </a:r>
            <a:r>
              <a:rPr lang="es-ES_tradnl" sz="1600" b="1" dirty="0" smtClean="0">
                <a:solidFill>
                  <a:schemeClr val="bg1"/>
                </a:solidFill>
                <a:latin typeface="+mn-lt"/>
              </a:rPr>
              <a:t>- 2 años</a:t>
            </a:r>
            <a:endParaRPr lang="es-E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 rot="16200000">
            <a:off x="4441398" y="5161325"/>
            <a:ext cx="1133014" cy="111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eaVert"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>
                <a:solidFill>
                  <a:schemeClr val="bg1"/>
                </a:solidFill>
                <a:latin typeface="+mn-lt"/>
              </a:rPr>
              <a:t>3 </a:t>
            </a:r>
            <a:r>
              <a:rPr lang="es-ES_tradnl" sz="1600" b="1" dirty="0" smtClean="0">
                <a:solidFill>
                  <a:schemeClr val="bg1"/>
                </a:solidFill>
                <a:latin typeface="+mn-lt"/>
              </a:rPr>
              <a:t>años</a:t>
            </a:r>
            <a:endParaRPr lang="es-E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 rot="16200000">
            <a:off x="5477616" y="-809324"/>
            <a:ext cx="492443" cy="709928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eaVert" wrap="square" anchor="ctr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marL="2513013" lvl="1" indent="-1588"/>
            <a:r>
              <a:rPr lang="es-ES_tradnl" b="1" dirty="0" smtClean="0">
                <a:solidFill>
                  <a:schemeClr val="bg1"/>
                </a:solidFill>
                <a:latin typeface="+mn-lt"/>
              </a:rPr>
              <a:t>GRADO</a:t>
            </a: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rot="5400000">
            <a:off x="422174" y="4363690"/>
            <a:ext cx="3816426" cy="362876"/>
          </a:xfrm>
          <a:prstGeom prst="notchedRightArrow">
            <a:avLst>
              <a:gd name="adj1" fmla="val 51974"/>
              <a:gd name="adj2" fmla="val 74181"/>
            </a:avLst>
          </a:prstGeom>
          <a:solidFill>
            <a:schemeClr val="accent1"/>
          </a:solidFill>
          <a:ln w="15875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endParaRPr lang="es-ES">
              <a:solidFill>
                <a:srgbClr val="FF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3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número de diapositiva"/>
          <p:cNvSpPr txBox="1">
            <a:spLocks noGrp="1"/>
          </p:cNvSpPr>
          <p:nvPr/>
        </p:nvSpPr>
        <p:spPr bwMode="auto">
          <a:xfrm>
            <a:off x="8697913" y="6500813"/>
            <a:ext cx="704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C6C43C35-1365-411C-873E-06AA71932AB2}" type="slidenum">
              <a:rPr lang="es-ES" sz="1400" b="1">
                <a:solidFill>
                  <a:srgbClr val="006666"/>
                </a:solidFill>
                <a:latin typeface="Trebuchet MS" pitchFamily="34" charset="0"/>
              </a:rPr>
              <a:pPr algn="ctr" eaLnBrk="1" hangingPunct="1"/>
              <a:t>8</a:t>
            </a:fld>
            <a:endParaRPr lang="es-ES" sz="1400" b="1">
              <a:solidFill>
                <a:srgbClr val="006666"/>
              </a:solidFill>
              <a:latin typeface="Trebuchet MS" pitchFamily="34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76536" y="116632"/>
            <a:ext cx="82089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4400" b="1" dirty="0">
              <a:solidFill>
                <a:srgbClr val="813A86"/>
              </a:solidFill>
              <a:latin typeface="Calibri" panose="020F0502020204030204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28463" y="1484883"/>
            <a:ext cx="4339899" cy="46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eaLnBrk="1" hangingPunct="1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Cuerpo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docente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de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prestigio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68288" indent="-268288" eaLnBrk="1" hangingPunct="1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Ratio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estudiante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/professor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excelente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(&lt;10)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(2ª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posición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entre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universidades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españolas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</a:t>
            </a:r>
          </a:p>
          <a:p>
            <a:pPr marL="268288" indent="-268288" eaLnBrk="1" hangingPunct="1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5ª universidad española en calidad académica</a:t>
            </a:r>
            <a:b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(Informe de la Fundación </a:t>
            </a:r>
            <a:r>
              <a:rPr lang="es-ES_trad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CYD de 2010)</a:t>
            </a:r>
          </a:p>
          <a:p>
            <a:pPr marL="268288" indent="-268288" eaLnBrk="1" hangingPunct="1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1ª en espacio de bibliotecas</a:t>
            </a:r>
            <a:br>
              <a:rPr lang="es-ES_trad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ES_trad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(9.3%, comparado con una media de 6.2%)</a:t>
            </a: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68363" y="1525859"/>
            <a:ext cx="5237165" cy="4572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CALIDAD ACADÉMICA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64" y="2029098"/>
            <a:ext cx="259556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90" y="2029098"/>
            <a:ext cx="25733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riángulo isósceles"/>
          <p:cNvSpPr/>
          <p:nvPr/>
        </p:nvSpPr>
        <p:spPr bwMode="auto">
          <a:xfrm rot="16200000">
            <a:off x="4626574" y="2858136"/>
            <a:ext cx="180469" cy="142786"/>
          </a:xfrm>
          <a:prstGeom prst="triangl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278506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/>
          <p:nvPr/>
        </p:nvCxnSpPr>
        <p:spPr bwMode="auto">
          <a:xfrm flipH="1">
            <a:off x="5673080" y="2929529"/>
            <a:ext cx="504056" cy="1"/>
          </a:xfrm>
          <a:prstGeom prst="straightConnector1">
            <a:avLst/>
          </a:prstGeom>
          <a:solidFill>
            <a:srgbClr val="E6E6E6"/>
          </a:solidFill>
          <a:ln w="12700" cap="flat" cmpd="sng" algn="ctr">
            <a:solidFill>
              <a:srgbClr val="007D7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UC: </a:t>
            </a:r>
            <a:r>
              <a:rPr lang="es-ES" dirty="0" smtClean="0"/>
              <a:t>excelencia docente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8" y="239070"/>
            <a:ext cx="4938118" cy="169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 bwMode="auto">
          <a:xfrm>
            <a:off x="128464" y="2852936"/>
            <a:ext cx="4464496" cy="2885549"/>
          </a:xfrm>
          <a:prstGeom prst="roundRect">
            <a:avLst>
              <a:gd name="adj" fmla="val 5993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2852936"/>
            <a:ext cx="387288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Estudios oficiales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72480" y="3429000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438" indent="-198438" fontAlgn="auto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  <a:latin typeface="Calibri"/>
              </a:rPr>
              <a:t>30 </a:t>
            </a:r>
            <a:r>
              <a:rPr lang="es-ES" sz="2400" dirty="0" smtClean="0">
                <a:solidFill>
                  <a:schemeClr val="bg1"/>
                </a:solidFill>
                <a:latin typeface="Calibri"/>
              </a:rPr>
              <a:t>Titulaciones de Grado</a:t>
            </a:r>
          </a:p>
          <a:p>
            <a:pPr marL="198438" indent="-198438" fontAlgn="auto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  <a:latin typeface="Calibri"/>
              </a:rPr>
              <a:t>42 </a:t>
            </a:r>
            <a:r>
              <a:rPr lang="es-ES" sz="2400" dirty="0" err="1" smtClean="0">
                <a:solidFill>
                  <a:schemeClr val="bg1"/>
                </a:solidFill>
                <a:latin typeface="Calibri"/>
              </a:rPr>
              <a:t>Másters</a:t>
            </a:r>
            <a:r>
              <a:rPr lang="es-ES" sz="2400" dirty="0" smtClean="0">
                <a:solidFill>
                  <a:schemeClr val="bg1"/>
                </a:solidFill>
                <a:latin typeface="Calibri"/>
              </a:rPr>
              <a:t> Oficiales</a:t>
            </a:r>
          </a:p>
          <a:p>
            <a:pPr marL="198438" indent="-198438" fontAlgn="auto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  <a:latin typeface="Calibri"/>
              </a:rPr>
              <a:t>20 </a:t>
            </a:r>
            <a:r>
              <a:rPr lang="es-ES" sz="2400" dirty="0" smtClean="0">
                <a:solidFill>
                  <a:schemeClr val="bg1"/>
                </a:solidFill>
                <a:latin typeface="Calibri"/>
              </a:rPr>
              <a:t>Programas de Doctorado (adaptados al EEES)</a:t>
            </a:r>
            <a:endParaRPr lang="es-E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953000" y="2473732"/>
            <a:ext cx="3704431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800" b="1" dirty="0" smtClean="0">
                <a:solidFill>
                  <a:schemeClr val="accent3"/>
                </a:solidFill>
                <a:latin typeface="Calibri" pitchFamily="34" charset="0"/>
              </a:rPr>
              <a:t>Estudios de la UC</a:t>
            </a:r>
            <a:endParaRPr lang="en-US" sz="2800" dirty="0">
              <a:solidFill>
                <a:schemeClr val="accent3"/>
              </a:solidFill>
              <a:latin typeface="Calibri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84378" y="3096613"/>
            <a:ext cx="48931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55588" fontAlgn="auto">
              <a:spcBef>
                <a:spcPct val="4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dirty="0" err="1" smtClean="0">
                <a:solidFill>
                  <a:prstClr val="black"/>
                </a:solidFill>
                <a:latin typeface="Calibri"/>
              </a:rPr>
              <a:t>Másters</a:t>
            </a:r>
            <a:r>
              <a:rPr lang="es-E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18</a:t>
            </a:r>
          </a:p>
          <a:p>
            <a:pPr marL="342900" indent="-2555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</a:rPr>
              <a:t>Diplomas 17</a:t>
            </a:r>
          </a:p>
          <a:p>
            <a:pPr marL="342900" indent="-2555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>
                <a:latin typeface="Calibri" pitchFamily="34" charset="0"/>
              </a:rPr>
              <a:t>Cursos de Especialización de Posgrado 39</a:t>
            </a:r>
            <a:endParaRPr lang="es-ES" dirty="0">
              <a:latin typeface="Calibri" pitchFamily="34" charset="0"/>
            </a:endParaRPr>
          </a:p>
          <a:p>
            <a:pPr marL="342900" indent="-2555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>
                <a:latin typeface="Calibri" pitchFamily="34" charset="0"/>
              </a:rPr>
              <a:t>Cursos de Formación Continua 48</a:t>
            </a:r>
            <a:endParaRPr lang="es-ES" dirty="0">
              <a:latin typeface="Calibri" pitchFamily="34" charset="0"/>
            </a:endParaRPr>
          </a:p>
          <a:p>
            <a:pPr marL="342900" indent="-255588" eaLnBrk="1" hangingPunct="1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>
                <a:latin typeface="Calibri" pitchFamily="34" charset="0"/>
              </a:rPr>
              <a:t>Prácticas en empresas</a:t>
            </a:r>
          </a:p>
          <a:p>
            <a:pPr marL="342900" lvl="1" indent="-255588" fontAlgn="auto">
              <a:spcBef>
                <a:spcPct val="4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prstClr val="black"/>
                </a:solidFill>
                <a:latin typeface="Calibri"/>
              </a:rPr>
              <a:t>Programa Senior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342900" lvl="1" indent="-255588" fontAlgn="auto">
              <a:spcBef>
                <a:spcPct val="4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prstClr val="black"/>
                </a:solidFill>
                <a:latin typeface="Calibri"/>
              </a:rPr>
              <a:t>Cursos de verano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6242676" y="691803"/>
            <a:ext cx="3391256" cy="792981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es-ES" sz="4000" b="1" dirty="0" smtClean="0">
              <a:solidFill>
                <a:srgbClr val="813A86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Estudiar en la UC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 bwMode="auto">
          <a:xfrm>
            <a:off x="136240" y="3423575"/>
            <a:ext cx="4448944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UC English_2">
      <a:dk1>
        <a:srgbClr val="000000"/>
      </a:dk1>
      <a:lt1>
        <a:srgbClr val="FFFFFF"/>
      </a:lt1>
      <a:dk2>
        <a:srgbClr val="5A4857"/>
      </a:dk2>
      <a:lt2>
        <a:srgbClr val="FFFFCC"/>
      </a:lt2>
      <a:accent1>
        <a:srgbClr val="CA7A56"/>
      </a:accent1>
      <a:accent2>
        <a:srgbClr val="715B6D"/>
      </a:accent2>
      <a:accent3>
        <a:srgbClr val="3D6167"/>
      </a:accent3>
      <a:accent4>
        <a:srgbClr val="768B9A"/>
      </a:accent4>
      <a:accent5>
        <a:srgbClr val="A46C6C"/>
      </a:accent5>
      <a:accent6>
        <a:srgbClr val="90A1AE"/>
      </a:accent6>
      <a:hlink>
        <a:srgbClr val="262626"/>
      </a:hlink>
      <a:folHlink>
        <a:srgbClr val="606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E6E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E6E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89300A26FF6C408B8F359BA7F6F4CA" ma:contentTypeVersion="1" ma:contentTypeDescription="Crear nuevo documento." ma:contentTypeScope="" ma:versionID="580b8c4ff6e72287976dc19170bc84b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CE800F-9443-4797-A64D-F1408FEACEE5}"/>
</file>

<file path=customXml/itemProps2.xml><?xml version="1.0" encoding="utf-8"?>
<ds:datastoreItem xmlns:ds="http://schemas.openxmlformats.org/officeDocument/2006/customXml" ds:itemID="{87773A0A-E91A-4287-A439-F262EAC374D9}"/>
</file>

<file path=customXml/itemProps3.xml><?xml version="1.0" encoding="utf-8"?>
<ds:datastoreItem xmlns:ds="http://schemas.openxmlformats.org/officeDocument/2006/customXml" ds:itemID="{B87F7AFF-7779-46C3-BA16-50C43D583D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34405</TotalTime>
  <Words>1354</Words>
  <Application>Microsoft Office PowerPoint</Application>
  <PresentationFormat>A4 (210 x 297 mm)</PresentationFormat>
  <Paragraphs>292</Paragraphs>
  <Slides>24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Arial Bold</vt:lpstr>
      <vt:lpstr>Arial Rounded MT Bold</vt:lpstr>
      <vt:lpstr>Calibri</vt:lpstr>
      <vt:lpstr>Eras Demi ITC</vt:lpstr>
      <vt:lpstr>Times</vt:lpstr>
      <vt:lpstr>Trebuchet MS</vt:lpstr>
      <vt:lpstr>Wingdings</vt:lpstr>
      <vt:lpstr>Wingdings 2</vt:lpstr>
      <vt:lpstr>ヒラギノ角ゴ ProN W3</vt:lpstr>
      <vt:lpstr>Diseño personalizado</vt:lpstr>
      <vt:lpstr>Presentación de PowerPoint</vt:lpstr>
      <vt:lpstr>UC: dónde estamos</vt:lpstr>
      <vt:lpstr>UC: dónde estamos</vt:lpstr>
      <vt:lpstr>UC: quiénes somos</vt:lpstr>
      <vt:lpstr>UC: fortalezas institucionales</vt:lpstr>
      <vt:lpstr>La UC en cifras</vt:lpstr>
      <vt:lpstr>El sistema universitario español</vt:lpstr>
      <vt:lpstr>UC: excelencia docente</vt:lpstr>
      <vt:lpstr>Estudiar en la UC</vt:lpstr>
      <vt:lpstr>Estudiar en la UC</vt:lpstr>
      <vt:lpstr>Estudiar en la UC</vt:lpstr>
      <vt:lpstr>Estudios de Doctorado</vt:lpstr>
      <vt:lpstr>UC: datos significativos</vt:lpstr>
      <vt:lpstr>Rankings (1)</vt:lpstr>
      <vt:lpstr>Rankings (2)</vt:lpstr>
      <vt:lpstr> UC: Centros e Institutos de Investigación</vt:lpstr>
      <vt:lpstr>Presentación de PowerPoint</vt:lpstr>
      <vt:lpstr>UC: responsabilidad social</vt:lpstr>
      <vt:lpstr>UC: abierta al mundo</vt:lpstr>
      <vt:lpstr>UC: abierta al mundo</vt:lpstr>
      <vt:lpstr>Convenios de la UC con otros países</vt:lpstr>
      <vt:lpstr>Internacionalización en casa y Capacitación Lingüística en la UC</vt:lpstr>
      <vt:lpstr>UC: servicios estudiantiles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Anselmo Valle Canal</dc:creator>
  <cp:lastModifiedBy>Diaz Jubete, Pablo</cp:lastModifiedBy>
  <cp:revision>914</cp:revision>
  <cp:lastPrinted>2017-06-14T10:17:16Z</cp:lastPrinted>
  <dcterms:created xsi:type="dcterms:W3CDTF">2005-01-26T11:14:29Z</dcterms:created>
  <dcterms:modified xsi:type="dcterms:W3CDTF">2019-06-21T08:45:02Z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0x0101009089300A26FF6C408B8F359BA7F6F4CA</vt:lpwstr>
  </property>
</Properties>
</file>