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handoutMasterIdLst>
    <p:handoutMasterId r:id="rId39"/>
  </p:handoutMasterIdLst>
  <p:sldIdLst>
    <p:sldId id="265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286" r:id="rId22"/>
    <p:sldId id="264" r:id="rId23"/>
    <p:sldId id="287" r:id="rId24"/>
    <p:sldId id="288" r:id="rId25"/>
    <p:sldId id="315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317" r:id="rId36"/>
    <p:sldId id="299" r:id="rId37"/>
    <p:sldId id="282" r:id="rId38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00"/>
    <a:srgbClr val="027498"/>
    <a:srgbClr val="008080"/>
    <a:srgbClr val="336600"/>
    <a:srgbClr val="EBF1E9"/>
    <a:srgbClr val="006666"/>
    <a:srgbClr val="E7E0CB"/>
    <a:srgbClr val="000000"/>
    <a:srgbClr val="DDCE73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7.xlsx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8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800690094406152E-2"/>
          <c:y val="4.5077381098518277E-2"/>
          <c:w val="0.91019930990559383"/>
          <c:h val="0.6591490857310469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strRef>
              <c:f>Hoja1!$A$2:$A$13</c:f>
              <c:strCache>
                <c:ptCount val="12"/>
                <c:pt idx="0">
                  <c:v>2004/2005</c:v>
                </c:pt>
                <c:pt idx="1">
                  <c:v>2005/2006</c:v>
                </c:pt>
                <c:pt idx="2">
                  <c:v>2006/2007</c:v>
                </c:pt>
                <c:pt idx="3">
                  <c:v>2007/2008</c:v>
                </c:pt>
                <c:pt idx="4">
                  <c:v>2008/2009</c:v>
                </c:pt>
                <c:pt idx="5">
                  <c:v>2009/2010</c:v>
                </c:pt>
                <c:pt idx="6">
                  <c:v>2010/2011</c:v>
                </c:pt>
                <c:pt idx="7">
                  <c:v>2011/2012</c:v>
                </c:pt>
                <c:pt idx="8">
                  <c:v>2012/2013</c:v>
                </c:pt>
                <c:pt idx="9">
                  <c:v>2013/2014</c:v>
                </c:pt>
                <c:pt idx="10">
                  <c:v>2014/2015</c:v>
                </c:pt>
                <c:pt idx="11">
                  <c:v>2015/2016</c:v>
                </c:pt>
              </c:strCache>
            </c:strRef>
          </c:cat>
          <c:val>
            <c:numRef>
              <c:f>Hoja1!$B$2:$B$13</c:f>
              <c:numCache>
                <c:formatCode>General</c:formatCode>
                <c:ptCount val="12"/>
                <c:pt idx="0">
                  <c:v>2670</c:v>
                </c:pt>
                <c:pt idx="1">
                  <c:v>2852</c:v>
                </c:pt>
                <c:pt idx="2">
                  <c:v>2664</c:v>
                </c:pt>
                <c:pt idx="3">
                  <c:v>2433</c:v>
                </c:pt>
                <c:pt idx="4">
                  <c:v>2563</c:v>
                </c:pt>
                <c:pt idx="5">
                  <c:v>2474</c:v>
                </c:pt>
                <c:pt idx="6">
                  <c:v>2753</c:v>
                </c:pt>
                <c:pt idx="7">
                  <c:v>2579</c:v>
                </c:pt>
                <c:pt idx="8">
                  <c:v>3022</c:v>
                </c:pt>
                <c:pt idx="9">
                  <c:v>2800</c:v>
                </c:pt>
                <c:pt idx="10">
                  <c:v>2757</c:v>
                </c:pt>
                <c:pt idx="11">
                  <c:v>2897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8956104"/>
        <c:axId val="238956496"/>
        <c:axId val="0"/>
      </c:bar3DChart>
      <c:catAx>
        <c:axId val="238956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8956496"/>
        <c:crosses val="autoZero"/>
        <c:auto val="1"/>
        <c:lblAlgn val="ctr"/>
        <c:lblOffset val="100"/>
        <c:noMultiLvlLbl val="0"/>
      </c:catAx>
      <c:valAx>
        <c:axId val="238956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8956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Alumnos</c:v>
                </c:pt>
              </c:strCache>
            </c:strRef>
          </c:tx>
          <c:invertIfNegative val="0"/>
          <c:cat>
            <c:strRef>
              <c:f>Hoja1!$A$2:$A$11</c:f>
              <c:strCache>
                <c:ptCount val="10"/>
                <c:pt idx="0">
                  <c:v>G. en Psicología</c:v>
                </c:pt>
                <c:pt idx="1">
                  <c:v>G. en Ciencias de la Actividad Física y del Deporte</c:v>
                </c:pt>
                <c:pt idx="2">
                  <c:v>G. en Periodismo </c:v>
                </c:pt>
                <c:pt idx="3">
                  <c:v>G. en Biología</c:v>
                </c:pt>
                <c:pt idx="4">
                  <c:v>G. en Publicidad y Relaciones Públicas</c:v>
                </c:pt>
                <c:pt idx="5">
                  <c:v>G. en Criminología </c:v>
                </c:pt>
                <c:pt idx="6">
                  <c:v>G. en Biotecnología</c:v>
                </c:pt>
                <c:pt idx="7">
                  <c:v>G. en Traducción e interpretación</c:v>
                </c:pt>
                <c:pt idx="8">
                  <c:v>G. en Estudios ingleses</c:v>
                </c:pt>
                <c:pt idx="9">
                  <c:v>G. en Comunicación Audiovisual</c:v>
                </c:pt>
              </c:strCache>
            </c:strRef>
          </c:cat>
          <c:val>
            <c:numRef>
              <c:f>Hoja1!$B$2:$B$11</c:f>
              <c:numCache>
                <c:formatCode>General</c:formatCode>
                <c:ptCount val="10"/>
                <c:pt idx="0">
                  <c:v>283</c:v>
                </c:pt>
                <c:pt idx="1">
                  <c:v>165</c:v>
                </c:pt>
                <c:pt idx="2">
                  <c:v>138</c:v>
                </c:pt>
                <c:pt idx="3">
                  <c:v>134</c:v>
                </c:pt>
                <c:pt idx="4">
                  <c:v>94</c:v>
                </c:pt>
                <c:pt idx="5">
                  <c:v>90</c:v>
                </c:pt>
                <c:pt idx="6">
                  <c:v>75</c:v>
                </c:pt>
                <c:pt idx="7">
                  <c:v>65</c:v>
                </c:pt>
                <c:pt idx="8">
                  <c:v>64</c:v>
                </c:pt>
                <c:pt idx="9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9119448"/>
        <c:axId val="239119840"/>
        <c:axId val="0"/>
      </c:bar3DChart>
      <c:catAx>
        <c:axId val="239119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es-ES"/>
          </a:p>
        </c:txPr>
        <c:crossAx val="239119840"/>
        <c:crosses val="autoZero"/>
        <c:auto val="1"/>
        <c:lblAlgn val="ctr"/>
        <c:lblOffset val="100"/>
        <c:noMultiLvlLbl val="0"/>
      </c:catAx>
      <c:valAx>
        <c:axId val="239119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9119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rgbClr val="808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Sin respuesta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1346</c:v>
                </c:pt>
                <c:pt idx="1">
                  <c:v>1096</c:v>
                </c:pt>
                <c:pt idx="2">
                  <c:v>331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230766794412945"/>
          <c:y val="0.30442159434815202"/>
          <c:w val="0.30297614587332644"/>
          <c:h val="0.273087172425832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strRef>
              <c:f>Hoja1!$A$2:$A$10</c:f>
              <c:strCache>
                <c:ptCount val="9"/>
                <c:pt idx="0">
                  <c:v>La UC ofrece la titulación que quiero</c:v>
                </c:pt>
                <c:pt idx="1">
                  <c:v>Cercanía a mi domicilio y comodidad</c:v>
                </c:pt>
                <c:pt idx="2">
                  <c:v>Tengo nota suficiente para entrar en la UC</c:v>
                </c:pt>
                <c:pt idx="3">
                  <c:v>Información que me han facilitado</c:v>
                </c:pt>
                <c:pt idx="4">
                  <c:v>Calidad de la institución</c:v>
                </c:pt>
                <c:pt idx="5">
                  <c:v>Nivel de investigación</c:v>
                </c:pt>
                <c:pt idx="6">
                  <c:v>Instalaciones y servicios para los estudiantes</c:v>
                </c:pt>
                <c:pt idx="7">
                  <c:v>Programas de movilidad internacional</c:v>
                </c:pt>
                <c:pt idx="8">
                  <c:v>Otros</c:v>
                </c:pt>
              </c:strCache>
            </c:strRef>
          </c:cat>
          <c:val>
            <c:numRef>
              <c:f>Hoja1!$B$2:$B$10</c:f>
              <c:numCache>
                <c:formatCode>General</c:formatCode>
                <c:ptCount val="9"/>
                <c:pt idx="0">
                  <c:v>799</c:v>
                </c:pt>
                <c:pt idx="1">
                  <c:v>934</c:v>
                </c:pt>
                <c:pt idx="2">
                  <c:v>253</c:v>
                </c:pt>
                <c:pt idx="3">
                  <c:v>265</c:v>
                </c:pt>
                <c:pt idx="4">
                  <c:v>339</c:v>
                </c:pt>
                <c:pt idx="5">
                  <c:v>154</c:v>
                </c:pt>
                <c:pt idx="6">
                  <c:v>312</c:v>
                </c:pt>
                <c:pt idx="7">
                  <c:v>194</c:v>
                </c:pt>
                <c:pt idx="8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0046464"/>
        <c:axId val="240046856"/>
        <c:axId val="0"/>
      </c:bar3DChart>
      <c:catAx>
        <c:axId val="240046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240046856"/>
        <c:crosses val="autoZero"/>
        <c:auto val="1"/>
        <c:lblAlgn val="ctr"/>
        <c:lblOffset val="100"/>
        <c:noMultiLvlLbl val="0"/>
      </c:catAx>
      <c:valAx>
        <c:axId val="240046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00464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strRef>
              <c:f>Hoja1!$A$2:$A$9</c:f>
              <c:strCache>
                <c:ptCount val="8"/>
                <c:pt idx="0">
                  <c:v>Motivos económicos</c:v>
                </c:pt>
                <c:pt idx="1">
                  <c:v>La UC no ofrece la titulación que quiero</c:v>
                </c:pt>
                <c:pt idx="2">
                  <c:v>No tengo nota suficiente para entrar en la UC</c:v>
                </c:pt>
                <c:pt idx="3">
                  <c:v>Voy a cursar un Ciclo Formativo de Grado Superior</c:v>
                </c:pt>
                <c:pt idx="4">
                  <c:v>Prefiero estudiar en otra Comunidad o en otro país</c:v>
                </c:pt>
                <c:pt idx="5">
                  <c:v>No voy a seguir estudiando</c:v>
                </c:pt>
                <c:pt idx="6">
                  <c:v>Busco una universidad con más prestigio y calidad</c:v>
                </c:pt>
                <c:pt idx="7">
                  <c:v>Otros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56</c:v>
                </c:pt>
                <c:pt idx="1">
                  <c:v>623</c:v>
                </c:pt>
                <c:pt idx="2">
                  <c:v>35</c:v>
                </c:pt>
                <c:pt idx="3">
                  <c:v>134</c:v>
                </c:pt>
                <c:pt idx="4">
                  <c:v>347</c:v>
                </c:pt>
                <c:pt idx="5">
                  <c:v>41</c:v>
                </c:pt>
                <c:pt idx="6">
                  <c:v>128</c:v>
                </c:pt>
                <c:pt idx="7">
                  <c:v>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0047640"/>
        <c:axId val="240048032"/>
        <c:axId val="0"/>
      </c:bar3DChart>
      <c:catAx>
        <c:axId val="240047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240048032"/>
        <c:crosses val="autoZero"/>
        <c:auto val="1"/>
        <c:lblAlgn val="ctr"/>
        <c:lblOffset val="100"/>
        <c:noMultiLvlLbl val="0"/>
      </c:catAx>
      <c:valAx>
        <c:axId val="240048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00476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strRef>
              <c:f>Hoja1!$A$2:$A$15</c:f>
              <c:strCache>
                <c:ptCount val="14"/>
                <c:pt idx="0">
                  <c:v>Alojamiento</c:v>
                </c:pt>
                <c:pt idx="1">
                  <c:v>Bibliotecas</c:v>
                </c:pt>
                <c:pt idx="2">
                  <c:v>Deportes </c:v>
                </c:pt>
                <c:pt idx="3">
                  <c:v>Idiomas</c:v>
                </c:pt>
                <c:pt idx="4">
                  <c:v>Apoyos tecnológicos</c:v>
                </c:pt>
                <c:pt idx="5">
                  <c:v>Actividades estudiantiles</c:v>
                </c:pt>
                <c:pt idx="6">
                  <c:v>Actividades de voluntariado</c:v>
                </c:pt>
                <c:pt idx="7">
                  <c:v>Actividades culturales</c:v>
                </c:pt>
                <c:pt idx="8">
                  <c:v>Salidas al extranjero</c:v>
                </c:pt>
                <c:pt idx="9">
                  <c:v>Formación transversal</c:v>
                </c:pt>
                <c:pt idx="10">
                  <c:v>Prácticas para el empleo</c:v>
                </c:pt>
                <c:pt idx="11">
                  <c:v>Salidas profesionales</c:v>
                </c:pt>
                <c:pt idx="12">
                  <c:v>Normativa de acceso</c:v>
                </c:pt>
                <c:pt idx="13">
                  <c:v>Otros</c:v>
                </c:pt>
              </c:strCache>
            </c:strRef>
          </c:cat>
          <c:val>
            <c:numRef>
              <c:f>Hoja1!$B$2:$B$15</c:f>
              <c:numCache>
                <c:formatCode>General</c:formatCode>
                <c:ptCount val="14"/>
                <c:pt idx="0">
                  <c:v>325</c:v>
                </c:pt>
                <c:pt idx="1">
                  <c:v>235</c:v>
                </c:pt>
                <c:pt idx="2">
                  <c:v>765</c:v>
                </c:pt>
                <c:pt idx="3">
                  <c:v>560</c:v>
                </c:pt>
                <c:pt idx="4">
                  <c:v>236</c:v>
                </c:pt>
                <c:pt idx="5">
                  <c:v>443</c:v>
                </c:pt>
                <c:pt idx="6">
                  <c:v>443</c:v>
                </c:pt>
                <c:pt idx="7">
                  <c:v>300</c:v>
                </c:pt>
                <c:pt idx="8">
                  <c:v>936</c:v>
                </c:pt>
                <c:pt idx="9">
                  <c:v>114</c:v>
                </c:pt>
                <c:pt idx="10">
                  <c:v>785</c:v>
                </c:pt>
                <c:pt idx="11">
                  <c:v>832</c:v>
                </c:pt>
                <c:pt idx="12">
                  <c:v>210</c:v>
                </c:pt>
                <c:pt idx="13">
                  <c:v>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0048816"/>
        <c:axId val="240049208"/>
        <c:axId val="0"/>
      </c:bar3DChart>
      <c:catAx>
        <c:axId val="240048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240049208"/>
        <c:crosses val="autoZero"/>
        <c:auto val="1"/>
        <c:lblAlgn val="ctr"/>
        <c:lblOffset val="100"/>
        <c:noMultiLvlLbl val="0"/>
      </c:catAx>
      <c:valAx>
        <c:axId val="240049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0048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168544016833528E-2"/>
          <c:y val="9.5205497732143332E-2"/>
          <c:w val="0.62381392940940705"/>
          <c:h val="0.90479450226785663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</c:dPt>
          <c:dPt>
            <c:idx val="1"/>
            <c:bubble3D val="0"/>
            <c:spPr>
              <a:solidFill>
                <a:srgbClr val="808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Hoja1!$A$2:$A$6</c:f>
              <c:strCache>
                <c:ptCount val="5"/>
                <c:pt idx="0">
                  <c:v>Orientador</c:v>
                </c:pt>
                <c:pt idx="1">
                  <c:v>Profesor</c:v>
                </c:pt>
                <c:pt idx="2">
                  <c:v>Jefe de estudios</c:v>
                </c:pt>
                <c:pt idx="3">
                  <c:v>Director</c:v>
                </c:pt>
                <c:pt idx="4">
                  <c:v>Sin respuesta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31</c:v>
                </c:pt>
                <c:pt idx="1">
                  <c:v>68</c:v>
                </c:pt>
                <c:pt idx="2">
                  <c:v>6</c:v>
                </c:pt>
                <c:pt idx="3">
                  <c:v>1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438848646041742E-2"/>
          <c:y val="9.6723372502022287E-2"/>
          <c:w val="0.60080252248638721"/>
          <c:h val="0.86566640584693488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</c:dPt>
          <c:dPt>
            <c:idx val="1"/>
            <c:bubble3D val="0"/>
            <c:spPr>
              <a:solidFill>
                <a:schemeClr val="accent5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chemeClr val="accent3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Muy interesante</c:v>
                </c:pt>
                <c:pt idx="1">
                  <c:v>Interesante</c:v>
                </c:pt>
                <c:pt idx="2">
                  <c:v>Normal</c:v>
                </c:pt>
                <c:pt idx="3">
                  <c:v>Indiferente</c:v>
                </c:pt>
                <c:pt idx="4">
                  <c:v>Muy indiferente</c:v>
                </c:pt>
                <c:pt idx="5">
                  <c:v>Sin respuesta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69</c:v>
                </c:pt>
                <c:pt idx="1">
                  <c:v>24</c:v>
                </c:pt>
                <c:pt idx="2">
                  <c:v>15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045934273613411E-2"/>
          <c:y val="9.5414668396046926E-2"/>
          <c:w val="0.62467780912884496"/>
          <c:h val="0.86003894639745826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rgbClr val="0070C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chemeClr val="accent4"/>
              </a:solidFill>
            </c:spPr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Muy adecuada</c:v>
                </c:pt>
                <c:pt idx="1">
                  <c:v>Adecuada</c:v>
                </c:pt>
                <c:pt idx="2">
                  <c:v>Normal</c:v>
                </c:pt>
                <c:pt idx="3">
                  <c:v>Inadecuada</c:v>
                </c:pt>
                <c:pt idx="4">
                  <c:v>Muy inadecuada</c:v>
                </c:pt>
                <c:pt idx="5">
                  <c:v>Sin respuesta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32</c:v>
                </c:pt>
                <c:pt idx="1">
                  <c:v>33</c:v>
                </c:pt>
                <c:pt idx="2">
                  <c:v>39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Muy excesivo</c:v>
                </c:pt>
                <c:pt idx="1">
                  <c:v>Excesivo</c:v>
                </c:pt>
                <c:pt idx="2">
                  <c:v>Adecuado</c:v>
                </c:pt>
                <c:pt idx="3">
                  <c:v>Escaso</c:v>
                </c:pt>
                <c:pt idx="4">
                  <c:v>Muy escaso</c:v>
                </c:pt>
                <c:pt idx="5">
                  <c:v>Sin respuesta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2</c:v>
                </c:pt>
                <c:pt idx="1">
                  <c:v>16</c:v>
                </c:pt>
                <c:pt idx="2">
                  <c:v>37</c:v>
                </c:pt>
                <c:pt idx="3">
                  <c:v>30</c:v>
                </c:pt>
                <c:pt idx="4">
                  <c:v>20</c:v>
                </c:pt>
                <c:pt idx="5">
                  <c:v>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Hoja1!$A$2:$A$7</c:f>
              <c:strCache>
                <c:ptCount val="6"/>
                <c:pt idx="0">
                  <c:v>Muy excesivo</c:v>
                </c:pt>
                <c:pt idx="1">
                  <c:v>Excesivo</c:v>
                </c:pt>
                <c:pt idx="2">
                  <c:v>Adecuado</c:v>
                </c:pt>
                <c:pt idx="3">
                  <c:v>Escaso</c:v>
                </c:pt>
                <c:pt idx="4">
                  <c:v>Muy escaso</c:v>
                </c:pt>
                <c:pt idx="5">
                  <c:v>Sin respuesta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9.3749999999999997E-3"/>
          <c:y val="0.28754525790198954"/>
          <c:w val="0.2158806594488189"/>
          <c:h val="0.461776669428108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383445991805456E-2"/>
          <c:y val="9.3055555555555558E-2"/>
          <c:w val="0.60383140326257323"/>
          <c:h val="0.78888888888888886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rgbClr val="808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Muy adecuado</c:v>
                </c:pt>
                <c:pt idx="1">
                  <c:v>Adecuado</c:v>
                </c:pt>
                <c:pt idx="2">
                  <c:v>Normal</c:v>
                </c:pt>
                <c:pt idx="3">
                  <c:v>Inadecuado</c:v>
                </c:pt>
                <c:pt idx="4">
                  <c:v>Muy inadecuado</c:v>
                </c:pt>
                <c:pt idx="5">
                  <c:v>Sin respuesta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46</c:v>
                </c:pt>
                <c:pt idx="1">
                  <c:v>32</c:v>
                </c:pt>
                <c:pt idx="2">
                  <c:v>23</c:v>
                </c:pt>
                <c:pt idx="3">
                  <c:v>0</c:v>
                </c:pt>
                <c:pt idx="4">
                  <c:v>2</c:v>
                </c:pt>
                <c:pt idx="5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9284319536534955"/>
          <c:y val="0.17483777293795724"/>
          <c:w val="0.26466980501431958"/>
          <c:h val="0.6624998045457083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586050939652794E-2"/>
          <c:y val="9.7031761714346021E-2"/>
          <c:w val="0.66032371380556398"/>
          <c:h val="0.90296823828565398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spPr>
            <a:solidFill>
              <a:srgbClr val="027498"/>
            </a:solidFill>
          </c:spPr>
          <c:dPt>
            <c:idx val="0"/>
            <c:bubble3D val="0"/>
            <c:spPr>
              <a:solidFill>
                <a:schemeClr val="accent2"/>
              </a:solidFill>
            </c:spPr>
          </c:dPt>
          <c:dPt>
            <c:idx val="1"/>
            <c:bubble3D val="0"/>
            <c:spPr>
              <a:solidFill>
                <a:srgbClr val="808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Bachillerato</c:v>
                </c:pt>
                <c:pt idx="1">
                  <c:v>Ciclos Formativos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2476</c:v>
                </c:pt>
                <c:pt idx="1">
                  <c:v>279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0"/>
        <c:txPr>
          <a:bodyPr rot="0" vert="horz"/>
          <a:lstStyle/>
          <a:p>
            <a:pPr>
              <a:defRPr/>
            </a:pPr>
            <a:endParaRPr lang="es-ES"/>
          </a:p>
        </c:txPr>
      </c:legendEntry>
      <c:legendEntry>
        <c:idx val="1"/>
        <c:txPr>
          <a:bodyPr rot="0" vert="horz"/>
          <a:lstStyle/>
          <a:p>
            <a:pPr>
              <a:defRPr/>
            </a:pPr>
            <a:endParaRPr lang="es-ES"/>
          </a:p>
        </c:txPr>
      </c:legendEntry>
      <c:layout>
        <c:manualLayout>
          <c:xMode val="edge"/>
          <c:yMode val="edge"/>
          <c:x val="0.73235004027419326"/>
          <c:y val="0.36160533425030583"/>
          <c:w val="0.22954026997978205"/>
          <c:h val="0.35470122026791517"/>
        </c:manualLayout>
      </c:layout>
      <c:overlay val="0"/>
      <c:txPr>
        <a:bodyPr rot="0" vert="horz"/>
        <a:lstStyle/>
        <a:p>
          <a:pPr>
            <a:defRPr/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684044458341629E-2"/>
          <c:y val="5.9965070906060694E-2"/>
          <c:w val="0.64234290208308797"/>
          <c:h val="0.81923335628673788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chemeClr val="accent6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5"/>
            <c:bubble3D val="0"/>
            <c:spPr>
              <a:solidFill>
                <a:schemeClr val="accent3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Muy abundantes</c:v>
                </c:pt>
                <c:pt idx="1">
                  <c:v>Abundantes</c:v>
                </c:pt>
                <c:pt idx="2">
                  <c:v>Suficientes</c:v>
                </c:pt>
                <c:pt idx="3">
                  <c:v>Escasas</c:v>
                </c:pt>
                <c:pt idx="4">
                  <c:v>Muy escasas</c:v>
                </c:pt>
                <c:pt idx="5">
                  <c:v>Sin respuesta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11</c:v>
                </c:pt>
                <c:pt idx="1">
                  <c:v>24</c:v>
                </c:pt>
                <c:pt idx="2">
                  <c:v>32</c:v>
                </c:pt>
                <c:pt idx="3">
                  <c:v>16</c:v>
                </c:pt>
                <c:pt idx="4">
                  <c:v>17</c:v>
                </c:pt>
                <c:pt idx="5">
                  <c:v>10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cat>
            <c:strRef>
              <c:f>Hoja1!$A$2:$A$7</c:f>
              <c:strCache>
                <c:ptCount val="6"/>
                <c:pt idx="0">
                  <c:v>Muy abundantes</c:v>
                </c:pt>
                <c:pt idx="1">
                  <c:v>Abundantes</c:v>
                </c:pt>
                <c:pt idx="2">
                  <c:v>Suficientes</c:v>
                </c:pt>
                <c:pt idx="3">
                  <c:v>Escasas</c:v>
                </c:pt>
                <c:pt idx="4">
                  <c:v>Muy escasas</c:v>
                </c:pt>
                <c:pt idx="5">
                  <c:v>Sin respuesta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4254593175853034"/>
          <c:y val="0.1666141773346311"/>
          <c:w val="0.25745406824146982"/>
          <c:h val="0.6041731259780637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467993224984812E-2"/>
          <c:y val="0.12605199223902211"/>
          <c:w val="0.61664740183339151"/>
          <c:h val="0.77722775421465717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solidFill>
                  <a:schemeClr val="lt1"/>
                </a:solidFill>
              </a:ln>
            </c:spPr>
          </c:dPt>
          <c:dPt>
            <c:idx val="2"/>
            <c:bubble3D val="0"/>
            <c:spPr>
              <a:solidFill>
                <a:srgbClr val="FF0000"/>
              </a:solidFill>
              <a:ln>
                <a:solidFill>
                  <a:schemeClr val="lt1"/>
                </a:solidFill>
              </a:ln>
            </c:spPr>
          </c:dPt>
          <c:dPt>
            <c:idx val="3"/>
            <c:bubble3D val="0"/>
            <c:spPr>
              <a:ln>
                <a:solidFill>
                  <a:schemeClr val="lt1"/>
                </a:solidFill>
              </a:ln>
            </c:spPr>
          </c:dPt>
          <c:dPt>
            <c:idx val="4"/>
            <c:bubble3D val="0"/>
            <c:spPr>
              <a:solidFill>
                <a:schemeClr val="accent3"/>
              </a:solidFill>
            </c:spPr>
          </c:dPt>
          <c:dPt>
            <c:idx val="5"/>
            <c:bubble3D val="0"/>
            <c:spPr>
              <a:solidFill>
                <a:schemeClr val="accent5"/>
              </a:solidFill>
              <a:ln>
                <a:solidFill>
                  <a:schemeClr val="lt1"/>
                </a:solidFill>
              </a:ln>
            </c:spPr>
          </c:dPt>
          <c:dLbls>
            <c:dLbl>
              <c:idx val="2"/>
              <c:layout>
                <c:manualLayout>
                  <c:x val="9.8703179343961325E-4"/>
                  <c:y val="1.251160326244380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Muy buena</c:v>
                </c:pt>
                <c:pt idx="1">
                  <c:v>Buena</c:v>
                </c:pt>
                <c:pt idx="2">
                  <c:v>Regular</c:v>
                </c:pt>
                <c:pt idx="3">
                  <c:v>Mala</c:v>
                </c:pt>
                <c:pt idx="4">
                  <c:v>Muy mala</c:v>
                </c:pt>
                <c:pt idx="5">
                  <c:v>Sin respuesta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68</c:v>
                </c:pt>
                <c:pt idx="1">
                  <c:v>22</c:v>
                </c:pt>
                <c:pt idx="2">
                  <c:v>10</c:v>
                </c:pt>
                <c:pt idx="3">
                  <c:v>0</c:v>
                </c:pt>
                <c:pt idx="4">
                  <c:v>1</c:v>
                </c:pt>
                <c:pt idx="5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3112968021854408"/>
          <c:y val="0.22387964165175284"/>
          <c:w val="0.21304100380309604"/>
          <c:h val="0.4822201076917014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257516861025286E-2"/>
          <c:y val="9.1021957659210798E-2"/>
          <c:w val="0.67861988770391046"/>
          <c:h val="0.79202698586272025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spPr>
            <a:ln>
              <a:solidFill>
                <a:schemeClr val="lt1"/>
              </a:solidFill>
            </a:ln>
          </c:spPr>
          <c:dPt>
            <c:idx val="0"/>
            <c:bubble3D val="0"/>
            <c:spPr>
              <a:solidFill>
                <a:schemeClr val="accent6"/>
              </a:solidFill>
              <a:ln>
                <a:solidFill>
                  <a:schemeClr val="lt1"/>
                </a:solidFill>
              </a:ln>
            </c:spPr>
          </c:dPt>
          <c:dPt>
            <c:idx val="2"/>
            <c:bubble3D val="0"/>
            <c:spPr>
              <a:solidFill>
                <a:schemeClr val="accent5"/>
              </a:solidFill>
              <a:ln>
                <a:solidFill>
                  <a:schemeClr val="lt1"/>
                </a:solidFill>
              </a:ln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Sandra</c:v>
                </c:pt>
                <c:pt idx="1">
                  <c:v>Rubén</c:v>
                </c:pt>
                <c:pt idx="2">
                  <c:v>Rodrigo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26</c:v>
                </c:pt>
                <c:pt idx="1">
                  <c:v>21</c:v>
                </c:pt>
                <c:pt idx="2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856918834512775"/>
          <c:y val="0.28865089469682553"/>
          <c:w val="0.1467975680255158"/>
          <c:h val="0.2878668967482868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641326279527557"/>
          <c:y val="0.11406236995187193"/>
          <c:w val="0.63228641732283464"/>
          <c:h val="0.78593775923119102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solidFill>
                  <a:schemeClr val="lt1"/>
                </a:solidFill>
              </a:ln>
            </c:spPr>
          </c:dPt>
          <c:dPt>
            <c:idx val="1"/>
            <c:bubble3D val="0"/>
            <c:spPr>
              <a:solidFill>
                <a:srgbClr val="808000"/>
              </a:solidFill>
              <a:ln>
                <a:solidFill>
                  <a:schemeClr val="lt1"/>
                </a:solidFill>
              </a:ln>
            </c:spPr>
          </c:dPt>
          <c:dPt>
            <c:idx val="2"/>
            <c:bubble3D val="0"/>
            <c:spPr>
              <a:ln>
                <a:solidFill>
                  <a:schemeClr val="lt1"/>
                </a:solidFill>
              </a:ln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Sin respuesta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67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Sin respuesta</c:v>
                </c:pt>
              </c:strCache>
            </c:strRef>
          </c:cat>
          <c:val>
            <c:numRef>
              <c:f>Hoja1!$C$2:$C$4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8042544291338578"/>
          <c:y val="0.34382939567978621"/>
          <c:w val="0.19301205708661417"/>
          <c:h val="0.1951537158493039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719223776273249E-2"/>
          <c:y val="9.0250546869475187E-2"/>
          <c:w val="0.68160373828667409"/>
          <c:h val="0.88411414919831832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spPr>
            <a:solidFill>
              <a:schemeClr val="accent5"/>
            </a:solidFill>
          </c:spPr>
          <c:dPt>
            <c:idx val="0"/>
            <c:bubble3D val="0"/>
            <c:spPr>
              <a:solidFill>
                <a:schemeClr val="accent6"/>
              </a:solidFill>
              <a:ln>
                <a:solidFill>
                  <a:schemeClr val="lt1"/>
                </a:solidFill>
              </a:ln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solidFill>
                  <a:schemeClr val="lt1"/>
                </a:solidFill>
              </a:ln>
            </c:spPr>
          </c:dPt>
          <c:dPt>
            <c:idx val="2"/>
            <c:bubble3D val="0"/>
            <c:spPr>
              <a:solidFill>
                <a:schemeClr val="accent5"/>
              </a:solidFill>
              <a:ln>
                <a:solidFill>
                  <a:schemeClr val="lt1"/>
                </a:solidFill>
              </a:ln>
            </c:spPr>
          </c:dPt>
          <c:dLbls>
            <c:dLbl>
              <c:idx val="2"/>
              <c:layout>
                <c:manualLayout>
                  <c:x val="2.5810783086076504E-2"/>
                  <c:y val="3.0217865806613604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Sin respuesta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67</c:v>
                </c:pt>
                <c:pt idx="1">
                  <c:v>5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1"/>
            <c:bubble3D val="0"/>
            <c:spPr>
              <a:solidFill>
                <a:schemeClr val="accent6"/>
              </a:solidFill>
              <a:ln>
                <a:solidFill>
                  <a:schemeClr val="lt1"/>
                </a:solidFill>
              </a:ln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Muy buena</c:v>
                </c:pt>
                <c:pt idx="1">
                  <c:v>Buena</c:v>
                </c:pt>
                <c:pt idx="2">
                  <c:v>Normal</c:v>
                </c:pt>
                <c:pt idx="3">
                  <c:v>Mala</c:v>
                </c:pt>
                <c:pt idx="4">
                  <c:v>Muy mala</c:v>
                </c:pt>
                <c:pt idx="5">
                  <c:v>Sin respuesta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36</c:v>
                </c:pt>
                <c:pt idx="1">
                  <c:v>27</c:v>
                </c:pt>
                <c:pt idx="2">
                  <c:v>7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cat>
            <c:strRef>
              <c:f>Hoja1!$A$2:$A$7</c:f>
              <c:strCache>
                <c:ptCount val="6"/>
                <c:pt idx="0">
                  <c:v>Muy buena</c:v>
                </c:pt>
                <c:pt idx="1">
                  <c:v>Buena</c:v>
                </c:pt>
                <c:pt idx="2">
                  <c:v>Normal</c:v>
                </c:pt>
                <c:pt idx="3">
                  <c:v>Mala</c:v>
                </c:pt>
                <c:pt idx="4">
                  <c:v>Muy mala</c:v>
                </c:pt>
                <c:pt idx="5">
                  <c:v>Sin respuesta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l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517996870109544E-2"/>
          <c:y val="2.9558987106399447E-2"/>
          <c:w val="0.71360978645274975"/>
          <c:h val="0.90863585803476532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solidFill>
                  <a:schemeClr val="lt1"/>
                </a:solidFill>
              </a:ln>
            </c:spPr>
          </c:dPt>
          <c:dPt>
            <c:idx val="1"/>
            <c:bubble3D val="0"/>
            <c:spPr>
              <a:solidFill>
                <a:schemeClr val="accent6"/>
              </a:solidFill>
              <a:ln>
                <a:solidFill>
                  <a:schemeClr val="lt1"/>
                </a:solidFill>
              </a:ln>
            </c:spPr>
          </c:dPt>
          <c:dPt>
            <c:idx val="2"/>
            <c:bubble3D val="0"/>
            <c:spPr>
              <a:solidFill>
                <a:srgbClr val="FF0000"/>
              </a:solidFill>
              <a:ln>
                <a:solidFill>
                  <a:schemeClr val="lt1"/>
                </a:solidFill>
              </a:ln>
            </c:spPr>
          </c:dPt>
          <c:dPt>
            <c:idx val="3"/>
            <c:bubble3D val="0"/>
            <c:spPr>
              <a:ln>
                <a:solidFill>
                  <a:schemeClr val="lt1"/>
                </a:solidFill>
              </a:ln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Muy abundantes</c:v>
                </c:pt>
                <c:pt idx="1">
                  <c:v>Abundantes</c:v>
                </c:pt>
                <c:pt idx="2">
                  <c:v>Suficientes</c:v>
                </c:pt>
                <c:pt idx="3">
                  <c:v>Escasas</c:v>
                </c:pt>
                <c:pt idx="4">
                  <c:v>Muy escasas</c:v>
                </c:pt>
                <c:pt idx="5">
                  <c:v>Sin respuesta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6</c:v>
                </c:pt>
                <c:pt idx="1">
                  <c:v>33</c:v>
                </c:pt>
                <c:pt idx="2">
                  <c:v>15</c:v>
                </c:pt>
                <c:pt idx="3">
                  <c:v>12</c:v>
                </c:pt>
                <c:pt idx="4">
                  <c:v>6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cat>
            <c:strRef>
              <c:f>Hoja1!$A$2:$A$7</c:f>
              <c:strCache>
                <c:ptCount val="6"/>
                <c:pt idx="0">
                  <c:v>Muy abundantes</c:v>
                </c:pt>
                <c:pt idx="1">
                  <c:v>Abundantes</c:v>
                </c:pt>
                <c:pt idx="2">
                  <c:v>Suficientes</c:v>
                </c:pt>
                <c:pt idx="3">
                  <c:v>Escasas</c:v>
                </c:pt>
                <c:pt idx="4">
                  <c:v>Muy escasas</c:v>
                </c:pt>
                <c:pt idx="5">
                  <c:v>Sin respuesta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6"/>
                <c:pt idx="0">
                  <c:v>6</c:v>
                </c:pt>
                <c:pt idx="1">
                  <c:v>12</c:v>
                </c:pt>
                <c:pt idx="2">
                  <c:v>15</c:v>
                </c:pt>
                <c:pt idx="3">
                  <c:v>33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4649956630832315"/>
          <c:y val="8.7239703402093749E-2"/>
          <c:w val="0.25350043369167685"/>
          <c:h val="0.7406520762851411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517996870109544E-2"/>
          <c:y val="2.9558987106399447E-2"/>
          <c:w val="0.71360978645274975"/>
          <c:h val="0.90863585803476532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solidFill>
                  <a:schemeClr val="lt1"/>
                </a:solidFill>
              </a:ln>
            </c:spPr>
          </c:dPt>
          <c:dPt>
            <c:idx val="1"/>
            <c:bubble3D val="0"/>
            <c:spPr>
              <a:solidFill>
                <a:schemeClr val="accent6"/>
              </a:solidFill>
              <a:ln>
                <a:solidFill>
                  <a:schemeClr val="lt1"/>
                </a:solidFill>
              </a:ln>
            </c:spPr>
          </c:dPt>
          <c:dPt>
            <c:idx val="2"/>
            <c:bubble3D val="0"/>
            <c:spPr>
              <a:solidFill>
                <a:srgbClr val="FF0000"/>
              </a:solidFill>
              <a:ln>
                <a:solidFill>
                  <a:schemeClr val="lt1"/>
                </a:solidFill>
              </a:ln>
            </c:spPr>
          </c:dPt>
          <c:dPt>
            <c:idx val="3"/>
            <c:bubble3D val="0"/>
            <c:spPr>
              <a:ln>
                <a:solidFill>
                  <a:schemeClr val="lt1"/>
                </a:solidFill>
              </a:ln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Muy interesados</c:v>
                </c:pt>
                <c:pt idx="1">
                  <c:v>Interesados</c:v>
                </c:pt>
                <c:pt idx="2">
                  <c:v>Normal</c:v>
                </c:pt>
                <c:pt idx="3">
                  <c:v>Desinteresados</c:v>
                </c:pt>
                <c:pt idx="4">
                  <c:v>Muy desinteresados</c:v>
                </c:pt>
                <c:pt idx="5">
                  <c:v>Sin respuesta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6</c:v>
                </c:pt>
                <c:pt idx="1">
                  <c:v>36</c:v>
                </c:pt>
                <c:pt idx="2">
                  <c:v>15</c:v>
                </c:pt>
                <c:pt idx="3">
                  <c:v>13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cat>
            <c:strRef>
              <c:f>Hoja1!$A$2:$A$7</c:f>
              <c:strCache>
                <c:ptCount val="6"/>
                <c:pt idx="0">
                  <c:v>Muy interesados</c:v>
                </c:pt>
                <c:pt idx="1">
                  <c:v>Interesados</c:v>
                </c:pt>
                <c:pt idx="2">
                  <c:v>Normal</c:v>
                </c:pt>
                <c:pt idx="3">
                  <c:v>Desinteresados</c:v>
                </c:pt>
                <c:pt idx="4">
                  <c:v>Muy desinteresados</c:v>
                </c:pt>
                <c:pt idx="5">
                  <c:v>Sin respuesta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5472568197340861"/>
          <c:y val="8.8680378830973114E-2"/>
          <c:w val="0.24527431802659136"/>
          <c:h val="0.6604085706016785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652428781550316"/>
          <c:y val="2.9936172093354536E-2"/>
          <c:w val="0.86086809751026783"/>
          <c:h val="0.520538975955981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strRef>
              <c:f>Hoja1!$A$2:$A$21</c:f>
              <c:strCache>
                <c:ptCount val="20"/>
                <c:pt idx="0">
                  <c:v>Titulaciones</c:v>
                </c:pt>
                <c:pt idx="1">
                  <c:v>Preinscreipción, admisión, matrícula</c:v>
                </c:pt>
                <c:pt idx="2">
                  <c:v>Notas de corte</c:v>
                </c:pt>
                <c:pt idx="3">
                  <c:v>PAU</c:v>
                </c:pt>
                <c:pt idx="4">
                  <c:v>Acceso desde CFGS</c:v>
                </c:pt>
                <c:pt idx="5">
                  <c:v>Alojamiento</c:v>
                </c:pt>
                <c:pt idx="6">
                  <c:v>Acreditación del inglés</c:v>
                </c:pt>
                <c:pt idx="7">
                  <c:v>Servicios de la UC</c:v>
                </c:pt>
                <c:pt idx="8">
                  <c:v>Becas</c:v>
                </c:pt>
                <c:pt idx="9">
                  <c:v>Tasas</c:v>
                </c:pt>
                <c:pt idx="10">
                  <c:v>Créditos</c:v>
                </c:pt>
                <c:pt idx="11">
                  <c:v>Dobles titulaciones</c:v>
                </c:pt>
                <c:pt idx="12">
                  <c:v>Convalidaciones Grados-CFGS</c:v>
                </c:pt>
                <c:pt idx="13">
                  <c:v>Jornadas de Puertas Abiertas</c:v>
                </c:pt>
                <c:pt idx="14">
                  <c:v>Estudiar en el extranjero</c:v>
                </c:pt>
                <c:pt idx="15">
                  <c:v>Programas Internacionales</c:v>
                </c:pt>
                <c:pt idx="16">
                  <c:v>LOMCE</c:v>
                </c:pt>
                <c:pt idx="17">
                  <c:v>Nuevas titulaciones</c:v>
                </c:pt>
                <c:pt idx="18">
                  <c:v>¿Cómo será el nuevo acceso a la Universidad?</c:v>
                </c:pt>
                <c:pt idx="19">
                  <c:v>Otros</c:v>
                </c:pt>
              </c:strCache>
            </c:strRef>
          </c:cat>
          <c:val>
            <c:numRef>
              <c:f>Hoja1!$B$2:$B$21</c:f>
              <c:numCache>
                <c:formatCode>General</c:formatCode>
                <c:ptCount val="20"/>
                <c:pt idx="0">
                  <c:v>43</c:v>
                </c:pt>
                <c:pt idx="1">
                  <c:v>33</c:v>
                </c:pt>
                <c:pt idx="2">
                  <c:v>44</c:v>
                </c:pt>
                <c:pt idx="3">
                  <c:v>52</c:v>
                </c:pt>
                <c:pt idx="4">
                  <c:v>10</c:v>
                </c:pt>
                <c:pt idx="5">
                  <c:v>1</c:v>
                </c:pt>
                <c:pt idx="6">
                  <c:v>38</c:v>
                </c:pt>
                <c:pt idx="7">
                  <c:v>32</c:v>
                </c:pt>
                <c:pt idx="8">
                  <c:v>44</c:v>
                </c:pt>
                <c:pt idx="9">
                  <c:v>32</c:v>
                </c:pt>
                <c:pt idx="10">
                  <c:v>37</c:v>
                </c:pt>
                <c:pt idx="11">
                  <c:v>9</c:v>
                </c:pt>
                <c:pt idx="12">
                  <c:v>14</c:v>
                </c:pt>
                <c:pt idx="13">
                  <c:v>8</c:v>
                </c:pt>
                <c:pt idx="14">
                  <c:v>16</c:v>
                </c:pt>
                <c:pt idx="15">
                  <c:v>10</c:v>
                </c:pt>
                <c:pt idx="16">
                  <c:v>4</c:v>
                </c:pt>
                <c:pt idx="17">
                  <c:v>7</c:v>
                </c:pt>
                <c:pt idx="18">
                  <c:v>30</c:v>
                </c:pt>
                <c:pt idx="19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1946776"/>
        <c:axId val="241947168"/>
        <c:axId val="0"/>
      </c:bar3DChart>
      <c:catAx>
        <c:axId val="241946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s-ES"/>
          </a:p>
        </c:txPr>
        <c:crossAx val="241947168"/>
        <c:crosses val="autoZero"/>
        <c:auto val="1"/>
        <c:lblAlgn val="ctr"/>
        <c:lblOffset val="100"/>
        <c:noMultiLvlLbl val="0"/>
      </c:catAx>
      <c:valAx>
        <c:axId val="241947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19467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rgbClr val="808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Mujer</c:v>
                </c:pt>
                <c:pt idx="1">
                  <c:v>Hombre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1421</c:v>
                </c:pt>
                <c:pt idx="1">
                  <c:v>1249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9715160316800471"/>
          <c:y val="0.39811945595830706"/>
          <c:w val="0.16758664464992376"/>
          <c:h val="0.1497920705489796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8765053253619092E-2"/>
          <c:y val="6.3548325613068488E-2"/>
          <c:w val="0.63623103681037596"/>
          <c:h val="0.89023471030469992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rgbClr val="808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Muy interesante</c:v>
                </c:pt>
                <c:pt idx="1">
                  <c:v>Bastante interesante</c:v>
                </c:pt>
                <c:pt idx="2">
                  <c:v>Interesante</c:v>
                </c:pt>
                <c:pt idx="3">
                  <c:v>Poco interesante</c:v>
                </c:pt>
                <c:pt idx="4">
                  <c:v>Nada interesante</c:v>
                </c:pt>
                <c:pt idx="5">
                  <c:v>Sin respuesta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1154</c:v>
                </c:pt>
                <c:pt idx="1">
                  <c:v>1150</c:v>
                </c:pt>
                <c:pt idx="2">
                  <c:v>327</c:v>
                </c:pt>
                <c:pt idx="3">
                  <c:v>60</c:v>
                </c:pt>
                <c:pt idx="4">
                  <c:v>30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3.3474347316121721E-2"/>
          <c:w val="0.69397545413445183"/>
          <c:h val="0.9330513053677566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5"/>
            <c:bubble3D val="0"/>
            <c:spPr>
              <a:solidFill>
                <a:srgbClr val="FF0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Mucho</c:v>
                </c:pt>
                <c:pt idx="1">
                  <c:v>Bastante</c:v>
                </c:pt>
                <c:pt idx="2">
                  <c:v>Medio</c:v>
                </c:pt>
                <c:pt idx="3">
                  <c:v>Poco</c:v>
                </c:pt>
                <c:pt idx="4">
                  <c:v>Nada</c:v>
                </c:pt>
                <c:pt idx="5">
                  <c:v>Sin respuesta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1174</c:v>
                </c:pt>
                <c:pt idx="1">
                  <c:v>1079</c:v>
                </c:pt>
                <c:pt idx="2">
                  <c:v>364</c:v>
                </c:pt>
                <c:pt idx="3">
                  <c:v>59</c:v>
                </c:pt>
                <c:pt idx="4">
                  <c:v>34</c:v>
                </c:pt>
                <c:pt idx="5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chemeClr val="accent6"/>
              </a:solidFill>
            </c:spPr>
          </c:dPt>
          <c:dPt>
            <c:idx val="5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Muy excesivo</c:v>
                </c:pt>
                <c:pt idx="1">
                  <c:v>Excesivo</c:v>
                </c:pt>
                <c:pt idx="2">
                  <c:v>Adecuado</c:v>
                </c:pt>
                <c:pt idx="3">
                  <c:v>Escaso</c:v>
                </c:pt>
                <c:pt idx="4">
                  <c:v>Muy escaso</c:v>
                </c:pt>
                <c:pt idx="5">
                  <c:v>Sin respuesta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373</c:v>
                </c:pt>
                <c:pt idx="1">
                  <c:v>698</c:v>
                </c:pt>
                <c:pt idx="2">
                  <c:v>1351</c:v>
                </c:pt>
                <c:pt idx="3">
                  <c:v>212</c:v>
                </c:pt>
                <c:pt idx="4">
                  <c:v>84</c:v>
                </c:pt>
                <c:pt idx="5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0393890417535572E-2"/>
          <c:y val="6.25E-2"/>
          <c:w val="0.63997532271647151"/>
          <c:h val="0.85833333333333328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</c:dPt>
          <c:dPt>
            <c:idx val="1"/>
            <c:bubble3D val="0"/>
            <c:spPr>
              <a:solidFill>
                <a:srgbClr val="808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Sin respuesta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2375</c:v>
                </c:pt>
                <c:pt idx="1">
                  <c:v>320</c:v>
                </c:pt>
                <c:pt idx="2">
                  <c:v>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Alumnos</c:v>
                </c:pt>
              </c:strCache>
            </c:strRef>
          </c:tx>
          <c:invertIfNegative val="0"/>
          <c:cat>
            <c:strRef>
              <c:f>Hoja1!$A$2:$A$11</c:f>
              <c:strCache>
                <c:ptCount val="10"/>
                <c:pt idx="0">
                  <c:v>G. en Magisterio en Educación Primaria</c:v>
                </c:pt>
                <c:pt idx="1">
                  <c:v>G. en Magisterio en Educación Infantil</c:v>
                </c:pt>
                <c:pt idx="2">
                  <c:v>G. en Administración y Dirección de Empresas</c:v>
                </c:pt>
                <c:pt idx="3">
                  <c:v>G. en Psicología</c:v>
                </c:pt>
                <c:pt idx="4">
                  <c:v>G. en Enfermería</c:v>
                </c:pt>
                <c:pt idx="5">
                  <c:v>G. en Derecho</c:v>
                </c:pt>
                <c:pt idx="6">
                  <c:v>G. en Medicina</c:v>
                </c:pt>
                <c:pt idx="7">
                  <c:v>G. en Economía</c:v>
                </c:pt>
                <c:pt idx="8">
                  <c:v>G. en Fisioterapia</c:v>
                </c:pt>
                <c:pt idx="9">
                  <c:v>G. en Ciencias de la Actividad Física y del Deporte</c:v>
                </c:pt>
              </c:strCache>
            </c:strRef>
          </c:cat>
          <c:val>
            <c:numRef>
              <c:f>Hoja1!$B$2:$B$11</c:f>
              <c:numCache>
                <c:formatCode>General</c:formatCode>
                <c:ptCount val="10"/>
                <c:pt idx="0">
                  <c:v>416</c:v>
                </c:pt>
                <c:pt idx="1">
                  <c:v>390</c:v>
                </c:pt>
                <c:pt idx="2">
                  <c:v>293</c:v>
                </c:pt>
                <c:pt idx="3">
                  <c:v>283</c:v>
                </c:pt>
                <c:pt idx="4">
                  <c:v>264</c:v>
                </c:pt>
                <c:pt idx="5">
                  <c:v>236</c:v>
                </c:pt>
                <c:pt idx="6">
                  <c:v>228</c:v>
                </c:pt>
                <c:pt idx="7">
                  <c:v>183</c:v>
                </c:pt>
                <c:pt idx="8">
                  <c:v>177</c:v>
                </c:pt>
                <c:pt idx="9">
                  <c:v>165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9117096"/>
        <c:axId val="239117488"/>
        <c:axId val="0"/>
      </c:bar3DChart>
      <c:catAx>
        <c:axId val="239117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es-ES"/>
          </a:p>
        </c:txPr>
        <c:crossAx val="239117488"/>
        <c:crosses val="autoZero"/>
        <c:auto val="1"/>
        <c:lblAlgn val="ctr"/>
        <c:lblOffset val="100"/>
        <c:noMultiLvlLbl val="0"/>
      </c:catAx>
      <c:valAx>
        <c:axId val="239117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91170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Alumnos</c:v>
                </c:pt>
              </c:strCache>
            </c:strRef>
          </c:tx>
          <c:invertIfNegative val="0"/>
          <c:cat>
            <c:strRef>
              <c:f>Hoja1!$A$2:$A$11</c:f>
              <c:strCache>
                <c:ptCount val="10"/>
                <c:pt idx="0">
                  <c:v>G. en Magisterio en Educación Primaria </c:v>
                </c:pt>
                <c:pt idx="1">
                  <c:v>G. en Magisterio en Educación Infantil</c:v>
                </c:pt>
                <c:pt idx="2">
                  <c:v>G. en Administración y Dirección de Empresas</c:v>
                </c:pt>
                <c:pt idx="3">
                  <c:v>G. en Enfermería</c:v>
                </c:pt>
                <c:pt idx="4">
                  <c:v>G. en Derecho</c:v>
                </c:pt>
                <c:pt idx="5">
                  <c:v>G. en Medicina</c:v>
                </c:pt>
                <c:pt idx="6">
                  <c:v>G. en Economía</c:v>
                </c:pt>
                <c:pt idx="7">
                  <c:v>G. en Fisioterapia</c:v>
                </c:pt>
                <c:pt idx="8">
                  <c:v>G. en Ingeniería Informática</c:v>
                </c:pt>
                <c:pt idx="9">
                  <c:v>G. en Ingeniería en Tecnologías Industriales</c:v>
                </c:pt>
              </c:strCache>
            </c:strRef>
          </c:cat>
          <c:val>
            <c:numRef>
              <c:f>Hoja1!$B$2:$B$11</c:f>
              <c:numCache>
                <c:formatCode>General</c:formatCode>
                <c:ptCount val="10"/>
                <c:pt idx="0">
                  <c:v>416</c:v>
                </c:pt>
                <c:pt idx="1">
                  <c:v>390</c:v>
                </c:pt>
                <c:pt idx="2">
                  <c:v>293</c:v>
                </c:pt>
                <c:pt idx="3">
                  <c:v>264</c:v>
                </c:pt>
                <c:pt idx="4">
                  <c:v>236</c:v>
                </c:pt>
                <c:pt idx="5">
                  <c:v>228</c:v>
                </c:pt>
                <c:pt idx="6">
                  <c:v>183</c:v>
                </c:pt>
                <c:pt idx="7">
                  <c:v>177</c:v>
                </c:pt>
                <c:pt idx="8">
                  <c:v>159</c:v>
                </c:pt>
                <c:pt idx="9">
                  <c:v>151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9118272"/>
        <c:axId val="239118664"/>
        <c:axId val="0"/>
      </c:bar3DChart>
      <c:catAx>
        <c:axId val="239118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239118664"/>
        <c:crosses val="autoZero"/>
        <c:auto val="1"/>
        <c:lblAlgn val="ctr"/>
        <c:lblOffset val="100"/>
        <c:noMultiLvlLbl val="0"/>
      </c:catAx>
      <c:valAx>
        <c:axId val="239118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91182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9EA4F-F37C-4A8A-8D1D-B29883395C1B}" type="datetimeFigureOut">
              <a:rPr lang="es-ES" smtClean="0"/>
              <a:t>31/08/2017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E1719-AE6A-4EE3-8FB9-E88A705E60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7773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ABF9-19BD-4593-95EF-E555289016E0}" type="datetimeFigureOut">
              <a:rPr lang="es-ES" smtClean="0"/>
              <a:pPr/>
              <a:t>31/08/2017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E54C-EEB2-45BA-8BE9-E35BBC0969C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5958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ABF9-19BD-4593-95EF-E555289016E0}" type="datetimeFigureOut">
              <a:rPr lang="es-ES" smtClean="0"/>
              <a:pPr/>
              <a:t>31/08/2017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E54C-EEB2-45BA-8BE9-E35BBC0969C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9732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ABF9-19BD-4593-95EF-E555289016E0}" type="datetimeFigureOut">
              <a:rPr lang="es-ES" smtClean="0"/>
              <a:pPr/>
              <a:t>31/08/2017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E54C-EEB2-45BA-8BE9-E35BBC0969C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7395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ABF9-19BD-4593-95EF-E555289016E0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31/08/2017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E54C-EEB2-45BA-8BE9-E35BBC0969C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793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ABF9-19BD-4593-95EF-E555289016E0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31/08/2017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E54C-EEB2-45BA-8BE9-E35BBC0969C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728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ABF9-19BD-4593-95EF-E555289016E0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31/08/2017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E54C-EEB2-45BA-8BE9-E35BBC0969C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383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ABF9-19BD-4593-95EF-E555289016E0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31/08/2017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E54C-EEB2-45BA-8BE9-E35BBC0969C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988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ABF9-19BD-4593-95EF-E555289016E0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31/08/2017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E54C-EEB2-45BA-8BE9-E35BBC0969C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5490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ABF9-19BD-4593-95EF-E555289016E0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31/08/2017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E54C-EEB2-45BA-8BE9-E35BBC0969C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5002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ABF9-19BD-4593-95EF-E555289016E0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31/08/2017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E54C-EEB2-45BA-8BE9-E35BBC0969C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7668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ABF9-19BD-4593-95EF-E555289016E0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31/08/2017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E54C-EEB2-45BA-8BE9-E35BBC0969C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939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ABF9-19BD-4593-95EF-E555289016E0}" type="datetimeFigureOut">
              <a:rPr lang="es-ES" smtClean="0"/>
              <a:pPr/>
              <a:t>31/08/2017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E54C-EEB2-45BA-8BE9-E35BBC0969C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12772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ABF9-19BD-4593-95EF-E555289016E0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31/08/2017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E54C-EEB2-45BA-8BE9-E35BBC0969C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228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ABF9-19BD-4593-95EF-E555289016E0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31/08/2017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E54C-EEB2-45BA-8BE9-E35BBC0969C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3582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ABF9-19BD-4593-95EF-E555289016E0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31/08/2017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E54C-EEB2-45BA-8BE9-E35BBC0969C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537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ABF9-19BD-4593-95EF-E555289016E0}" type="datetimeFigureOut">
              <a:rPr lang="es-ES" smtClean="0"/>
              <a:pPr/>
              <a:t>31/08/2017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E54C-EEB2-45BA-8BE9-E35BBC0969C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5019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ABF9-19BD-4593-95EF-E555289016E0}" type="datetimeFigureOut">
              <a:rPr lang="es-ES" smtClean="0"/>
              <a:pPr/>
              <a:t>31/08/2017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E54C-EEB2-45BA-8BE9-E35BBC0969C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119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ABF9-19BD-4593-95EF-E555289016E0}" type="datetimeFigureOut">
              <a:rPr lang="es-ES" smtClean="0"/>
              <a:pPr/>
              <a:t>31/08/2017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E54C-EEB2-45BA-8BE9-E35BBC0969C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992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ABF9-19BD-4593-95EF-E555289016E0}" type="datetimeFigureOut">
              <a:rPr lang="es-ES" smtClean="0"/>
              <a:pPr/>
              <a:t>31/08/2017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E54C-EEB2-45BA-8BE9-E35BBC0969C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4407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ABF9-19BD-4593-95EF-E555289016E0}" type="datetimeFigureOut">
              <a:rPr lang="es-ES" smtClean="0"/>
              <a:pPr/>
              <a:t>31/08/2017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E54C-EEB2-45BA-8BE9-E35BBC0969C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026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ABF9-19BD-4593-95EF-E555289016E0}" type="datetimeFigureOut">
              <a:rPr lang="es-ES" smtClean="0"/>
              <a:pPr/>
              <a:t>31/08/2017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E54C-EEB2-45BA-8BE9-E35BBC0969C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834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ABF9-19BD-4593-95EF-E555289016E0}" type="datetimeFigureOut">
              <a:rPr lang="es-ES" smtClean="0"/>
              <a:pPr/>
              <a:t>31/08/2017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E54C-EEB2-45BA-8BE9-E35BBC0969C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6498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9ABF9-19BD-4593-95EF-E555289016E0}" type="datetimeFigureOut">
              <a:rPr lang="es-ES" smtClean="0"/>
              <a:pPr/>
              <a:t>31/08/2017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2E54C-EEB2-45BA-8BE9-E35BBC0969C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9599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9ABF9-19BD-4593-95EF-E555289016E0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31/08/2017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2E54C-EEB2-45BA-8BE9-E35BBC0969C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49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7226" y="4473062"/>
            <a:ext cx="3574774" cy="238493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752725" cy="184785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2365509" y="2149590"/>
            <a:ext cx="666915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b="1" dirty="0" smtClean="0">
                <a:latin typeface="Century Gothic" panose="020B0502020202020204" pitchFamily="34" charset="0"/>
              </a:rPr>
              <a:t>PROGRAMA CICERONE</a:t>
            </a:r>
          </a:p>
          <a:p>
            <a:endParaRPr lang="es-ES" sz="3200" b="1" dirty="0" smtClean="0">
              <a:latin typeface="Century Gothic" panose="020B0502020202020204" pitchFamily="34" charset="0"/>
            </a:endParaRPr>
          </a:p>
          <a:p>
            <a:pPr lvl="1"/>
            <a:r>
              <a:rPr lang="es-ES" b="1" dirty="0" smtClean="0">
                <a:latin typeface="Century Gothic" panose="020B0502020202020204" pitchFamily="34" charset="0"/>
              </a:rPr>
              <a:t>ENCUESTAS</a:t>
            </a:r>
          </a:p>
          <a:p>
            <a:pPr marL="1828800" lvl="3" indent="-457200">
              <a:buFont typeface="Wingdings" panose="05000000000000000000" pitchFamily="2" charset="2"/>
              <a:buChar char="Ø"/>
            </a:pPr>
            <a:r>
              <a:rPr lang="es-ES" b="1" dirty="0" smtClean="0">
                <a:latin typeface="Century Gothic" panose="020B0502020202020204" pitchFamily="34" charset="0"/>
              </a:rPr>
              <a:t>ALUMN@S</a:t>
            </a:r>
          </a:p>
          <a:p>
            <a:pPr marL="1828800" lvl="3" indent="-457200">
              <a:buFont typeface="Wingdings" panose="05000000000000000000" pitchFamily="2" charset="2"/>
              <a:buChar char="Ø"/>
            </a:pPr>
            <a:r>
              <a:rPr lang="es-ES" b="1" dirty="0" smtClean="0">
                <a:latin typeface="Century Gothic" panose="020B0502020202020204" pitchFamily="34" charset="0"/>
              </a:rPr>
              <a:t>ORIENTADOR@S/PROFESOR@S</a:t>
            </a:r>
          </a:p>
          <a:p>
            <a:pPr marL="1828800" lvl="3" indent="-457200">
              <a:buFont typeface="Wingdings" panose="05000000000000000000" pitchFamily="2" charset="2"/>
              <a:buChar char="Ø"/>
            </a:pPr>
            <a:r>
              <a:rPr lang="es-ES" b="1" dirty="0" smtClean="0">
                <a:latin typeface="Century Gothic" panose="020B0502020202020204" pitchFamily="34" charset="0"/>
              </a:rPr>
              <a:t>BECARI@S</a:t>
            </a:r>
          </a:p>
          <a:p>
            <a:endParaRPr lang="es-ES" sz="2000" b="1" dirty="0">
              <a:latin typeface="Century Gothic" panose="020B0502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7864881" y="235131"/>
            <a:ext cx="4085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+mj-lt"/>
              </a:rPr>
              <a:t>PROGRAMA CICERONE   Curso 2015-2016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348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52725" cy="1847850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787305" y="1431929"/>
            <a:ext cx="10360593" cy="8318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dirty="0" smtClean="0">
                <a:solidFill>
                  <a:srgbClr val="34505B"/>
                </a:solidFill>
              </a:rPr>
              <a:t>Grados universitarios </a:t>
            </a:r>
            <a:r>
              <a:rPr lang="es-ES" sz="4000" u="sng" dirty="0" smtClean="0">
                <a:solidFill>
                  <a:srgbClr val="34505B"/>
                </a:solidFill>
              </a:rPr>
              <a:t>más demandados</a:t>
            </a:r>
            <a:endParaRPr lang="es-ES" sz="4000" u="sng" dirty="0">
              <a:solidFill>
                <a:srgbClr val="34505B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278" y="5235879"/>
            <a:ext cx="2439722" cy="1622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7 Gráfico"/>
          <p:cNvGraphicFramePr/>
          <p:nvPr>
            <p:extLst>
              <p:ext uri="{D42A27DB-BD31-4B8C-83A1-F6EECF244321}">
                <p14:modId xmlns:p14="http://schemas.microsoft.com/office/powerpoint/2010/main" val="1624086601"/>
              </p:ext>
            </p:extLst>
          </p:nvPr>
        </p:nvGraphicFramePr>
        <p:xfrm>
          <a:off x="0" y="2174303"/>
          <a:ext cx="8128000" cy="4683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582343"/>
              </p:ext>
            </p:extLst>
          </p:nvPr>
        </p:nvGraphicFramePr>
        <p:xfrm>
          <a:off x="8674005" y="2263770"/>
          <a:ext cx="2851246" cy="37741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6970"/>
                <a:gridCol w="714276"/>
              </a:tblGrid>
              <a:tr h="322407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Grado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Alumnos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</a:tr>
              <a:tr h="32240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G. en Magisterio E. </a:t>
                      </a:r>
                      <a:r>
                        <a:rPr lang="it-IT" sz="1400" u="none" strike="noStrike" dirty="0" smtClean="0">
                          <a:effectLst/>
                        </a:rPr>
                        <a:t>Primaria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416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2240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G. en Magisterio E. </a:t>
                      </a:r>
                      <a:r>
                        <a:rPr lang="it-IT" sz="1400" u="none" strike="noStrike" dirty="0" smtClean="0">
                          <a:effectLst/>
                        </a:rPr>
                        <a:t>Infantil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 dirty="0" smtClean="0">
                          <a:effectLst/>
                        </a:rPr>
                        <a:t>390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22407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 dirty="0">
                          <a:effectLst/>
                        </a:rPr>
                        <a:t>G. en Admin. Y Direcc. Empres.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 dirty="0" smtClean="0">
                          <a:effectLst/>
                        </a:rPr>
                        <a:t>293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22407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 dirty="0">
                          <a:effectLst/>
                        </a:rPr>
                        <a:t>G. en </a:t>
                      </a:r>
                      <a:r>
                        <a:rPr lang="es-ES_tradnl" sz="1400" u="none" strike="noStrike" dirty="0" smtClean="0">
                          <a:effectLst/>
                        </a:rPr>
                        <a:t>Psicología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 dirty="0" smtClean="0">
                          <a:effectLst/>
                        </a:rPr>
                        <a:t>283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22407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 dirty="0">
                          <a:effectLst/>
                        </a:rPr>
                        <a:t>G. en </a:t>
                      </a:r>
                      <a:r>
                        <a:rPr lang="es-ES_tradnl" sz="1400" u="none" strike="noStrike" dirty="0" smtClean="0">
                          <a:effectLst/>
                        </a:rPr>
                        <a:t>Enfermería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 dirty="0" smtClean="0">
                          <a:effectLst/>
                        </a:rPr>
                        <a:t>264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22407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 dirty="0">
                          <a:effectLst/>
                        </a:rPr>
                        <a:t>G. en Derecho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236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22407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 dirty="0">
                          <a:effectLst/>
                        </a:rPr>
                        <a:t>G. en Medicina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 dirty="0" smtClean="0">
                          <a:effectLst/>
                        </a:rPr>
                        <a:t>228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22407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 dirty="0">
                          <a:effectLst/>
                        </a:rPr>
                        <a:t>G. en </a:t>
                      </a:r>
                      <a:r>
                        <a:rPr lang="es-ES_tradnl" sz="1400" u="none" strike="noStrike" dirty="0" smtClean="0">
                          <a:effectLst/>
                        </a:rPr>
                        <a:t>Economía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 dirty="0" smtClean="0">
                          <a:effectLst/>
                        </a:rPr>
                        <a:t>183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22407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>
                          <a:effectLst/>
                        </a:rPr>
                        <a:t>G. en Fisioterapia</a:t>
                      </a:r>
                      <a:endParaRPr lang="es-ES_tradn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 dirty="0" smtClean="0">
                          <a:effectLst/>
                        </a:rPr>
                        <a:t>177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22407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 dirty="0">
                          <a:effectLst/>
                        </a:rPr>
                        <a:t>G. en </a:t>
                      </a:r>
                      <a:r>
                        <a:rPr lang="es-ES_tradnl" sz="1400" u="none" strike="noStrike" dirty="0" smtClean="0">
                          <a:effectLst/>
                        </a:rPr>
                        <a:t>ciencias de la Actividad Física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 dirty="0" smtClean="0">
                          <a:effectLst/>
                        </a:rPr>
                        <a:t>165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</a:tbl>
          </a:graphicData>
        </a:graphic>
      </p:graphicFrame>
      <p:sp>
        <p:nvSpPr>
          <p:cNvPr id="12" name="CuadroTexto 11"/>
          <p:cNvSpPr txBox="1"/>
          <p:nvPr/>
        </p:nvSpPr>
        <p:spPr>
          <a:xfrm>
            <a:off x="7864881" y="235131"/>
            <a:ext cx="4085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+mj-lt"/>
              </a:rPr>
              <a:t>PROGRAMA CICERONE   Curso 2015-2016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483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52725" cy="1847850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476251" y="1431929"/>
            <a:ext cx="11502390" cy="831841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dirty="0" smtClean="0">
                <a:solidFill>
                  <a:srgbClr val="34505B"/>
                </a:solidFill>
              </a:rPr>
              <a:t>Grados universitarios </a:t>
            </a:r>
            <a:r>
              <a:rPr lang="es-ES" sz="4000" u="sng" dirty="0" smtClean="0">
                <a:solidFill>
                  <a:srgbClr val="34505B"/>
                </a:solidFill>
              </a:rPr>
              <a:t>más demandados impartidos </a:t>
            </a:r>
            <a:r>
              <a:rPr lang="es-ES" sz="4000" dirty="0" smtClean="0">
                <a:solidFill>
                  <a:srgbClr val="34505B"/>
                </a:solidFill>
              </a:rPr>
              <a:t>en la UC</a:t>
            </a:r>
            <a:endParaRPr lang="es-ES" sz="4000" dirty="0">
              <a:solidFill>
                <a:srgbClr val="34505B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278" y="5235879"/>
            <a:ext cx="2439722" cy="1622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2277443007"/>
              </p:ext>
            </p:extLst>
          </p:nvPr>
        </p:nvGraphicFramePr>
        <p:xfrm>
          <a:off x="0" y="2032000"/>
          <a:ext cx="7715249" cy="4867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432210"/>
              </p:ext>
            </p:extLst>
          </p:nvPr>
        </p:nvGraphicFramePr>
        <p:xfrm>
          <a:off x="8369206" y="2032004"/>
          <a:ext cx="3117944" cy="43273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5856"/>
                <a:gridCol w="742088"/>
              </a:tblGrid>
              <a:tr h="376060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Grado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Alumnos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</a:tr>
              <a:tr h="37606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G. en Magisterio E. </a:t>
                      </a:r>
                      <a:r>
                        <a:rPr lang="it-IT" sz="1400" u="none" strike="noStrike" dirty="0" smtClean="0">
                          <a:effectLst/>
                        </a:rPr>
                        <a:t>Primaria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416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7606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G. en Magisterio E. </a:t>
                      </a:r>
                      <a:r>
                        <a:rPr lang="it-IT" sz="1400" u="none" strike="noStrike" dirty="0" smtClean="0">
                          <a:effectLst/>
                        </a:rPr>
                        <a:t>Infantil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 dirty="0" smtClean="0">
                          <a:effectLst/>
                        </a:rPr>
                        <a:t>390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76060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 dirty="0">
                          <a:effectLst/>
                        </a:rPr>
                        <a:t>G. en Admin. Y Direcc. Empres.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 dirty="0" smtClean="0">
                          <a:effectLst/>
                        </a:rPr>
                        <a:t>293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506601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 dirty="0">
                          <a:effectLst/>
                        </a:rPr>
                        <a:t>G. en Enfermería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 dirty="0" smtClean="0">
                          <a:effectLst/>
                        </a:rPr>
                        <a:t>264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76060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 dirty="0">
                          <a:effectLst/>
                        </a:rPr>
                        <a:t>G. </a:t>
                      </a:r>
                      <a:r>
                        <a:rPr lang="es-ES_tradnl" sz="1400" u="none" strike="noStrike" dirty="0" smtClean="0">
                          <a:effectLst/>
                        </a:rPr>
                        <a:t>En</a:t>
                      </a:r>
                      <a:r>
                        <a:rPr lang="es-ES_tradnl" sz="1400" u="none" strike="noStrike" baseline="0" dirty="0" smtClean="0">
                          <a:effectLst/>
                        </a:rPr>
                        <a:t> Derecho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236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76060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 dirty="0">
                          <a:effectLst/>
                        </a:rPr>
                        <a:t>G. </a:t>
                      </a:r>
                      <a:r>
                        <a:rPr lang="es-ES_tradnl" sz="1400" u="none" strike="noStrike" dirty="0" smtClean="0">
                          <a:effectLst/>
                        </a:rPr>
                        <a:t>En Medicina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228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76060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 dirty="0">
                          <a:effectLst/>
                        </a:rPr>
                        <a:t>G. en </a:t>
                      </a:r>
                      <a:r>
                        <a:rPr lang="es-ES_tradnl" sz="1400" u="none" strike="noStrike" dirty="0" smtClean="0">
                          <a:effectLst/>
                        </a:rPr>
                        <a:t>Economía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183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76060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 dirty="0">
                          <a:effectLst/>
                        </a:rPr>
                        <a:t>G. en Fisioterapia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 dirty="0" smtClean="0">
                          <a:effectLst/>
                        </a:rPr>
                        <a:t>177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76060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 dirty="0">
                          <a:effectLst/>
                        </a:rPr>
                        <a:t>G. en Ingeniería Informática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 dirty="0" smtClean="0">
                          <a:effectLst/>
                        </a:rPr>
                        <a:t>159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76060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 dirty="0">
                          <a:effectLst/>
                        </a:rPr>
                        <a:t>G. en </a:t>
                      </a:r>
                      <a:r>
                        <a:rPr lang="es-ES_tradnl" sz="1400" u="none" strike="noStrike" dirty="0" smtClean="0">
                          <a:effectLst/>
                        </a:rPr>
                        <a:t>Ingeniería </a:t>
                      </a:r>
                      <a:r>
                        <a:rPr lang="es-ES_tradnl" sz="1400" u="none" strike="noStrike" dirty="0">
                          <a:effectLst/>
                        </a:rPr>
                        <a:t>en Tec. Industriales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 dirty="0" smtClean="0">
                          <a:effectLst/>
                        </a:rPr>
                        <a:t>151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</a:tbl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7864881" y="235131"/>
            <a:ext cx="4085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+mj-lt"/>
              </a:rPr>
              <a:t>PROGRAMA CICERONE   Curso 2015-2016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4028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52725" cy="1847850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476251" y="1431929"/>
            <a:ext cx="11502390" cy="831841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dirty="0" smtClean="0">
                <a:solidFill>
                  <a:srgbClr val="34505B"/>
                </a:solidFill>
              </a:rPr>
              <a:t>Grados universitarios </a:t>
            </a:r>
            <a:r>
              <a:rPr lang="es-ES" sz="4000" u="sng" dirty="0" smtClean="0">
                <a:solidFill>
                  <a:srgbClr val="34505B"/>
                </a:solidFill>
              </a:rPr>
              <a:t>más demandados NO impartidos </a:t>
            </a:r>
            <a:r>
              <a:rPr lang="es-ES" sz="4000" dirty="0" smtClean="0">
                <a:solidFill>
                  <a:srgbClr val="34505B"/>
                </a:solidFill>
              </a:rPr>
              <a:t>en la UC</a:t>
            </a:r>
            <a:endParaRPr lang="es-ES" sz="4000" dirty="0">
              <a:solidFill>
                <a:srgbClr val="34505B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278" y="5235879"/>
            <a:ext cx="2439722" cy="1622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743008051"/>
              </p:ext>
            </p:extLst>
          </p:nvPr>
        </p:nvGraphicFramePr>
        <p:xfrm>
          <a:off x="171450" y="2019300"/>
          <a:ext cx="7524749" cy="483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902979"/>
              </p:ext>
            </p:extLst>
          </p:nvPr>
        </p:nvGraphicFramePr>
        <p:xfrm>
          <a:off x="7864881" y="2133599"/>
          <a:ext cx="3374619" cy="44322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50066"/>
                <a:gridCol w="924553"/>
              </a:tblGrid>
              <a:tr h="396340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Grado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Alumnos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</a:tr>
              <a:tr h="396340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 dirty="0">
                          <a:effectLst/>
                        </a:rPr>
                        <a:t>G. en Psicología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283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96340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 dirty="0">
                          <a:effectLst/>
                        </a:rPr>
                        <a:t>G. en CC. De la A. Fis. Y del Dep.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 dirty="0" smtClean="0">
                          <a:effectLst/>
                        </a:rPr>
                        <a:t>165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96340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 dirty="0">
                          <a:effectLst/>
                        </a:rPr>
                        <a:t>G. en Periodismo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 dirty="0" smtClean="0">
                          <a:effectLst/>
                        </a:rPr>
                        <a:t>138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96340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 dirty="0">
                          <a:effectLst/>
                        </a:rPr>
                        <a:t>G. en Biología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 dirty="0" smtClean="0">
                          <a:effectLst/>
                        </a:rPr>
                        <a:t>134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468899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 dirty="0">
                          <a:effectLst/>
                        </a:rPr>
                        <a:t>G. en </a:t>
                      </a:r>
                      <a:r>
                        <a:rPr lang="es-ES_tradnl" sz="1400" u="none" strike="noStrike" dirty="0" smtClean="0">
                          <a:effectLst/>
                        </a:rPr>
                        <a:t>Publicidad</a:t>
                      </a:r>
                      <a:r>
                        <a:rPr lang="es-ES_tradnl" sz="1400" u="none" strike="noStrike" baseline="0" dirty="0" smtClean="0">
                          <a:effectLst/>
                        </a:rPr>
                        <a:t> y Relaciones </a:t>
                      </a:r>
                      <a:r>
                        <a:rPr lang="es-ES_tradnl" sz="1400" u="none" strike="noStrike" baseline="0" dirty="0" err="1" smtClean="0">
                          <a:effectLst/>
                        </a:rPr>
                        <a:t>Públucas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94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96340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 dirty="0">
                          <a:effectLst/>
                        </a:rPr>
                        <a:t>G. en </a:t>
                      </a:r>
                      <a:r>
                        <a:rPr lang="es-ES_tradnl" sz="1400" u="none" strike="noStrike" dirty="0" smtClean="0">
                          <a:effectLst/>
                        </a:rPr>
                        <a:t>Criminología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90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96340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 dirty="0">
                          <a:effectLst/>
                        </a:rPr>
                        <a:t>G. </a:t>
                      </a:r>
                      <a:r>
                        <a:rPr lang="es-ES_tradnl" sz="1400" u="none" strike="noStrike" dirty="0" smtClean="0">
                          <a:effectLst/>
                        </a:rPr>
                        <a:t>En Biotecnología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75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96340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 dirty="0" smtClean="0">
                          <a:effectLst/>
                        </a:rPr>
                        <a:t>G. En Traducción e Interpretación 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65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96340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>
                          <a:effectLst/>
                        </a:rPr>
                        <a:t>G. en Estudios Ingleses</a:t>
                      </a:r>
                      <a:endParaRPr lang="es-ES_tradn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64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96340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 dirty="0">
                          <a:effectLst/>
                        </a:rPr>
                        <a:t>G. en Comunicación Audiovisual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</a:tbl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7864881" y="235131"/>
            <a:ext cx="4085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+mj-lt"/>
              </a:rPr>
              <a:t>PROGRAMA CICERONE   Curso 2015-2016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287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52725" cy="1847850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476251" y="1431929"/>
            <a:ext cx="11502390" cy="8318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dirty="0" smtClean="0">
                <a:solidFill>
                  <a:srgbClr val="34505B"/>
                </a:solidFill>
              </a:rPr>
              <a:t>¿Te gustaría estudiar en la Universidad de Cantabria?</a:t>
            </a:r>
            <a:endParaRPr lang="es-ES" sz="4000" dirty="0">
              <a:solidFill>
                <a:srgbClr val="34505B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278" y="5235879"/>
            <a:ext cx="2439722" cy="1622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Gráfico 11"/>
          <p:cNvGraphicFramePr/>
          <p:nvPr>
            <p:extLst>
              <p:ext uri="{D42A27DB-BD31-4B8C-83A1-F6EECF244321}">
                <p14:modId xmlns:p14="http://schemas.microsoft.com/office/powerpoint/2010/main" val="2309336659"/>
              </p:ext>
            </p:extLst>
          </p:nvPr>
        </p:nvGraphicFramePr>
        <p:xfrm>
          <a:off x="5604328" y="2174648"/>
          <a:ext cx="5367811" cy="3872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042126"/>
              </p:ext>
            </p:extLst>
          </p:nvPr>
        </p:nvGraphicFramePr>
        <p:xfrm>
          <a:off x="647700" y="2413000"/>
          <a:ext cx="3479800" cy="19176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6821"/>
                <a:gridCol w="1112979"/>
              </a:tblGrid>
              <a:tr h="639233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Sí</a:t>
                      </a:r>
                      <a:endParaRPr lang="es-ES_trad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u="none" strike="noStrike" dirty="0" smtClean="0">
                          <a:effectLst/>
                        </a:rPr>
                        <a:t>1346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639233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No</a:t>
                      </a:r>
                      <a:endParaRPr lang="es-ES_trad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1096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639233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Sin respuesta</a:t>
                      </a:r>
                      <a:endParaRPr lang="es-ES_trad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331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</a:tbl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7864881" y="235131"/>
            <a:ext cx="4085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+mj-lt"/>
              </a:rPr>
              <a:t>PROGRAMA CICERONE   Curso 2015-2016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4536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52725" cy="1847850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476251" y="1431929"/>
            <a:ext cx="11502390" cy="831841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dirty="0" smtClean="0">
                <a:solidFill>
                  <a:srgbClr val="34505B"/>
                </a:solidFill>
              </a:rPr>
              <a:t>Motivos por los que elegir estudiar en la Universidad de Cantabria</a:t>
            </a:r>
            <a:endParaRPr lang="es-ES" sz="4000" dirty="0">
              <a:solidFill>
                <a:srgbClr val="34505B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278" y="5235879"/>
            <a:ext cx="2439722" cy="1622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980258"/>
              </p:ext>
            </p:extLst>
          </p:nvPr>
        </p:nvGraphicFramePr>
        <p:xfrm>
          <a:off x="7200287" y="2656043"/>
          <a:ext cx="4178913" cy="283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1100"/>
                <a:gridCol w="1057813"/>
              </a:tblGrid>
              <a:tr h="318775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La UC ofrece la titulación</a:t>
                      </a:r>
                      <a:r>
                        <a:rPr lang="es-ES_tradnl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que quiero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799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18775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Cercanía</a:t>
                      </a:r>
                      <a:r>
                        <a:rPr lang="es-ES_tradnl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al domicilio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934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187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Tengo nota suficiente para entrar en la UC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253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187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Información que me han facilitado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265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46943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Calidad de la institución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u="none" strike="noStrike" dirty="0" smtClean="0">
                          <a:effectLst/>
                        </a:rPr>
                        <a:t>339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Nivel de investigación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u="none" strike="noStrike" dirty="0" smtClean="0">
                          <a:effectLst/>
                        </a:rPr>
                        <a:t>154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187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Instalaciones y servicios para los estudiantes</a:t>
                      </a:r>
                    </a:p>
                  </a:txBody>
                  <a:tcPr marL="9525" marR="9525" marT="9525" marB="0" anchor="b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312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18775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Programas de movilidad internacional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194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18775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Otros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3310861425"/>
              </p:ext>
            </p:extLst>
          </p:nvPr>
        </p:nvGraphicFramePr>
        <p:xfrm>
          <a:off x="191036" y="2419349"/>
          <a:ext cx="6606540" cy="443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7864881" y="235131"/>
            <a:ext cx="4085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+mj-lt"/>
              </a:rPr>
              <a:t>PROGRAMA CICERONE   Curso 2015-2016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963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52725" cy="1847850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476251" y="1431929"/>
            <a:ext cx="11502390" cy="831841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dirty="0" smtClean="0">
                <a:solidFill>
                  <a:srgbClr val="34505B"/>
                </a:solidFill>
              </a:rPr>
              <a:t>Motivos por los que no elegir estudiar en la Universidad de Cantabria</a:t>
            </a:r>
            <a:endParaRPr lang="es-ES" sz="4000" dirty="0">
              <a:solidFill>
                <a:srgbClr val="34505B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278" y="5235879"/>
            <a:ext cx="2439722" cy="1622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618195"/>
              </p:ext>
            </p:extLst>
          </p:nvPr>
        </p:nvGraphicFramePr>
        <p:xfrm>
          <a:off x="7778452" y="2503013"/>
          <a:ext cx="3947651" cy="28279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48378"/>
                <a:gridCol w="999273"/>
              </a:tblGrid>
              <a:tr h="340417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Motivos económicos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56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4041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La UC no ofrece la titulación que quiero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623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4041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No tengo nota suficiente para entrar en la UC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4041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Voy a cursar un Ciclo Formativo de Grado Superior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134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4041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Prefiero estudiar en otra Comunidad o en otro país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347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4041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No voy a seguir estudiando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41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4041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Busco una universidad con más prestigio y calidad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128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40417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Otros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68433030"/>
              </p:ext>
            </p:extLst>
          </p:nvPr>
        </p:nvGraphicFramePr>
        <p:xfrm>
          <a:off x="0" y="2272237"/>
          <a:ext cx="7139940" cy="4652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7864881" y="235131"/>
            <a:ext cx="4085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+mj-lt"/>
              </a:rPr>
              <a:t>PROGRAMA CICERONE   Curso 2015-2016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1645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52725" cy="1847850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461010" y="1204551"/>
            <a:ext cx="11502390" cy="8318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dirty="0" smtClean="0">
                <a:solidFill>
                  <a:srgbClr val="34505B"/>
                </a:solidFill>
              </a:rPr>
              <a:t>¿Qué más aspectos te gustaría saber sobre la UC?</a:t>
            </a:r>
            <a:endParaRPr lang="es-ES" sz="4000" dirty="0">
              <a:solidFill>
                <a:srgbClr val="34505B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278" y="5235879"/>
            <a:ext cx="2439722" cy="1622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680065"/>
              </p:ext>
            </p:extLst>
          </p:nvPr>
        </p:nvGraphicFramePr>
        <p:xfrm>
          <a:off x="7864881" y="1853320"/>
          <a:ext cx="3419157" cy="45811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53662"/>
                <a:gridCol w="865495"/>
              </a:tblGrid>
              <a:tr h="323142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Alojamiento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325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23142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Bibliotecas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235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23142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Deportes 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765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23142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Idiomas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560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80331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Apoyos tecnológicos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236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23142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Actividades estudiantiles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443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23142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Actividades de voluntariado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443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23142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Actividades culturales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23142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Salidas al extranjero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936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23142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Formación transversal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23142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Prácticas para el empleo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785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23142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Salidas profesionales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832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23142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Normativa de acceso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23142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Otros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3749568170"/>
              </p:ext>
            </p:extLst>
          </p:nvPr>
        </p:nvGraphicFramePr>
        <p:xfrm>
          <a:off x="190500" y="2263770"/>
          <a:ext cx="7480300" cy="4594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7864881" y="235131"/>
            <a:ext cx="4085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+mj-lt"/>
              </a:rPr>
              <a:t>PROGRAMA CICERONE   Curso 2015-2016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7144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52725" cy="1847850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880404" y="3156126"/>
            <a:ext cx="10515600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6000" dirty="0" smtClean="0">
                <a:solidFill>
                  <a:srgbClr val="34505B"/>
                </a:solidFill>
              </a:rPr>
              <a:t>ORIENTADORES Y PROFESORES</a:t>
            </a:r>
            <a:endParaRPr lang="es-ES" sz="6000" dirty="0">
              <a:solidFill>
                <a:srgbClr val="34505B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278" y="5235879"/>
            <a:ext cx="2439722" cy="1622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uadroTexto 8"/>
          <p:cNvSpPr txBox="1"/>
          <p:nvPr/>
        </p:nvSpPr>
        <p:spPr>
          <a:xfrm>
            <a:off x="7864881" y="235131"/>
            <a:ext cx="4085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+mj-lt"/>
              </a:rPr>
              <a:t>PROGRAMA CICERONE   Curso 2015-2016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475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52725" cy="1847850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492456" y="1304546"/>
            <a:ext cx="9415334" cy="8318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dirty="0" smtClean="0">
                <a:solidFill>
                  <a:srgbClr val="34505B"/>
                </a:solidFill>
              </a:rPr>
              <a:t>Cargo desempeñado por los encuestados </a:t>
            </a:r>
            <a:endParaRPr lang="es-ES" sz="4000" dirty="0">
              <a:solidFill>
                <a:srgbClr val="34505B"/>
              </a:solidFill>
            </a:endParaRPr>
          </a:p>
        </p:txBody>
      </p:sp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711826310"/>
              </p:ext>
            </p:extLst>
          </p:nvPr>
        </p:nvGraphicFramePr>
        <p:xfrm>
          <a:off x="5970218" y="1720466"/>
          <a:ext cx="5988050" cy="4271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243119"/>
              </p:ext>
            </p:extLst>
          </p:nvPr>
        </p:nvGraphicFramePr>
        <p:xfrm>
          <a:off x="838200" y="2918129"/>
          <a:ext cx="3251200" cy="17681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8845"/>
                <a:gridCol w="902355"/>
              </a:tblGrid>
              <a:tr h="353634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Orientador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u="none" strike="noStrike" dirty="0" smtClean="0">
                          <a:effectLst/>
                        </a:rPr>
                        <a:t>31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53634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Profesor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u="none" strike="noStrike" dirty="0" smtClean="0">
                          <a:effectLst/>
                        </a:rPr>
                        <a:t>68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53634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Jefe de estudios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u="none" strike="noStrike" dirty="0" smtClean="0">
                          <a:effectLst/>
                        </a:rPr>
                        <a:t>6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53634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Director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u="none" strike="noStrike" dirty="0" smtClean="0">
                          <a:effectLst/>
                        </a:rPr>
                        <a:t>1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53634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Sin respuesta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u="none" strike="noStrike" dirty="0" smtClean="0">
                          <a:effectLst/>
                        </a:rPr>
                        <a:t>4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</a:tbl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278" y="5235879"/>
            <a:ext cx="2439722" cy="1622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7864881" y="235131"/>
            <a:ext cx="4085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+mj-lt"/>
              </a:rPr>
              <a:t>PROGRAMA CICERONE   Curso 2015-2016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2813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52725" cy="1847850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492456" y="1304546"/>
            <a:ext cx="6175044" cy="8318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dirty="0" smtClean="0">
                <a:solidFill>
                  <a:srgbClr val="34505B"/>
                </a:solidFill>
              </a:rPr>
              <a:t>Valoración del programa</a:t>
            </a:r>
            <a:endParaRPr lang="es-ES" sz="4000" dirty="0">
              <a:solidFill>
                <a:srgbClr val="34505B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278" y="5235879"/>
            <a:ext cx="2439722" cy="1622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611822694"/>
              </p:ext>
            </p:extLst>
          </p:nvPr>
        </p:nvGraphicFramePr>
        <p:xfrm>
          <a:off x="819150" y="2136387"/>
          <a:ext cx="6282690" cy="4082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246774"/>
              </p:ext>
            </p:extLst>
          </p:nvPr>
        </p:nvGraphicFramePr>
        <p:xfrm>
          <a:off x="7864881" y="2387600"/>
          <a:ext cx="3514319" cy="3257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58424"/>
                <a:gridCol w="955895"/>
              </a:tblGrid>
              <a:tr h="542925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Muy interesante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u="none" strike="noStrike" dirty="0" smtClean="0">
                          <a:effectLst/>
                        </a:rPr>
                        <a:t>69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Interesante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Indiferente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Muy indiferente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u="none" strike="noStrike" dirty="0" smtClean="0">
                          <a:effectLst/>
                        </a:rPr>
                        <a:t>0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Sin respuesta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u="none" strike="noStrike" dirty="0" smtClean="0">
                          <a:effectLst/>
                        </a:rPr>
                        <a:t>0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864881" y="235131"/>
            <a:ext cx="4085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+mj-lt"/>
              </a:rPr>
              <a:t>PROGRAMA CICERONE   Curso 2015-2016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46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52725" cy="1847850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278" y="5235879"/>
            <a:ext cx="2439722" cy="1622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880404" y="3156126"/>
            <a:ext cx="10515600" cy="18222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6000" dirty="0" smtClean="0">
                <a:solidFill>
                  <a:srgbClr val="34505B"/>
                </a:solidFill>
              </a:rPr>
              <a:t>ENCUESTAS DE ALUMNOS</a:t>
            </a:r>
            <a:endParaRPr lang="es-ES" sz="6000" dirty="0">
              <a:solidFill>
                <a:srgbClr val="34505B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7864881" y="235131"/>
            <a:ext cx="4085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+mj-lt"/>
              </a:rPr>
              <a:t>PROGRAMA CICERONE   Curso 2015-2016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8558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52725" cy="1847850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492456" y="1304546"/>
            <a:ext cx="11185194" cy="8318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dirty="0" smtClean="0">
                <a:solidFill>
                  <a:srgbClr val="34505B"/>
                </a:solidFill>
              </a:rPr>
              <a:t>Valoración de la metodología de la presentación</a:t>
            </a:r>
            <a:endParaRPr lang="es-ES" sz="4000" dirty="0">
              <a:solidFill>
                <a:srgbClr val="34505B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278" y="5235879"/>
            <a:ext cx="2439722" cy="1622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1746682309"/>
              </p:ext>
            </p:extLst>
          </p:nvPr>
        </p:nvGraphicFramePr>
        <p:xfrm>
          <a:off x="5627979" y="1847850"/>
          <a:ext cx="6350661" cy="4244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207334"/>
              </p:ext>
            </p:extLst>
          </p:nvPr>
        </p:nvGraphicFramePr>
        <p:xfrm>
          <a:off x="1046162" y="2547934"/>
          <a:ext cx="3195638" cy="32754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55838"/>
                <a:gridCol w="939800"/>
              </a:tblGrid>
              <a:tr h="59835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Muy adecuada</a:t>
                      </a:r>
                      <a:endParaRPr lang="es-ES_tradnl" sz="1400" b="1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es-ES_tradnl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59835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Adecuada</a:t>
                      </a:r>
                      <a:endParaRPr lang="es-ES_tradnl" sz="1400" b="1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es-ES_tradnl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519680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Normal</a:t>
                      </a:r>
                      <a:endParaRPr lang="es-ES_tradnl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519680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Inadecuada</a:t>
                      </a: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u="none" strike="noStrike" dirty="0" smtClean="0">
                          <a:effectLst/>
                        </a:rPr>
                        <a:t>3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519680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Muy inadecuada</a:t>
                      </a:r>
                      <a:endParaRPr lang="es-ES_tradnl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u="none" strike="noStrike" dirty="0" smtClean="0">
                          <a:effectLst/>
                        </a:rPr>
                        <a:t>2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519680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Sin respuesta</a:t>
                      </a:r>
                      <a:endParaRPr lang="es-ES_tradnl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u="none" strike="noStrike" dirty="0">
                          <a:effectLst/>
                        </a:rPr>
                        <a:t>1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864881" y="235131"/>
            <a:ext cx="4085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+mj-lt"/>
              </a:rPr>
              <a:t>PROGRAMA CICERONE   Curso 2015-2016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3227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52725" cy="1847850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492456" y="1304546"/>
            <a:ext cx="11185194" cy="8318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dirty="0" smtClean="0">
                <a:solidFill>
                  <a:srgbClr val="34505B"/>
                </a:solidFill>
              </a:rPr>
              <a:t>Valoración del tiempo destinado a la presentación</a:t>
            </a:r>
            <a:endParaRPr lang="es-ES" sz="4000" dirty="0">
              <a:solidFill>
                <a:srgbClr val="34505B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278" y="5235879"/>
            <a:ext cx="2439722" cy="1622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064407"/>
              </p:ext>
            </p:extLst>
          </p:nvPr>
        </p:nvGraphicFramePr>
        <p:xfrm>
          <a:off x="8407400" y="2518613"/>
          <a:ext cx="2914995" cy="33487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8546"/>
                <a:gridCol w="926449"/>
              </a:tblGrid>
              <a:tr h="558131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Muy excesivo</a:t>
                      </a:r>
                      <a:endParaRPr lang="es-ES_trad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55813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Excesivo</a:t>
                      </a:r>
                      <a:endParaRPr lang="es-ES_tradnl" sz="1600" b="1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es-ES_trad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55813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Adecuado</a:t>
                      </a:r>
                      <a:endParaRPr lang="es-ES_tradnl" sz="1600" b="1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es-ES_trad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558131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Escaso</a:t>
                      </a:r>
                      <a:endParaRPr lang="es-ES_trad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u="none" strike="noStrike" dirty="0" smtClean="0">
                          <a:effectLst/>
                        </a:rPr>
                        <a:t>30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558131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Muy escaso</a:t>
                      </a:r>
                      <a:endParaRPr lang="es-ES_trad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u="none" strike="noStrike" dirty="0" smtClean="0">
                          <a:effectLst/>
                        </a:rPr>
                        <a:t>20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558131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Sin respuesta</a:t>
                      </a:r>
                      <a:endParaRPr lang="es-ES_trad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</a:tbl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7864881" y="235131"/>
            <a:ext cx="4085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+mj-lt"/>
              </a:rPr>
              <a:t>PROGRAMA CICERONE   Curso 2015-2016</a:t>
            </a:r>
            <a:endParaRPr lang="es-ES" dirty="0">
              <a:latin typeface="+mj-lt"/>
            </a:endParaRPr>
          </a:p>
        </p:txBody>
      </p:sp>
      <p:graphicFrame>
        <p:nvGraphicFramePr>
          <p:cNvPr id="12" name="Gráfico 11"/>
          <p:cNvGraphicFramePr/>
          <p:nvPr>
            <p:extLst>
              <p:ext uri="{D42A27DB-BD31-4B8C-83A1-F6EECF244321}">
                <p14:modId xmlns:p14="http://schemas.microsoft.com/office/powerpoint/2010/main" val="3906778879"/>
              </p:ext>
            </p:extLst>
          </p:nvPr>
        </p:nvGraphicFramePr>
        <p:xfrm>
          <a:off x="139700" y="127211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9717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52725" cy="1847850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492456" y="1304546"/>
            <a:ext cx="11185194" cy="8318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dirty="0" smtClean="0">
                <a:solidFill>
                  <a:srgbClr val="34505B"/>
                </a:solidFill>
              </a:rPr>
              <a:t>Valoración del material presentado y/o distribuido</a:t>
            </a:r>
            <a:endParaRPr lang="es-ES" sz="4000" dirty="0">
              <a:solidFill>
                <a:srgbClr val="34505B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278" y="5235879"/>
            <a:ext cx="2439722" cy="1622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3084685260"/>
              </p:ext>
            </p:extLst>
          </p:nvPr>
        </p:nvGraphicFramePr>
        <p:xfrm>
          <a:off x="4523874" y="1847850"/>
          <a:ext cx="7896726" cy="4476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653699"/>
              </p:ext>
            </p:extLst>
          </p:nvPr>
        </p:nvGraphicFramePr>
        <p:xfrm>
          <a:off x="779462" y="2547934"/>
          <a:ext cx="3081338" cy="37766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90738"/>
                <a:gridCol w="990600"/>
              </a:tblGrid>
              <a:tr h="629444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Muy adecuado</a:t>
                      </a:r>
                      <a:endParaRPr lang="es-ES_trad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629444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Adecuado</a:t>
                      </a:r>
                      <a:endParaRPr lang="es-ES_trad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629444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Normal</a:t>
                      </a:r>
                      <a:endParaRPr lang="es-ES_trad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629444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Inadecuado</a:t>
                      </a:r>
                      <a:endParaRPr lang="es-ES_trad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629444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Muy inadecuado</a:t>
                      </a:r>
                      <a:endParaRPr lang="es-ES_trad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u="none" strike="noStrike" dirty="0" smtClean="0">
                          <a:effectLst/>
                        </a:rPr>
                        <a:t>2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629444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Sin respuesta</a:t>
                      </a:r>
                      <a:endParaRPr lang="es-ES_trad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u="none" strike="noStrike" dirty="0" smtClean="0">
                          <a:effectLst/>
                        </a:rPr>
                        <a:t>7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864881" y="235131"/>
            <a:ext cx="4085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+mj-lt"/>
              </a:rPr>
              <a:t>PROGRAMA CICERONE   Curso 2015-2016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0316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52725" cy="1847850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492456" y="1304546"/>
            <a:ext cx="11185194" cy="8318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dirty="0" smtClean="0">
                <a:solidFill>
                  <a:srgbClr val="34505B"/>
                </a:solidFill>
              </a:rPr>
              <a:t>Intervención de los alumnos</a:t>
            </a:r>
            <a:endParaRPr lang="es-ES" sz="4000" dirty="0">
              <a:solidFill>
                <a:srgbClr val="34505B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278" y="5235879"/>
            <a:ext cx="2439722" cy="1622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061945861"/>
              </p:ext>
            </p:extLst>
          </p:nvPr>
        </p:nvGraphicFramePr>
        <p:xfrm>
          <a:off x="129540" y="1720466"/>
          <a:ext cx="7200900" cy="4908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011834"/>
              </p:ext>
            </p:extLst>
          </p:nvPr>
        </p:nvGraphicFramePr>
        <p:xfrm>
          <a:off x="8053137" y="2136386"/>
          <a:ext cx="3072063" cy="32537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4609"/>
                <a:gridCol w="1047454"/>
              </a:tblGrid>
              <a:tr h="551977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Muy abundantes</a:t>
                      </a:r>
                      <a:endParaRPr lang="es-ES_trad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u="none" strike="noStrike" dirty="0" smtClean="0">
                          <a:effectLst/>
                        </a:rPr>
                        <a:t>11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493874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Abundantes</a:t>
                      </a:r>
                      <a:endParaRPr lang="es-ES_trad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u="none" strike="noStrike" dirty="0" smtClean="0">
                          <a:effectLst/>
                        </a:rPr>
                        <a:t>24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551977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Suficientes</a:t>
                      </a:r>
                      <a:endParaRPr lang="es-ES_trad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u="none" strike="noStrike" dirty="0" smtClean="0">
                          <a:effectLst/>
                        </a:rPr>
                        <a:t>32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551977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Escasas</a:t>
                      </a:r>
                      <a:endParaRPr lang="es-ES_trad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551977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Muy escasas</a:t>
                      </a:r>
                      <a:endParaRPr lang="es-ES_trad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551977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Sin respuesta</a:t>
                      </a:r>
                      <a:endParaRPr lang="es-ES_trad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864881" y="235131"/>
            <a:ext cx="4085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+mj-lt"/>
              </a:rPr>
              <a:t>PROGRAMA CICERONE   Curso 2015-2016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0500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52725" cy="1847850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492456" y="1304546"/>
            <a:ext cx="11185194" cy="8318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dirty="0" smtClean="0">
                <a:solidFill>
                  <a:srgbClr val="34505B"/>
                </a:solidFill>
              </a:rPr>
              <a:t>Coordinación del SOUCAN</a:t>
            </a:r>
            <a:endParaRPr lang="es-ES" sz="4000" dirty="0">
              <a:solidFill>
                <a:srgbClr val="34505B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278" y="5235879"/>
            <a:ext cx="2439722" cy="1622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1317362378"/>
              </p:ext>
            </p:extLst>
          </p:nvPr>
        </p:nvGraphicFramePr>
        <p:xfrm>
          <a:off x="4935038" y="1304546"/>
          <a:ext cx="7467600" cy="4999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146527"/>
              </p:ext>
            </p:extLst>
          </p:nvPr>
        </p:nvGraphicFramePr>
        <p:xfrm>
          <a:off x="690562" y="2547930"/>
          <a:ext cx="3287880" cy="28199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90226"/>
                <a:gridCol w="1097654"/>
              </a:tblGrid>
              <a:tr h="451645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Muy buena</a:t>
                      </a:r>
                      <a:endParaRPr lang="es-ES_tradnl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  <a:endParaRPr lang="es-ES_trad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561772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Buena</a:t>
                      </a:r>
                      <a:endParaRPr lang="es-ES_tradnl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  <a:endParaRPr lang="es-ES_trad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451645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8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Normal</a:t>
                      </a:r>
                      <a:endParaRPr lang="es-ES_tradnl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800" u="none" strike="noStrike" dirty="0" smtClean="0">
                          <a:effectLst/>
                        </a:rPr>
                        <a:t>10</a:t>
                      </a:r>
                      <a:endParaRPr lang="es-ES_trad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451645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Mala</a:t>
                      </a:r>
                      <a:endParaRPr lang="es-ES_tradnl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800" u="none" strike="noStrike" dirty="0" smtClean="0">
                          <a:effectLst/>
                        </a:rPr>
                        <a:t>0</a:t>
                      </a:r>
                      <a:endParaRPr lang="es-ES_trad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451645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8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Muy mala</a:t>
                      </a:r>
                      <a:endParaRPr lang="es-ES_tradnl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800" u="none" strike="noStrike" dirty="0" smtClean="0">
                          <a:effectLst/>
                        </a:rPr>
                        <a:t>1</a:t>
                      </a:r>
                      <a:endParaRPr lang="es-ES_trad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451645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Sin respuesta</a:t>
                      </a:r>
                      <a:endParaRPr lang="es-ES_tradnl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800" u="none" strike="noStrike" dirty="0" smtClean="0">
                          <a:effectLst/>
                        </a:rPr>
                        <a:t>9</a:t>
                      </a:r>
                      <a:endParaRPr lang="es-ES_trad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864881" y="235131"/>
            <a:ext cx="4085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+mj-lt"/>
              </a:rPr>
              <a:t>PROGRAMA CICERONE   Curso 2015-2016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479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52725" cy="1847850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880404" y="3156126"/>
            <a:ext cx="10515600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6000" dirty="0" smtClean="0">
                <a:solidFill>
                  <a:srgbClr val="34505B"/>
                </a:solidFill>
              </a:rPr>
              <a:t>BECARIOS</a:t>
            </a:r>
            <a:endParaRPr lang="es-ES" sz="6000" dirty="0">
              <a:solidFill>
                <a:srgbClr val="34505B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278" y="5235879"/>
            <a:ext cx="2439722" cy="1622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uadroTexto 8"/>
          <p:cNvSpPr txBox="1"/>
          <p:nvPr/>
        </p:nvSpPr>
        <p:spPr>
          <a:xfrm>
            <a:off x="7864881" y="235131"/>
            <a:ext cx="4085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+mj-lt"/>
              </a:rPr>
              <a:t>PROGRAMA CICERONE   Curso 2015-2016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6308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52725" cy="1847850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492456" y="1304546"/>
            <a:ext cx="11185194" cy="8318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dirty="0" smtClean="0">
                <a:solidFill>
                  <a:srgbClr val="34505B"/>
                </a:solidFill>
              </a:rPr>
              <a:t>Número total de encuestas realizadas</a:t>
            </a:r>
            <a:endParaRPr lang="es-ES" sz="4000" dirty="0">
              <a:solidFill>
                <a:srgbClr val="34505B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278" y="5235879"/>
            <a:ext cx="2439722" cy="1622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234278343"/>
              </p:ext>
            </p:extLst>
          </p:nvPr>
        </p:nvGraphicFramePr>
        <p:xfrm>
          <a:off x="4667250" y="1720466"/>
          <a:ext cx="7524750" cy="4897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035390"/>
              </p:ext>
            </p:extLst>
          </p:nvPr>
        </p:nvGraphicFramePr>
        <p:xfrm>
          <a:off x="830262" y="3098800"/>
          <a:ext cx="2840038" cy="10572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0647"/>
                <a:gridCol w="1019391"/>
              </a:tblGrid>
              <a:tr h="352425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Sandra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u="none" strike="noStrike" dirty="0" smtClean="0">
                          <a:effectLst/>
                        </a:rPr>
                        <a:t>26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Rubén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u="none" strike="noStrike" dirty="0">
                          <a:effectLst/>
                        </a:rPr>
                        <a:t>21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Rodrigo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u="none" strike="noStrike" dirty="0" smtClean="0">
                          <a:effectLst/>
                        </a:rPr>
                        <a:t>25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864881" y="235131"/>
            <a:ext cx="4085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+mj-lt"/>
              </a:rPr>
              <a:t>PROGRAMA CICERONE   Curso 2015-2016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6617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52725" cy="1847850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492456" y="1304546"/>
            <a:ext cx="11185194" cy="8318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dirty="0" smtClean="0">
                <a:solidFill>
                  <a:srgbClr val="34505B"/>
                </a:solidFill>
              </a:rPr>
              <a:t>Puntualidad del centro</a:t>
            </a:r>
            <a:endParaRPr lang="es-ES" sz="4000" dirty="0">
              <a:solidFill>
                <a:srgbClr val="34505B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278" y="5235879"/>
            <a:ext cx="2439722" cy="1622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606939022"/>
              </p:ext>
            </p:extLst>
          </p:nvPr>
        </p:nvGraphicFramePr>
        <p:xfrm>
          <a:off x="0" y="1439333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998655"/>
              </p:ext>
            </p:extLst>
          </p:nvPr>
        </p:nvGraphicFramePr>
        <p:xfrm>
          <a:off x="8558907" y="2342146"/>
          <a:ext cx="2731393" cy="23421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5893"/>
                <a:gridCol w="825500"/>
              </a:tblGrid>
              <a:tr h="780716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Sí</a:t>
                      </a:r>
                      <a:endParaRPr lang="es-ES_trad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u="none" strike="noStrike" dirty="0">
                          <a:effectLst/>
                        </a:rPr>
                        <a:t>67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780716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No</a:t>
                      </a:r>
                      <a:endParaRPr lang="es-ES_trad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u="none" strike="noStrike" dirty="0">
                          <a:effectLst/>
                        </a:rPr>
                        <a:t>4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780716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Sin respuesta</a:t>
                      </a:r>
                      <a:endParaRPr lang="es-ES_trad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u="none" strike="noStrike" dirty="0">
                          <a:effectLst/>
                        </a:rPr>
                        <a:t>1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</a:tbl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7864881" y="235131"/>
            <a:ext cx="4085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+mj-lt"/>
              </a:rPr>
              <a:t>PROGRAMA CICERONE   Curso 2015-2016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7784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52725" cy="1847850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492456" y="1304546"/>
            <a:ext cx="11185194" cy="8318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4000" dirty="0">
              <a:solidFill>
                <a:srgbClr val="34505B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278" y="5235879"/>
            <a:ext cx="2439722" cy="1622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2266331572"/>
              </p:ext>
            </p:extLst>
          </p:nvPr>
        </p:nvGraphicFramePr>
        <p:xfrm>
          <a:off x="4762500" y="1456946"/>
          <a:ext cx="7216140" cy="5188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772018"/>
              </p:ext>
            </p:extLst>
          </p:nvPr>
        </p:nvGraphicFramePr>
        <p:xfrm>
          <a:off x="1241425" y="3273729"/>
          <a:ext cx="2886075" cy="10569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3575"/>
                <a:gridCol w="952500"/>
              </a:tblGrid>
              <a:tr h="352324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Sí</a:t>
                      </a:r>
                      <a:endParaRPr lang="es-ES_tradnl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67</a:t>
                      </a:r>
                      <a:endParaRPr lang="es-ES_trad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52324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No</a:t>
                      </a:r>
                      <a:endParaRPr lang="es-ES_tradnl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800" u="none" strike="noStrike" dirty="0" smtClean="0">
                          <a:effectLst/>
                        </a:rPr>
                        <a:t>5</a:t>
                      </a:r>
                      <a:endParaRPr lang="es-ES_trad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52324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Sin respuesta</a:t>
                      </a:r>
                      <a:endParaRPr lang="es-ES_tradnl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800" u="none" strike="noStrike" dirty="0" smtClean="0">
                          <a:effectLst/>
                        </a:rPr>
                        <a:t>0</a:t>
                      </a:r>
                      <a:endParaRPr lang="es-ES_trad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</a:tbl>
          </a:graphicData>
        </a:graphic>
      </p:graphicFrame>
      <p:sp>
        <p:nvSpPr>
          <p:cNvPr id="12" name="Título 1"/>
          <p:cNvSpPr txBox="1">
            <a:spLocks/>
          </p:cNvSpPr>
          <p:nvPr/>
        </p:nvSpPr>
        <p:spPr>
          <a:xfrm>
            <a:off x="644856" y="1456946"/>
            <a:ext cx="11185194" cy="8318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dirty="0" smtClean="0">
                <a:solidFill>
                  <a:srgbClr val="34505B"/>
                </a:solidFill>
              </a:rPr>
              <a:t>¿La sesión se ha desarrollado según lo previsto?</a:t>
            </a:r>
            <a:endParaRPr lang="es-ES" sz="4000" dirty="0">
              <a:solidFill>
                <a:srgbClr val="34505B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7864881" y="235131"/>
            <a:ext cx="4085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+mj-lt"/>
              </a:rPr>
              <a:t>PROGRAMA CICERONE   Curso 2015-2016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3558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52725" cy="1847850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492456" y="1304546"/>
            <a:ext cx="11185194" cy="8318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4000" dirty="0">
              <a:solidFill>
                <a:srgbClr val="34505B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278" y="5235879"/>
            <a:ext cx="2439722" cy="1622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ítulo 1"/>
          <p:cNvSpPr txBox="1">
            <a:spLocks/>
          </p:cNvSpPr>
          <p:nvPr/>
        </p:nvSpPr>
        <p:spPr>
          <a:xfrm>
            <a:off x="644856" y="1456946"/>
            <a:ext cx="11185194" cy="8318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dirty="0" smtClean="0">
                <a:solidFill>
                  <a:srgbClr val="34505B"/>
                </a:solidFill>
              </a:rPr>
              <a:t>Coordinación con el profesor</a:t>
            </a:r>
            <a:endParaRPr lang="es-ES" sz="4000" dirty="0">
              <a:solidFill>
                <a:srgbClr val="34505B"/>
              </a:solidFill>
            </a:endParaRPr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786545576"/>
              </p:ext>
            </p:extLst>
          </p:nvPr>
        </p:nvGraphicFramePr>
        <p:xfrm>
          <a:off x="644856" y="2136387"/>
          <a:ext cx="6534150" cy="4282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943194"/>
              </p:ext>
            </p:extLst>
          </p:nvPr>
        </p:nvGraphicFramePr>
        <p:xfrm>
          <a:off x="8425127" y="2495921"/>
          <a:ext cx="2654301" cy="2762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1330"/>
                <a:gridCol w="852971"/>
              </a:tblGrid>
              <a:tr h="460375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Muy buena</a:t>
                      </a:r>
                      <a:endParaRPr lang="es-ES_tradnl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  <a:endParaRPr lang="es-ES_trad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Buena</a:t>
                      </a:r>
                      <a:endParaRPr lang="es-ES_tradnl" sz="1800" b="1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  <a:endParaRPr lang="es-ES_trad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Normal</a:t>
                      </a:r>
                      <a:endParaRPr lang="es-ES_tradnl" sz="1800" b="1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es-ES_trad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Mala</a:t>
                      </a:r>
                      <a:endParaRPr lang="es-ES_tradnl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800" u="none" strike="noStrike" dirty="0" smtClean="0">
                          <a:effectLst/>
                        </a:rPr>
                        <a:t>1</a:t>
                      </a:r>
                      <a:endParaRPr lang="es-ES_trad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Muy mala</a:t>
                      </a:r>
                      <a:endParaRPr lang="es-ES_tradnl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800" u="none" strike="noStrike" dirty="0" smtClean="0">
                          <a:effectLst/>
                        </a:rPr>
                        <a:t>0</a:t>
                      </a:r>
                      <a:endParaRPr lang="es-ES_trad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Sin respuesta</a:t>
                      </a:r>
                      <a:endParaRPr lang="es-ES_tradnl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s-ES_trad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</a:tbl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7864881" y="235131"/>
            <a:ext cx="4085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+mj-lt"/>
              </a:rPr>
              <a:t>PROGRAMA CICERONE   Curso 2015-2016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6373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52725" cy="1847850"/>
          </a:xfrm>
          <a:prstGeom prst="rect">
            <a:avLst/>
          </a:prstGeom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689335" y="923925"/>
            <a:ext cx="4785222" cy="8318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dirty="0" smtClean="0">
                <a:solidFill>
                  <a:srgbClr val="34505B"/>
                </a:solidFill>
              </a:rPr>
              <a:t>Datos de participación</a:t>
            </a:r>
            <a:endParaRPr lang="es-ES" sz="4000" dirty="0">
              <a:solidFill>
                <a:srgbClr val="34505B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278" y="5235879"/>
            <a:ext cx="2439722" cy="1622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1683084885"/>
              </p:ext>
            </p:extLst>
          </p:nvPr>
        </p:nvGraphicFramePr>
        <p:xfrm>
          <a:off x="3758928" y="1962150"/>
          <a:ext cx="7405351" cy="3910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386731"/>
              </p:ext>
            </p:extLst>
          </p:nvPr>
        </p:nvGraphicFramePr>
        <p:xfrm>
          <a:off x="526849" y="1638301"/>
          <a:ext cx="2204358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136"/>
                <a:gridCol w="1183222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 smtClean="0">
                          <a:solidFill>
                            <a:schemeClr val="bg1"/>
                          </a:solidFill>
                        </a:rPr>
                        <a:t>Curso Académico </a:t>
                      </a:r>
                    </a:p>
                  </a:txBody>
                  <a:tcPr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 smtClean="0">
                          <a:solidFill>
                            <a:schemeClr val="bg1"/>
                          </a:solidFill>
                        </a:rPr>
                        <a:t>Alumnos participantes</a:t>
                      </a:r>
                    </a:p>
                  </a:txBody>
                  <a:tcPr anchor="ctr">
                    <a:solidFill>
                      <a:srgbClr val="0066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2004/2005</a:t>
                      </a:r>
                      <a:endParaRPr lang="es-ES" sz="1200" dirty="0"/>
                    </a:p>
                  </a:txBody>
                  <a:tcPr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2670</a:t>
                      </a: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2005/2006</a:t>
                      </a:r>
                      <a:endParaRPr lang="es-ES" sz="1200" dirty="0"/>
                    </a:p>
                  </a:txBody>
                  <a:tcPr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2852</a:t>
                      </a: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2006/2007</a:t>
                      </a:r>
                      <a:endParaRPr lang="es-ES" sz="1200" dirty="0"/>
                    </a:p>
                  </a:txBody>
                  <a:tcPr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2664</a:t>
                      </a: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2007/2008</a:t>
                      </a:r>
                      <a:endParaRPr lang="es-ES" sz="1200" dirty="0"/>
                    </a:p>
                  </a:txBody>
                  <a:tcPr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2433</a:t>
                      </a: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2008/2009</a:t>
                      </a:r>
                      <a:endParaRPr lang="es-ES" sz="1200" dirty="0"/>
                    </a:p>
                  </a:txBody>
                  <a:tcPr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2563</a:t>
                      </a: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2009/2010</a:t>
                      </a:r>
                      <a:endParaRPr lang="es-ES" sz="1200" dirty="0"/>
                    </a:p>
                  </a:txBody>
                  <a:tcPr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2474</a:t>
                      </a: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2010/2011</a:t>
                      </a:r>
                      <a:endParaRPr lang="es-ES" sz="1200" dirty="0"/>
                    </a:p>
                  </a:txBody>
                  <a:tcPr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2753</a:t>
                      </a: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2011/2012</a:t>
                      </a:r>
                      <a:endParaRPr lang="es-ES" sz="1200" dirty="0"/>
                    </a:p>
                  </a:txBody>
                  <a:tcPr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2579</a:t>
                      </a: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2012/2013</a:t>
                      </a:r>
                      <a:endParaRPr lang="es-ES" sz="1200" dirty="0"/>
                    </a:p>
                  </a:txBody>
                  <a:tcPr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3022</a:t>
                      </a: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2013/2014</a:t>
                      </a:r>
                      <a:endParaRPr lang="es-ES" sz="1200" dirty="0"/>
                    </a:p>
                  </a:txBody>
                  <a:tcPr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2800</a:t>
                      </a: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2014/2015</a:t>
                      </a:r>
                      <a:endParaRPr lang="es-ES" sz="1200" dirty="0"/>
                    </a:p>
                  </a:txBody>
                  <a:tcPr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2757</a:t>
                      </a: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2015/2016</a:t>
                      </a:r>
                    </a:p>
                  </a:txBody>
                  <a:tcPr marL="7620" marR="7620" marT="7620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2755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EBF1E9"/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864881" y="235131"/>
            <a:ext cx="4085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+mj-lt"/>
              </a:rPr>
              <a:t>PROGRAMA CICERONE   Curso 2015-2016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0904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52725" cy="1847850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492456" y="1304546"/>
            <a:ext cx="11185194" cy="8318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4000" dirty="0">
              <a:solidFill>
                <a:srgbClr val="34505B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278" y="5235879"/>
            <a:ext cx="2439722" cy="1622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ítulo 1"/>
          <p:cNvSpPr txBox="1">
            <a:spLocks/>
          </p:cNvSpPr>
          <p:nvPr/>
        </p:nvSpPr>
        <p:spPr>
          <a:xfrm>
            <a:off x="644856" y="1456946"/>
            <a:ext cx="11185194" cy="8318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dirty="0" smtClean="0">
                <a:solidFill>
                  <a:srgbClr val="34505B"/>
                </a:solidFill>
              </a:rPr>
              <a:t>Intervenciones de los alumnos</a:t>
            </a:r>
            <a:endParaRPr lang="es-ES" sz="4000" dirty="0">
              <a:solidFill>
                <a:srgbClr val="34505B"/>
              </a:solidFill>
            </a:endParaRPr>
          </a:p>
        </p:txBody>
      </p:sp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2793812615"/>
              </p:ext>
            </p:extLst>
          </p:nvPr>
        </p:nvGraphicFramePr>
        <p:xfrm>
          <a:off x="4475747" y="1847851"/>
          <a:ext cx="7354303" cy="501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077030"/>
              </p:ext>
            </p:extLst>
          </p:nvPr>
        </p:nvGraphicFramePr>
        <p:xfrm>
          <a:off x="754062" y="3181350"/>
          <a:ext cx="3067050" cy="23145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9938"/>
                <a:gridCol w="1027112"/>
              </a:tblGrid>
              <a:tr h="385763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8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Muy abundantes</a:t>
                      </a:r>
                      <a:endParaRPr lang="es-ES_tradnl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800" u="none" strike="noStrike" dirty="0" smtClean="0">
                          <a:effectLst/>
                        </a:rPr>
                        <a:t>6</a:t>
                      </a:r>
                      <a:endParaRPr lang="es-ES_trad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8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Abundantes</a:t>
                      </a:r>
                      <a:endParaRPr lang="es-ES_tradnl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800" u="none" strike="noStrike" dirty="0" smtClean="0">
                          <a:effectLst/>
                        </a:rPr>
                        <a:t>33</a:t>
                      </a:r>
                      <a:endParaRPr lang="es-ES_trad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8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Suficientes</a:t>
                      </a:r>
                      <a:endParaRPr lang="es-ES_tradnl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800" u="none" strike="noStrike" dirty="0" smtClean="0">
                          <a:effectLst/>
                        </a:rPr>
                        <a:t>15</a:t>
                      </a:r>
                      <a:endParaRPr lang="es-ES_trad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Escasas</a:t>
                      </a:r>
                      <a:endParaRPr lang="es-ES_tradnl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es-ES_trad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Muy escasas</a:t>
                      </a:r>
                      <a:endParaRPr lang="es-ES_tradnl" sz="1800" b="1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es-ES_trad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Sin respuesta</a:t>
                      </a:r>
                      <a:endParaRPr lang="es-ES_tradnl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ES_trad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</a:tbl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7864881" y="235131"/>
            <a:ext cx="4085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+mj-lt"/>
              </a:rPr>
              <a:t>PROGRAMA CICERONE   Curso 2015-2016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0738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52725" cy="1847850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1006806" y="923925"/>
            <a:ext cx="11185194" cy="8318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4000" dirty="0">
              <a:solidFill>
                <a:srgbClr val="34505B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278" y="5235879"/>
            <a:ext cx="2439722" cy="1622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ítulo 1"/>
          <p:cNvSpPr txBox="1">
            <a:spLocks/>
          </p:cNvSpPr>
          <p:nvPr/>
        </p:nvSpPr>
        <p:spPr>
          <a:xfrm>
            <a:off x="1006806" y="1049187"/>
            <a:ext cx="11185194" cy="8318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dirty="0" smtClean="0">
                <a:solidFill>
                  <a:srgbClr val="34505B"/>
                </a:solidFill>
              </a:rPr>
              <a:t>Interés de los alumnos durante la presentación</a:t>
            </a:r>
            <a:endParaRPr lang="es-ES" sz="4000" dirty="0">
              <a:solidFill>
                <a:srgbClr val="34505B"/>
              </a:solidFill>
            </a:endParaRPr>
          </a:p>
        </p:txBody>
      </p:sp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152149144"/>
              </p:ext>
            </p:extLst>
          </p:nvPr>
        </p:nvGraphicFramePr>
        <p:xfrm>
          <a:off x="3821113" y="1847851"/>
          <a:ext cx="7856538" cy="501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229665"/>
              </p:ext>
            </p:extLst>
          </p:nvPr>
        </p:nvGraphicFramePr>
        <p:xfrm>
          <a:off x="754062" y="3181350"/>
          <a:ext cx="3067050" cy="23145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9938"/>
                <a:gridCol w="1027112"/>
              </a:tblGrid>
              <a:tr h="385763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8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Muy interesados</a:t>
                      </a:r>
                      <a:endParaRPr lang="es-ES_tradnl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800" u="none" strike="noStrike" dirty="0" smtClean="0">
                          <a:effectLst/>
                        </a:rPr>
                        <a:t>6</a:t>
                      </a:r>
                      <a:endParaRPr lang="es-ES_trad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8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Interesados</a:t>
                      </a:r>
                      <a:endParaRPr lang="es-ES_tradnl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800" u="none" strike="noStrike" dirty="0" smtClean="0">
                          <a:effectLst/>
                        </a:rPr>
                        <a:t>36</a:t>
                      </a:r>
                      <a:endParaRPr lang="es-ES_trad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8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Normal</a:t>
                      </a:r>
                      <a:endParaRPr lang="es-ES_tradnl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800" u="none" strike="noStrike" dirty="0" smtClean="0">
                          <a:effectLst/>
                        </a:rPr>
                        <a:t>15</a:t>
                      </a:r>
                      <a:endParaRPr lang="es-ES_trad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Desinteresados</a:t>
                      </a:r>
                      <a:endParaRPr lang="es-ES_tradnl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es-ES_trad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Muy desinteresados</a:t>
                      </a:r>
                      <a:endParaRPr lang="es-ES_tradnl" sz="1800" b="1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s-ES_trad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Sin respuesta</a:t>
                      </a:r>
                      <a:endParaRPr lang="es-ES_tradnl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ES_trad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</a:tbl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7864881" y="235131"/>
            <a:ext cx="4085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+mj-lt"/>
              </a:rPr>
              <a:t>PROGRAMA CICERONE   Curso 2015-2016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5930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52725" cy="1847850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492456" y="1304546"/>
            <a:ext cx="11185194" cy="8318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4000" dirty="0">
              <a:solidFill>
                <a:srgbClr val="34505B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278" y="5235879"/>
            <a:ext cx="2439722" cy="1622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ítulo 1"/>
          <p:cNvSpPr txBox="1">
            <a:spLocks/>
          </p:cNvSpPr>
          <p:nvPr/>
        </p:nvSpPr>
        <p:spPr>
          <a:xfrm>
            <a:off x="644856" y="1147842"/>
            <a:ext cx="11185194" cy="8318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dirty="0" smtClean="0">
                <a:solidFill>
                  <a:srgbClr val="34505B"/>
                </a:solidFill>
              </a:rPr>
              <a:t>Tipos de preguntas</a:t>
            </a:r>
            <a:endParaRPr lang="es-ES" sz="4000" dirty="0">
              <a:solidFill>
                <a:srgbClr val="34505B"/>
              </a:solidFill>
            </a:endParaRPr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2727967509"/>
              </p:ext>
            </p:extLst>
          </p:nvPr>
        </p:nvGraphicFramePr>
        <p:xfrm>
          <a:off x="160421" y="1700463"/>
          <a:ext cx="7685871" cy="4846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375585"/>
              </p:ext>
            </p:extLst>
          </p:nvPr>
        </p:nvGraphicFramePr>
        <p:xfrm>
          <a:off x="7998692" y="604471"/>
          <a:ext cx="3678958" cy="58878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70604"/>
                <a:gridCol w="808354"/>
              </a:tblGrid>
              <a:tr h="264279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Titulaciones</a:t>
                      </a:r>
                    </a:p>
                  </a:txBody>
                  <a:tcPr marL="9525" marR="9525" marT="9525" marB="0" anchor="b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u="none" strike="noStrike" dirty="0" smtClean="0">
                          <a:effectLst/>
                        </a:rPr>
                        <a:t>43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518624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Preinscripción, admisión, matrícula</a:t>
                      </a:r>
                      <a:endParaRPr lang="es-ES_trad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u="none" strike="noStrike" dirty="0" smtClean="0">
                          <a:effectLst/>
                        </a:rPr>
                        <a:t>33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264279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Notas de corte</a:t>
                      </a:r>
                      <a:endParaRPr lang="es-ES_trad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u="none" strike="noStrike" dirty="0" smtClean="0">
                          <a:effectLst/>
                        </a:rPr>
                        <a:t>44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264279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PAU</a:t>
                      </a:r>
                      <a:endParaRPr lang="es-ES_trad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u="none" strike="noStrike" dirty="0" smtClean="0">
                          <a:effectLst/>
                        </a:rPr>
                        <a:t>52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264279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Acceso desde CFGS</a:t>
                      </a:r>
                      <a:endParaRPr lang="es-ES_trad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u="none" strike="noStrike" dirty="0" smtClean="0">
                          <a:effectLst/>
                        </a:rPr>
                        <a:t>10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264279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Alojamiento</a:t>
                      </a:r>
                      <a:endParaRPr lang="es-ES_trad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u="none" strike="noStrike" dirty="0" smtClean="0">
                          <a:effectLst/>
                        </a:rPr>
                        <a:t>1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264279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Acreditación del inglés</a:t>
                      </a:r>
                      <a:endParaRPr lang="es-ES_trad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u="none" strike="noStrike" dirty="0" smtClean="0">
                          <a:effectLst/>
                        </a:rPr>
                        <a:t>38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57882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Servicios de la UC</a:t>
                      </a:r>
                      <a:endParaRPr lang="es-ES_trad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u="none" strike="noStrike" dirty="0" smtClean="0">
                          <a:effectLst/>
                        </a:rPr>
                        <a:t>32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264279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Becas</a:t>
                      </a:r>
                      <a:endParaRPr lang="es-ES_trad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u="none" strike="noStrike" dirty="0" smtClean="0">
                          <a:effectLst/>
                        </a:rPr>
                        <a:t>44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26427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Tasas</a:t>
                      </a:r>
                      <a:endParaRPr lang="es-ES_trad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u="none" strike="noStrike" dirty="0" smtClean="0">
                          <a:effectLst/>
                        </a:rPr>
                        <a:t>32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264279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Créditos</a:t>
                      </a:r>
                      <a:endParaRPr lang="es-ES_trad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u="none" strike="noStrike" dirty="0" smtClean="0">
                          <a:effectLst/>
                        </a:rPr>
                        <a:t>37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264279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Dobles titulaciones</a:t>
                      </a:r>
                      <a:endParaRPr lang="es-ES_trad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u="none" strike="noStrike" dirty="0" smtClean="0">
                          <a:effectLst/>
                        </a:rPr>
                        <a:t>9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264279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Convalidaciones Grados-CFGS</a:t>
                      </a:r>
                      <a:endParaRPr lang="es-ES_trad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u="none" strike="noStrike" dirty="0" smtClean="0">
                          <a:effectLst/>
                        </a:rPr>
                        <a:t>14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264279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Jornadas de Puertas Abiertas</a:t>
                      </a:r>
                      <a:endParaRPr lang="es-ES_trad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u="none" strike="noStrike" dirty="0" smtClean="0">
                          <a:effectLst/>
                        </a:rPr>
                        <a:t>8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264279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Estudiar en el extranjero</a:t>
                      </a:r>
                      <a:endParaRPr lang="es-ES_trad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u="none" strike="noStrike" dirty="0" smtClean="0">
                          <a:effectLst/>
                        </a:rPr>
                        <a:t>16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264279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Programas Internacionales</a:t>
                      </a:r>
                      <a:endParaRPr lang="es-ES_trad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264279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LOMCE</a:t>
                      </a:r>
                      <a:endParaRPr lang="es-ES_trad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264279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Nuevas titulaciones</a:t>
                      </a:r>
                      <a:endParaRPr lang="es-ES_trad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518624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¿Cómo será el nuevo acceso a la Universidad?</a:t>
                      </a:r>
                      <a:endParaRPr lang="es-ES_trad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264279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Otros</a:t>
                      </a:r>
                      <a:endParaRPr lang="es-ES_trad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</a:tbl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7864881" y="235131"/>
            <a:ext cx="4085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+mj-lt"/>
              </a:rPr>
              <a:t>PROGRAMA CICERONE   Curso 2015-2016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4918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52725" cy="184785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132870" y="2863391"/>
            <a:ext cx="1010409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 smtClean="0">
                <a:solidFill>
                  <a:srgbClr val="34505B"/>
                </a:solidFill>
              </a:rPr>
              <a:t>…a todos los centros que han colaborado.</a:t>
            </a:r>
          </a:p>
          <a:p>
            <a:pPr algn="ctr"/>
            <a:r>
              <a:rPr lang="es-ES" sz="4400" dirty="0" smtClean="0">
                <a:solidFill>
                  <a:srgbClr val="34505B"/>
                </a:solidFill>
              </a:rPr>
              <a:t>…a todos los alumnos que hacen que el esfuerzo merezca la pena. </a:t>
            </a:r>
            <a:endParaRPr lang="es-ES" sz="1100" dirty="0" smtClean="0">
              <a:solidFill>
                <a:srgbClr val="34505B"/>
              </a:solidFill>
            </a:endParaRPr>
          </a:p>
          <a:p>
            <a:pPr algn="ctr"/>
            <a:endParaRPr lang="es-ES" sz="2000" dirty="0" smtClean="0">
              <a:solidFill>
                <a:srgbClr val="34505B"/>
              </a:solidFill>
            </a:endParaRPr>
          </a:p>
          <a:p>
            <a:pPr algn="ctr"/>
            <a:r>
              <a:rPr lang="es-ES" sz="5400" dirty="0" smtClean="0">
                <a:solidFill>
                  <a:srgbClr val="34505B"/>
                </a:solidFill>
              </a:rPr>
              <a:t>¡Os esperamos en la UC!</a:t>
            </a:r>
            <a:endParaRPr lang="es-ES" sz="2000" dirty="0">
              <a:solidFill>
                <a:srgbClr val="34505B"/>
              </a:solidFill>
            </a:endParaRPr>
          </a:p>
        </p:txBody>
      </p:sp>
      <p:sp>
        <p:nvSpPr>
          <p:cNvPr id="7" name="7 Rectángulo"/>
          <p:cNvSpPr/>
          <p:nvPr/>
        </p:nvSpPr>
        <p:spPr>
          <a:xfrm>
            <a:off x="738626" y="1618734"/>
            <a:ext cx="376449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7200" dirty="0" smtClean="0">
                <a:solidFill>
                  <a:srgbClr val="34505B"/>
                </a:solidFill>
              </a:rPr>
              <a:t>Gracias …</a:t>
            </a:r>
            <a:endParaRPr lang="es-ES" sz="72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278" y="5235879"/>
            <a:ext cx="2439722" cy="1622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7864881" y="235131"/>
            <a:ext cx="4085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+mj-lt"/>
              </a:rPr>
              <a:t>PROGRAMA CICERONE   Curso 2015-2016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4604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52725" cy="1847850"/>
          </a:xfrm>
          <a:prstGeom prst="rect">
            <a:avLst/>
          </a:prstGeom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787306" y="1431929"/>
            <a:ext cx="4785222" cy="8318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dirty="0" smtClean="0">
                <a:solidFill>
                  <a:srgbClr val="34505B"/>
                </a:solidFill>
              </a:rPr>
              <a:t>Encuestas recogidas</a:t>
            </a:r>
            <a:endParaRPr lang="es-ES" sz="4000" dirty="0">
              <a:solidFill>
                <a:srgbClr val="34505B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278" y="5235879"/>
            <a:ext cx="2439722" cy="1622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3680113279"/>
              </p:ext>
            </p:extLst>
          </p:nvPr>
        </p:nvGraphicFramePr>
        <p:xfrm>
          <a:off x="5572528" y="1654877"/>
          <a:ext cx="6352772" cy="4045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88678"/>
              </p:ext>
            </p:extLst>
          </p:nvPr>
        </p:nvGraphicFramePr>
        <p:xfrm>
          <a:off x="1240295" y="3252989"/>
          <a:ext cx="3024859" cy="9634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3713"/>
                <a:gridCol w="901146"/>
              </a:tblGrid>
              <a:tr h="481706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Bachillerato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2476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481706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Ciclo</a:t>
                      </a:r>
                      <a:r>
                        <a:rPr lang="es-ES_tradnl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Formativo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279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</a:tbl>
          </a:graphicData>
        </a:graphic>
      </p:graphicFrame>
      <p:sp>
        <p:nvSpPr>
          <p:cNvPr id="10" name="CuadroTexto 9"/>
          <p:cNvSpPr txBox="1"/>
          <p:nvPr/>
        </p:nvSpPr>
        <p:spPr>
          <a:xfrm>
            <a:off x="7864881" y="235131"/>
            <a:ext cx="4085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+mj-lt"/>
              </a:rPr>
              <a:t>PROGRAMA CICERONE   Curso 2015-2016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901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52725" cy="1847850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787306" y="1431929"/>
            <a:ext cx="4785222" cy="8318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dirty="0" smtClean="0">
                <a:solidFill>
                  <a:srgbClr val="34505B"/>
                </a:solidFill>
              </a:rPr>
              <a:t>Género</a:t>
            </a:r>
            <a:endParaRPr lang="es-ES" sz="4000" dirty="0">
              <a:solidFill>
                <a:srgbClr val="34505B"/>
              </a:solidFill>
            </a:endParaRPr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383622151"/>
              </p:ext>
            </p:extLst>
          </p:nvPr>
        </p:nvGraphicFramePr>
        <p:xfrm>
          <a:off x="416231" y="1607235"/>
          <a:ext cx="6482945" cy="470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184933"/>
              </p:ext>
            </p:extLst>
          </p:nvPr>
        </p:nvGraphicFramePr>
        <p:xfrm>
          <a:off x="8272728" y="3396318"/>
          <a:ext cx="2959100" cy="8835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7515"/>
                <a:gridCol w="1191585"/>
              </a:tblGrid>
              <a:tr h="441791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Mujer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u="none" strike="noStrike" dirty="0" smtClean="0">
                          <a:effectLst/>
                        </a:rPr>
                        <a:t>1249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441791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Hombre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u="none" strike="noStrike" dirty="0" smtClean="0">
                          <a:effectLst/>
                        </a:rPr>
                        <a:t>1421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278" y="5235879"/>
            <a:ext cx="2439722" cy="1622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uadroTexto 9"/>
          <p:cNvSpPr txBox="1"/>
          <p:nvPr/>
        </p:nvSpPr>
        <p:spPr>
          <a:xfrm>
            <a:off x="7864881" y="235131"/>
            <a:ext cx="4085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+mj-lt"/>
              </a:rPr>
              <a:t>PROGRAMA CICERONE   Curso 2015-2016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1767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52725" cy="1847850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787305" y="1431929"/>
            <a:ext cx="9617307" cy="8318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dirty="0" smtClean="0">
                <a:solidFill>
                  <a:srgbClr val="34505B"/>
                </a:solidFill>
              </a:rPr>
              <a:t>Valoración de la charla-coloquio</a:t>
            </a:r>
            <a:endParaRPr lang="es-ES" sz="4000" dirty="0">
              <a:solidFill>
                <a:srgbClr val="34505B"/>
              </a:solidFill>
            </a:endParaRPr>
          </a:p>
        </p:txBody>
      </p:sp>
      <p:graphicFrame>
        <p:nvGraphicFramePr>
          <p:cNvPr id="8" name="7 Gráfico"/>
          <p:cNvGraphicFramePr/>
          <p:nvPr>
            <p:extLst>
              <p:ext uri="{D42A27DB-BD31-4B8C-83A1-F6EECF244321}">
                <p14:modId xmlns:p14="http://schemas.microsoft.com/office/powerpoint/2010/main" val="4102650073"/>
              </p:ext>
            </p:extLst>
          </p:nvPr>
        </p:nvGraphicFramePr>
        <p:xfrm>
          <a:off x="5098732" y="1847849"/>
          <a:ext cx="6879908" cy="4396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14912"/>
              </p:ext>
            </p:extLst>
          </p:nvPr>
        </p:nvGraphicFramePr>
        <p:xfrm>
          <a:off x="787305" y="2699829"/>
          <a:ext cx="3695795" cy="25818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01672"/>
                <a:gridCol w="1094123"/>
              </a:tblGrid>
              <a:tr h="430314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Muy interesante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s-E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1154</a:t>
                      </a: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430314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Bastante interesante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1150</a:t>
                      </a:r>
                      <a:endParaRPr lang="es-E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430314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Interesante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327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430314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Poco interesante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430314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Nada interesante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430314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Sin respuesta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</a:tbl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278" y="5235879"/>
            <a:ext cx="2439722" cy="1622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uadroTexto 11"/>
          <p:cNvSpPr txBox="1"/>
          <p:nvPr/>
        </p:nvSpPr>
        <p:spPr>
          <a:xfrm>
            <a:off x="7864881" y="235131"/>
            <a:ext cx="4085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+mj-lt"/>
              </a:rPr>
              <a:t>PROGRAMA CICERONE   Curso 2015-2016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7397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52725" cy="1847850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787305" y="1431929"/>
            <a:ext cx="10555146" cy="831841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dirty="0" smtClean="0">
                <a:solidFill>
                  <a:srgbClr val="34505B"/>
                </a:solidFill>
              </a:rPr>
              <a:t>¿Te ha ayudado la charla-coloquio a conocer la UC?</a:t>
            </a:r>
            <a:endParaRPr lang="es-ES" sz="4000" dirty="0">
              <a:solidFill>
                <a:srgbClr val="34505B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278" y="5235879"/>
            <a:ext cx="2439722" cy="1622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2455437543"/>
              </p:ext>
            </p:extLst>
          </p:nvPr>
        </p:nvGraphicFramePr>
        <p:xfrm>
          <a:off x="787305" y="2184390"/>
          <a:ext cx="6288391" cy="4173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96920"/>
              </p:ext>
            </p:extLst>
          </p:nvPr>
        </p:nvGraphicFramePr>
        <p:xfrm>
          <a:off x="7864882" y="2263770"/>
          <a:ext cx="3597776" cy="31736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3874"/>
                <a:gridCol w="1243902"/>
              </a:tblGrid>
              <a:tr h="535485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Mucho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u="none" strike="noStrike" dirty="0" smtClean="0">
                          <a:effectLst/>
                        </a:rPr>
                        <a:t>1174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535485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Bastante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1079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535485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Medio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u="none" strike="noStrike" dirty="0" smtClean="0">
                          <a:effectLst/>
                        </a:rPr>
                        <a:t>364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496218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Poco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u="none" strike="noStrike" dirty="0" smtClean="0">
                          <a:effectLst/>
                        </a:rPr>
                        <a:t>59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535485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Nada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u="none" strike="noStrike" dirty="0" smtClean="0">
                          <a:effectLst/>
                        </a:rPr>
                        <a:t>34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535485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Sin respuesta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u="none" strike="noStrike" dirty="0" smtClean="0">
                          <a:effectLst/>
                        </a:rPr>
                        <a:t>54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</a:tbl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7864881" y="235131"/>
            <a:ext cx="4085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+mj-lt"/>
              </a:rPr>
              <a:t>PROGRAMA CICERONE   Curso 2015-2016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5673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52725" cy="1847850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787305" y="1431929"/>
            <a:ext cx="9617307" cy="8318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dirty="0" smtClean="0">
                <a:solidFill>
                  <a:srgbClr val="34505B"/>
                </a:solidFill>
              </a:rPr>
              <a:t>Tiempo destinado a la presentación</a:t>
            </a:r>
            <a:endParaRPr lang="es-ES" sz="4000" dirty="0">
              <a:solidFill>
                <a:srgbClr val="34505B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278" y="5235879"/>
            <a:ext cx="2439722" cy="1622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135872947"/>
              </p:ext>
            </p:extLst>
          </p:nvPr>
        </p:nvGraphicFramePr>
        <p:xfrm>
          <a:off x="5272390" y="1847850"/>
          <a:ext cx="6366213" cy="4699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808317"/>
              </p:ext>
            </p:extLst>
          </p:nvPr>
        </p:nvGraphicFramePr>
        <p:xfrm>
          <a:off x="960774" y="3296327"/>
          <a:ext cx="3039726" cy="23135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0091"/>
                <a:gridCol w="999635"/>
              </a:tblGrid>
              <a:tr h="385593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Muy excesivo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u="none" strike="noStrike" dirty="0" smtClean="0">
                          <a:effectLst/>
                        </a:rPr>
                        <a:t>373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85593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Excesivo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698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85593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Adecuado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1351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85593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Escaso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u="none" strike="noStrike" dirty="0" smtClean="0">
                          <a:effectLst/>
                        </a:rPr>
                        <a:t>212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85593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Muy escaso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u="none" strike="noStrike" dirty="0" smtClean="0">
                          <a:effectLst/>
                        </a:rPr>
                        <a:t>84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85593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Sin respuesta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u="none" strike="noStrike" dirty="0" smtClean="0">
                          <a:effectLst/>
                        </a:rPr>
                        <a:t>45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</a:tbl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7864881" y="235131"/>
            <a:ext cx="4085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+mj-lt"/>
              </a:rPr>
              <a:t>PROGRAMA CICERONE   Curso 2015-2016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3570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52725" cy="1847850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787305" y="1431929"/>
            <a:ext cx="10360593" cy="831841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dirty="0" smtClean="0">
                <a:solidFill>
                  <a:srgbClr val="34505B"/>
                </a:solidFill>
              </a:rPr>
              <a:t>¿Tienes intención de cursar estudios universitarios?</a:t>
            </a:r>
            <a:endParaRPr lang="es-ES" sz="4000" dirty="0">
              <a:solidFill>
                <a:srgbClr val="34505B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278" y="5235879"/>
            <a:ext cx="2439722" cy="1622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4143099965"/>
              </p:ext>
            </p:extLst>
          </p:nvPr>
        </p:nvGraphicFramePr>
        <p:xfrm>
          <a:off x="787304" y="1847850"/>
          <a:ext cx="639454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785604"/>
              </p:ext>
            </p:extLst>
          </p:nvPr>
        </p:nvGraphicFramePr>
        <p:xfrm>
          <a:off x="8136464" y="3314700"/>
          <a:ext cx="3231628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0212"/>
                <a:gridCol w="1051416"/>
              </a:tblGrid>
              <a:tr h="392618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Sí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u="none" strike="noStrike" dirty="0" smtClean="0">
                          <a:effectLst/>
                        </a:rPr>
                        <a:t>2375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75191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No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u="none" strike="noStrike" dirty="0" smtClean="0">
                          <a:effectLst/>
                        </a:rPr>
                        <a:t>320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  <a:tr h="375191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Sin respuesta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u="none" strike="noStrike" dirty="0" smtClean="0">
                          <a:effectLst/>
                        </a:rPr>
                        <a:t>78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BF1E9"/>
                    </a:solidFill>
                  </a:tcPr>
                </a:tc>
              </a:tr>
            </a:tbl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7864881" y="235131"/>
            <a:ext cx="4085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+mj-lt"/>
              </a:rPr>
              <a:t>PROGRAMA CICERONE   Curso 2015-2016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5568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ImageCreateDate xmlns="4EAD7BD6-B67A-4B31-B2BD-170F8C02DF6B" xsi:nil="true"/>
    <wic_System_Copyright xmlns="http://schemas.microsoft.com/sharepoint/v3/fields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ctivo de imagen" ma:contentTypeID="0x0101009148F5A04DDD49CBA7127AADA5FB792B00AADE34325A8B49CDA8BB4DB53328F214000CC63AB8AC9566468B7437F092A5882C" ma:contentTypeVersion="1" ma:contentTypeDescription="Cargar una imagen." ma:contentTypeScope="" ma:versionID="24b12e326b7266a4c249e82ae6ec50d9">
  <xsd:schema xmlns:xsd="http://www.w3.org/2001/XMLSchema" xmlns:xs="http://www.w3.org/2001/XMLSchema" xmlns:p="http://schemas.microsoft.com/office/2006/metadata/properties" xmlns:ns1="http://schemas.microsoft.com/sharepoint/v3" xmlns:ns2="4EAD7BD6-B67A-4B31-B2BD-170F8C02DF6B" xmlns:ns3="http://schemas.microsoft.com/sharepoint/v3/fields" targetNamespace="http://schemas.microsoft.com/office/2006/metadata/properties" ma:root="true" ma:fieldsID="fe72fe3bc63e16c23b5e428f4f9d3334" ns1:_="" ns2:_="" ns3:_="">
    <xsd:import namespace="http://schemas.microsoft.com/sharepoint/v3"/>
    <xsd:import namespace="4EAD7BD6-B67A-4B31-B2BD-170F8C02DF6B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Dirección URL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Tipo de archivo" ma:hidden="true" ma:internalName="File_x0020_Type" ma:readOnly="true">
      <xsd:simpleType>
        <xsd:restriction base="dms:Text"/>
      </xsd:simpleType>
    </xsd:element>
    <xsd:element name="HTML_x0020_File_x0020_Type" ma:index="10" nillable="true" ma:displayName="Tipo de archivo HTML" ma:hidden="true" ma:internalName="HTML_x0020_File_x0020_Type" ma:readOnly="true">
      <xsd:simpleType>
        <xsd:restriction base="dms:Text"/>
      </xsd:simpleType>
    </xsd:element>
    <xsd:element name="FSObjType" ma:index="11" nillable="true" ma:displayName="Tipo de elemento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Fecha de inicio programada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Fecha de finalización programada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AD7BD6-B67A-4B31-B2BD-170F8C02DF6B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La miniatura ya existe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La vista previa ya existe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Ancho" ma:internalName="ImageWidth" ma:readOnly="true">
      <xsd:simpleType>
        <xsd:restriction base="dms:Unknown"/>
      </xsd:simpleType>
    </xsd:element>
    <xsd:element name="ImageHeight" ma:index="22" nillable="true" ma:displayName="Alto" ma:internalName="ImageHeight" ma:readOnly="true">
      <xsd:simpleType>
        <xsd:restriction base="dms:Unknown"/>
      </xsd:simpleType>
    </xsd:element>
    <xsd:element name="ImageCreateDate" ma:index="25" nillable="true" ma:displayName="Fecha de captura de la imag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or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 ma:index="23" ma:displayName="Comentarios"/>
        <xsd:element name="keywords" minOccurs="0" maxOccurs="1" type="xsd:string" ma:index="14" ma:displayName="Palabras clave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E256A7-30F0-4D28-9DFE-6C13AD13E4DF}"/>
</file>

<file path=customXml/itemProps2.xml><?xml version="1.0" encoding="utf-8"?>
<ds:datastoreItem xmlns:ds="http://schemas.openxmlformats.org/officeDocument/2006/customXml" ds:itemID="{D9D82DB3-7009-431C-B066-9D97866E1C78}"/>
</file>

<file path=customXml/itemProps3.xml><?xml version="1.0" encoding="utf-8"?>
<ds:datastoreItem xmlns:ds="http://schemas.openxmlformats.org/officeDocument/2006/customXml" ds:itemID="{EEB88A70-210B-4458-A0E6-9F618527D6F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1169</TotalTime>
  <Words>1041</Words>
  <Application>Microsoft Office PowerPoint</Application>
  <PresentationFormat>Panorámica</PresentationFormat>
  <Paragraphs>461</Paragraphs>
  <Slides>33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33</vt:i4>
      </vt:variant>
    </vt:vector>
  </HeadingPairs>
  <TitlesOfParts>
    <vt:vector size="40" baseType="lpstr">
      <vt:lpstr>Arial</vt:lpstr>
      <vt:lpstr>Calibri</vt:lpstr>
      <vt:lpstr>Calibri Light</vt:lpstr>
      <vt:lpstr>Century Gothic</vt:lpstr>
      <vt:lpstr>Wingdings</vt:lpstr>
      <vt:lpstr>Office Theme</vt:lpstr>
      <vt:lpstr>1_Office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Herran Sainz, Mercedes</dc:creator>
  <cp:keywords/>
  <dc:description/>
  <cp:lastModifiedBy>Tresgallo Eresta, Maria Elvira</cp:lastModifiedBy>
  <cp:revision>98</cp:revision>
  <cp:lastPrinted>2016-05-18T08:48:51Z</cp:lastPrinted>
  <dcterms:created xsi:type="dcterms:W3CDTF">2015-04-15T10:22:06Z</dcterms:created>
  <dcterms:modified xsi:type="dcterms:W3CDTF">2017-08-31T07:54:48Z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0x0101009148F5A04DDD49CBA7127AADA5FB792B00AADE34325A8B49CDA8BB4DB53328F214000CC63AB8AC9566468B7437F092A5882C</vt:lpwstr>
  </property>
</Properties>
</file>