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6" r:id="rId2"/>
    <p:sldId id="316" r:id="rId3"/>
    <p:sldId id="311" r:id="rId4"/>
    <p:sldId id="310" r:id="rId5"/>
    <p:sldId id="328" r:id="rId6"/>
    <p:sldId id="329" r:id="rId7"/>
    <p:sldId id="360" r:id="rId8"/>
    <p:sldId id="336" r:id="rId9"/>
    <p:sldId id="331" r:id="rId10"/>
    <p:sldId id="332" r:id="rId11"/>
    <p:sldId id="333" r:id="rId12"/>
    <p:sldId id="337" r:id="rId13"/>
    <p:sldId id="338" r:id="rId14"/>
    <p:sldId id="300" r:id="rId15"/>
    <p:sldId id="258" r:id="rId16"/>
    <p:sldId id="265" r:id="rId17"/>
    <p:sldId id="330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61" r:id="rId26"/>
    <p:sldId id="304" r:id="rId27"/>
    <p:sldId id="347" r:id="rId28"/>
    <p:sldId id="346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62" r:id="rId37"/>
    <p:sldId id="356" r:id="rId38"/>
    <p:sldId id="358" r:id="rId39"/>
    <p:sldId id="359" r:id="rId40"/>
    <p:sldId id="324" r:id="rId41"/>
    <p:sldId id="325" r:id="rId42"/>
    <p:sldId id="319" r:id="rId43"/>
    <p:sldId id="327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94660"/>
  </p:normalViewPr>
  <p:slideViewPr>
    <p:cSldViewPr>
      <p:cViewPr varScale="1">
        <p:scale>
          <a:sx n="70" d="100"/>
          <a:sy n="70" d="100"/>
        </p:scale>
        <p:origin x="5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28A84-18D3-4C19-B881-B0EB841AC84E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</dgm:pt>
    <dgm:pt modelId="{F5D2FCE7-2AD8-4ACE-AAB1-0D3BDB917155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b="1" dirty="0" smtClean="0"/>
            <a:t>Inteligencia cognitiva</a:t>
          </a:r>
          <a:endParaRPr lang="es-ES" b="1" dirty="0"/>
        </a:p>
      </dgm:t>
    </dgm:pt>
    <dgm:pt modelId="{2B709D97-024F-44B4-A79C-2A7B3ED00B80}" type="parTrans" cxnId="{B58F3E9E-C266-45E8-91D6-8E08C6E18022}">
      <dgm:prSet/>
      <dgm:spPr/>
      <dgm:t>
        <a:bodyPr/>
        <a:lstStyle/>
        <a:p>
          <a:endParaRPr lang="es-ES"/>
        </a:p>
      </dgm:t>
    </dgm:pt>
    <dgm:pt modelId="{F01B6873-266F-4A51-A0E5-E409DF121F14}" type="sibTrans" cxnId="{B58F3E9E-C266-45E8-91D6-8E08C6E1802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dirty="0"/>
        </a:p>
      </dgm:t>
    </dgm:pt>
    <dgm:pt modelId="{E58DD810-9F1B-43B3-BEF8-2FFEB4488583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ES" sz="2000" b="1" dirty="0" smtClean="0"/>
            <a:t>Inteligencia </a:t>
          </a:r>
        </a:p>
        <a:p>
          <a:r>
            <a:rPr lang="es-ES" sz="2000" b="1" dirty="0" smtClean="0"/>
            <a:t>emocional</a:t>
          </a:r>
          <a:endParaRPr lang="es-ES" sz="2000" b="1" dirty="0"/>
        </a:p>
      </dgm:t>
    </dgm:pt>
    <dgm:pt modelId="{DE62C642-1BB6-4976-82DE-BCA0EC9B2264}" type="parTrans" cxnId="{17FC6A50-2D77-4BA4-8991-8CFBDA4643FD}">
      <dgm:prSet/>
      <dgm:spPr/>
      <dgm:t>
        <a:bodyPr/>
        <a:lstStyle/>
        <a:p>
          <a:endParaRPr lang="es-ES"/>
        </a:p>
      </dgm:t>
    </dgm:pt>
    <dgm:pt modelId="{1DED0CCD-2332-41E4-8B9A-43E6DBB2F106}" type="sibTrans" cxnId="{17FC6A50-2D77-4BA4-8991-8CFBDA4643F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dirty="0"/>
        </a:p>
      </dgm:t>
    </dgm:pt>
    <dgm:pt modelId="{3331D32F-4668-4BA9-95BE-9FCF420A28E7}">
      <dgm:prSet phldrT="[Texto]"/>
      <dgm:spPr>
        <a:solidFill>
          <a:srgbClr val="C00000"/>
        </a:solidFill>
      </dgm:spPr>
      <dgm:t>
        <a:bodyPr/>
        <a:lstStyle/>
        <a:p>
          <a:r>
            <a:rPr lang="es-ES" dirty="0" smtClean="0"/>
            <a:t>Ser adaptativo</a:t>
          </a:r>
          <a:endParaRPr lang="es-ES" dirty="0"/>
        </a:p>
      </dgm:t>
    </dgm:pt>
    <dgm:pt modelId="{BDC27B5E-8AAE-4ABE-B34E-B169371C231D}" type="parTrans" cxnId="{9B0912F0-AEAD-4B37-A908-5F2B2CD72766}">
      <dgm:prSet/>
      <dgm:spPr/>
      <dgm:t>
        <a:bodyPr/>
        <a:lstStyle/>
        <a:p>
          <a:endParaRPr lang="es-ES"/>
        </a:p>
      </dgm:t>
    </dgm:pt>
    <dgm:pt modelId="{A10E575A-D446-4269-A235-7112FC58D56A}" type="sibTrans" cxnId="{9B0912F0-AEAD-4B37-A908-5F2B2CD72766}">
      <dgm:prSet/>
      <dgm:spPr/>
      <dgm:t>
        <a:bodyPr/>
        <a:lstStyle/>
        <a:p>
          <a:endParaRPr lang="es-ES"/>
        </a:p>
      </dgm:t>
    </dgm:pt>
    <dgm:pt modelId="{ACBFCDC1-4A6D-4FC3-99BA-DF8E58FADE3B}" type="pres">
      <dgm:prSet presAssocID="{88328A84-18D3-4C19-B881-B0EB841AC84E}" presName="Name0" presStyleCnt="0">
        <dgm:presLayoutVars>
          <dgm:dir/>
          <dgm:resizeHandles val="exact"/>
        </dgm:presLayoutVars>
      </dgm:prSet>
      <dgm:spPr/>
    </dgm:pt>
    <dgm:pt modelId="{32518F5A-9141-4C42-BE19-8DBFA3796870}" type="pres">
      <dgm:prSet presAssocID="{88328A84-18D3-4C19-B881-B0EB841AC84E}" presName="vNodes" presStyleCnt="0"/>
      <dgm:spPr/>
    </dgm:pt>
    <dgm:pt modelId="{8C0B297A-BF30-48E3-B9FF-F4C178CAEC2E}" type="pres">
      <dgm:prSet presAssocID="{F5D2FCE7-2AD8-4ACE-AAB1-0D3BDB917155}" presName="node" presStyleLbl="node1" presStyleIdx="0" presStyleCnt="3" custScaleX="122318" custScaleY="117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84ADA-AA2E-4735-9719-A858B4CB6AF1}" type="pres">
      <dgm:prSet presAssocID="{F01B6873-266F-4A51-A0E5-E409DF121F14}" presName="spacerT" presStyleCnt="0"/>
      <dgm:spPr/>
    </dgm:pt>
    <dgm:pt modelId="{5F89EDE6-2B34-4619-AFAE-8DD31E491260}" type="pres">
      <dgm:prSet presAssocID="{F01B6873-266F-4A51-A0E5-E409DF121F1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39B3295-014C-49BE-A1C9-34EC450E3B8C}" type="pres">
      <dgm:prSet presAssocID="{F01B6873-266F-4A51-A0E5-E409DF121F14}" presName="spacerB" presStyleCnt="0"/>
      <dgm:spPr/>
    </dgm:pt>
    <dgm:pt modelId="{34CA41BF-34C8-45B4-9B60-6FF315CCBD46}" type="pres">
      <dgm:prSet presAssocID="{E58DD810-9F1B-43B3-BEF8-2FFEB4488583}" presName="node" presStyleLbl="node1" presStyleIdx="1" presStyleCnt="3" custScaleX="191736" custScaleY="177128" custLinFactNeighborX="1223" custLinFactNeighborY="-522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0B401E-750A-4D41-BE61-236CA8B16DE3}" type="pres">
      <dgm:prSet presAssocID="{88328A84-18D3-4C19-B881-B0EB841AC84E}" presName="sibTransLast" presStyleLbl="sibTrans2D1" presStyleIdx="1" presStyleCnt="2" custAng="249057" custScaleX="140166" custScaleY="152368" custLinFactNeighborX="-39245" custLinFactNeighborY="-50751"/>
      <dgm:spPr/>
      <dgm:t>
        <a:bodyPr/>
        <a:lstStyle/>
        <a:p>
          <a:endParaRPr lang="es-ES"/>
        </a:p>
      </dgm:t>
    </dgm:pt>
    <dgm:pt modelId="{77719E98-93BF-4FD6-907F-31C04F18AEEC}" type="pres">
      <dgm:prSet presAssocID="{88328A84-18D3-4C19-B881-B0EB841AC84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C121E91-FE78-494A-9A66-34CB28C8B13F}" type="pres">
      <dgm:prSet presAssocID="{88328A84-18D3-4C19-B881-B0EB841AC84E}" presName="lastNode" presStyleLbl="node1" presStyleIdx="2" presStyleCnt="3" custScaleX="68813" custScaleY="68972" custLinFactNeighborX="-3186" custLinFactNeighborY="-91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D9D7A2-4FC1-471E-A6A1-B37F27FA2F11}" type="presOf" srcId="{1DED0CCD-2332-41E4-8B9A-43E6DBB2F106}" destId="{77719E98-93BF-4FD6-907F-31C04F18AEEC}" srcOrd="1" destOrd="0" presId="urn:microsoft.com/office/officeart/2005/8/layout/equation2"/>
    <dgm:cxn modelId="{17FC6A50-2D77-4BA4-8991-8CFBDA4643FD}" srcId="{88328A84-18D3-4C19-B881-B0EB841AC84E}" destId="{E58DD810-9F1B-43B3-BEF8-2FFEB4488583}" srcOrd="1" destOrd="0" parTransId="{DE62C642-1BB6-4976-82DE-BCA0EC9B2264}" sibTransId="{1DED0CCD-2332-41E4-8B9A-43E6DBB2F106}"/>
    <dgm:cxn modelId="{94075B68-B79E-4366-BA96-84D25242ADC8}" type="presOf" srcId="{88328A84-18D3-4C19-B881-B0EB841AC84E}" destId="{ACBFCDC1-4A6D-4FC3-99BA-DF8E58FADE3B}" srcOrd="0" destOrd="0" presId="urn:microsoft.com/office/officeart/2005/8/layout/equation2"/>
    <dgm:cxn modelId="{D3EB200A-1EF0-4B4F-9C6C-7783F1596F46}" type="presOf" srcId="{F01B6873-266F-4A51-A0E5-E409DF121F14}" destId="{5F89EDE6-2B34-4619-AFAE-8DD31E491260}" srcOrd="0" destOrd="0" presId="urn:microsoft.com/office/officeart/2005/8/layout/equation2"/>
    <dgm:cxn modelId="{B58F3E9E-C266-45E8-91D6-8E08C6E18022}" srcId="{88328A84-18D3-4C19-B881-B0EB841AC84E}" destId="{F5D2FCE7-2AD8-4ACE-AAB1-0D3BDB917155}" srcOrd="0" destOrd="0" parTransId="{2B709D97-024F-44B4-A79C-2A7B3ED00B80}" sibTransId="{F01B6873-266F-4A51-A0E5-E409DF121F14}"/>
    <dgm:cxn modelId="{6689961F-9FD1-45A3-805A-E1D13365B3FD}" type="presOf" srcId="{F5D2FCE7-2AD8-4ACE-AAB1-0D3BDB917155}" destId="{8C0B297A-BF30-48E3-B9FF-F4C178CAEC2E}" srcOrd="0" destOrd="0" presId="urn:microsoft.com/office/officeart/2005/8/layout/equation2"/>
    <dgm:cxn modelId="{9B0912F0-AEAD-4B37-A908-5F2B2CD72766}" srcId="{88328A84-18D3-4C19-B881-B0EB841AC84E}" destId="{3331D32F-4668-4BA9-95BE-9FCF420A28E7}" srcOrd="2" destOrd="0" parTransId="{BDC27B5E-8AAE-4ABE-B34E-B169371C231D}" sibTransId="{A10E575A-D446-4269-A235-7112FC58D56A}"/>
    <dgm:cxn modelId="{76ECED4F-5445-474F-94BE-23C155A6A42E}" type="presOf" srcId="{1DED0CCD-2332-41E4-8B9A-43E6DBB2F106}" destId="{970B401E-750A-4D41-BE61-236CA8B16DE3}" srcOrd="0" destOrd="0" presId="urn:microsoft.com/office/officeart/2005/8/layout/equation2"/>
    <dgm:cxn modelId="{C666CF4E-3C95-457D-AF83-80249B24ACDA}" type="presOf" srcId="{E58DD810-9F1B-43B3-BEF8-2FFEB4488583}" destId="{34CA41BF-34C8-45B4-9B60-6FF315CCBD46}" srcOrd="0" destOrd="0" presId="urn:microsoft.com/office/officeart/2005/8/layout/equation2"/>
    <dgm:cxn modelId="{2A0D3D0F-4131-4F2C-A7F4-F99FB9C9604A}" type="presOf" srcId="{3331D32F-4668-4BA9-95BE-9FCF420A28E7}" destId="{0C121E91-FE78-494A-9A66-34CB28C8B13F}" srcOrd="0" destOrd="0" presId="urn:microsoft.com/office/officeart/2005/8/layout/equation2"/>
    <dgm:cxn modelId="{006D5FDA-A902-436E-9E0F-4362CB055F96}" type="presParOf" srcId="{ACBFCDC1-4A6D-4FC3-99BA-DF8E58FADE3B}" destId="{32518F5A-9141-4C42-BE19-8DBFA3796870}" srcOrd="0" destOrd="0" presId="urn:microsoft.com/office/officeart/2005/8/layout/equation2"/>
    <dgm:cxn modelId="{E34EDE71-FDB2-435B-ABB0-840623DC7E82}" type="presParOf" srcId="{32518F5A-9141-4C42-BE19-8DBFA3796870}" destId="{8C0B297A-BF30-48E3-B9FF-F4C178CAEC2E}" srcOrd="0" destOrd="0" presId="urn:microsoft.com/office/officeart/2005/8/layout/equation2"/>
    <dgm:cxn modelId="{48D9F336-A2FE-4F6B-8F84-87198B50E659}" type="presParOf" srcId="{32518F5A-9141-4C42-BE19-8DBFA3796870}" destId="{C4984ADA-AA2E-4735-9719-A858B4CB6AF1}" srcOrd="1" destOrd="0" presId="urn:microsoft.com/office/officeart/2005/8/layout/equation2"/>
    <dgm:cxn modelId="{8187F021-E3C4-4225-8E6F-E543BFBDF984}" type="presParOf" srcId="{32518F5A-9141-4C42-BE19-8DBFA3796870}" destId="{5F89EDE6-2B34-4619-AFAE-8DD31E491260}" srcOrd="2" destOrd="0" presId="urn:microsoft.com/office/officeart/2005/8/layout/equation2"/>
    <dgm:cxn modelId="{D67C01FA-829D-4D36-9238-6950BF9CE56C}" type="presParOf" srcId="{32518F5A-9141-4C42-BE19-8DBFA3796870}" destId="{639B3295-014C-49BE-A1C9-34EC450E3B8C}" srcOrd="3" destOrd="0" presId="urn:microsoft.com/office/officeart/2005/8/layout/equation2"/>
    <dgm:cxn modelId="{C8A0D120-70E5-44BA-A44A-BA2F48B6E915}" type="presParOf" srcId="{32518F5A-9141-4C42-BE19-8DBFA3796870}" destId="{34CA41BF-34C8-45B4-9B60-6FF315CCBD46}" srcOrd="4" destOrd="0" presId="urn:microsoft.com/office/officeart/2005/8/layout/equation2"/>
    <dgm:cxn modelId="{69AD1181-CA0F-4A37-B2AE-6F5DF0BE077D}" type="presParOf" srcId="{ACBFCDC1-4A6D-4FC3-99BA-DF8E58FADE3B}" destId="{970B401E-750A-4D41-BE61-236CA8B16DE3}" srcOrd="1" destOrd="0" presId="urn:microsoft.com/office/officeart/2005/8/layout/equation2"/>
    <dgm:cxn modelId="{CFAAEC2D-71B4-4185-9805-6CE45ED9067D}" type="presParOf" srcId="{970B401E-750A-4D41-BE61-236CA8B16DE3}" destId="{77719E98-93BF-4FD6-907F-31C04F18AEEC}" srcOrd="0" destOrd="0" presId="urn:microsoft.com/office/officeart/2005/8/layout/equation2"/>
    <dgm:cxn modelId="{DDF22923-5B4C-430A-AB93-BBE64C690837}" type="presParOf" srcId="{ACBFCDC1-4A6D-4FC3-99BA-DF8E58FADE3B}" destId="{0C121E91-FE78-494A-9A66-34CB28C8B13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B297A-BF30-48E3-B9FF-F4C178CAEC2E}">
      <dsp:nvSpPr>
        <dsp:cNvPr id="0" name=""/>
        <dsp:cNvSpPr/>
      </dsp:nvSpPr>
      <dsp:spPr>
        <a:xfrm>
          <a:off x="1911285" y="432"/>
          <a:ext cx="1451797" cy="1389200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Inteligencia cognitiva</a:t>
          </a:r>
          <a:endParaRPr lang="es-ES" sz="1400" b="1" kern="1200" dirty="0"/>
        </a:p>
      </dsp:txBody>
      <dsp:txXfrm>
        <a:off x="2123896" y="203876"/>
        <a:ext cx="1026575" cy="982312"/>
      </dsp:txXfrm>
    </dsp:sp>
    <dsp:sp modelId="{5F89EDE6-2B34-4619-AFAE-8DD31E491260}">
      <dsp:nvSpPr>
        <dsp:cNvPr id="0" name=""/>
        <dsp:cNvSpPr/>
      </dsp:nvSpPr>
      <dsp:spPr>
        <a:xfrm>
          <a:off x="2292982" y="1486009"/>
          <a:ext cx="688404" cy="688404"/>
        </a:xfrm>
        <a:prstGeom prst="mathPlus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2384230" y="1749255"/>
        <a:ext cx="505908" cy="161912"/>
      </dsp:txXfrm>
    </dsp:sp>
    <dsp:sp modelId="{34CA41BF-34C8-45B4-9B60-6FF315CCBD46}">
      <dsp:nvSpPr>
        <dsp:cNvPr id="0" name=""/>
        <dsp:cNvSpPr/>
      </dsp:nvSpPr>
      <dsp:spPr>
        <a:xfrm>
          <a:off x="1513838" y="2220434"/>
          <a:ext cx="2275722" cy="210233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Inteligencia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emocional</a:t>
          </a:r>
          <a:endParaRPr lang="es-ES" sz="2000" b="1" kern="1200" dirty="0"/>
        </a:p>
      </dsp:txBody>
      <dsp:txXfrm>
        <a:off x="1847110" y="2528314"/>
        <a:ext cx="1609178" cy="1486579"/>
      </dsp:txXfrm>
    </dsp:sp>
    <dsp:sp modelId="{970B401E-750A-4D41-BE61-236CA8B16DE3}">
      <dsp:nvSpPr>
        <dsp:cNvPr id="0" name=""/>
        <dsp:cNvSpPr/>
      </dsp:nvSpPr>
      <dsp:spPr>
        <a:xfrm rot="612">
          <a:off x="3744477" y="1493287"/>
          <a:ext cx="509133" cy="672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3744477" y="1627822"/>
        <a:ext cx="356393" cy="403649"/>
      </dsp:txXfrm>
    </dsp:sp>
    <dsp:sp modelId="{0C121E91-FE78-494A-9A66-34CB28C8B13F}">
      <dsp:nvSpPr>
        <dsp:cNvPr id="0" name=""/>
        <dsp:cNvSpPr/>
      </dsp:nvSpPr>
      <dsp:spPr>
        <a:xfrm>
          <a:off x="4471001" y="1152133"/>
          <a:ext cx="1633488" cy="163726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Ser adaptativo</a:t>
          </a:r>
          <a:endParaRPr lang="es-ES" sz="1800" kern="1200" dirty="0"/>
        </a:p>
      </dsp:txBody>
      <dsp:txXfrm>
        <a:off x="4710220" y="1391905"/>
        <a:ext cx="1155050" cy="115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B3E3AF-3B7D-4B34-9374-51F6D7F23F3B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F62A40-0A11-4AA1-8763-5DEC09FF7A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303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50C076-5EC8-403A-8362-927D330127CB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4CA73B-F87F-4A18-92F7-DC8B5B8AD0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413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BEF032-EE2D-46C7-8A54-9164CB914CCD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306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B8FF-5FEC-412A-BB45-D34BEED3DB24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225CBC-E539-4D43-87DC-C3AB5613C6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3611D-6E63-4E2F-9B27-594865453F6C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9A05-F163-4862-A094-19B6A673D7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66EA-8328-4178-ABAF-0B947B6302FD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1D57-0682-41BB-8C0A-CFF87E9464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569B-62F0-451A-B003-C40439EC3CC5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05A3-EC46-443E-A134-64BF3CE9B2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8F62-436E-47BB-95A1-2D1629D5BE87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4136-02EA-41AD-BE48-D40AA6D417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29ECF-6E61-4F97-83A1-8B820EF89B40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D63B-F83C-4594-919B-67E4B92567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EBCD-D05C-4E60-8FE8-671857E97047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3712-DC25-4A93-9DD9-480200DD1E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1BF0-5040-429B-AC21-148D4B05E583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178-A108-403A-86FC-04A8D01A2E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8FE7-5CF7-491B-8FCA-E8AAF6426BAE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E6EC8-0DF8-4561-A599-DA8EB66FCB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04BA-D834-4944-9AF1-272CAC13B282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F1FA-4DD0-4E4A-960E-05A227D79C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1506-53B5-440E-B8A8-A934043E91AF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4DBA62-D4BA-4D95-9C97-F83BC441A1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1BFF0-BEEC-4D96-80EE-45A41C0F6C01}" type="datetimeFigureOut">
              <a:rPr lang="es-ES"/>
              <a:pPr>
                <a:defRPr/>
              </a:pPr>
              <a:t>04/05/2016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375858-2416-4F37-B749-1CCB0B949A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4" r:id="rId9"/>
    <p:sldLayoutId id="2147483681" r:id="rId10"/>
    <p:sldLayoutId id="21474836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¿Qué NECESITO </a:t>
            </a:r>
            <a:br>
              <a:rPr lang="es-E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SER VOLUNTARI@?</a:t>
            </a:r>
            <a:endParaRPr lang="es-E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388" y="3571876"/>
            <a:ext cx="8640762" cy="914400"/>
          </a:xfrm>
        </p:spPr>
        <p:txBody>
          <a:bodyPr rtlCol="0">
            <a:noAutofit/>
          </a:bodyPr>
          <a:lstStyle/>
          <a:p>
            <a:pPr algn="ctr" fontAlgn="auto">
              <a:buFont typeface="Arial" pitchFamily="34" charset="0"/>
              <a:buNone/>
              <a:defRPr/>
            </a:pPr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formación básica del 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voluntariado</a:t>
            </a:r>
          </a:p>
          <a:p>
            <a:pPr algn="ctr" fontAlgn="auto">
              <a:buFont typeface="Arial" pitchFamily="34" charset="0"/>
              <a:buNone/>
              <a:defRPr/>
            </a:pPr>
            <a:r>
              <a:rPr lang="es-E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2" descr="C:\Users\Regina\Desktop\Logo_CAD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5516563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09600" y="5210175"/>
            <a:ext cx="6986588" cy="842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400" cap="none" dirty="0" smtClean="0"/>
          </a:p>
          <a:p>
            <a:pPr algn="ctr" fontAlgn="auto">
              <a:defRPr/>
            </a:pPr>
            <a:r>
              <a:rPr lang="es-ES" sz="1900" b="1" cap="none" dirty="0" smtClean="0">
                <a:solidFill>
                  <a:schemeClr val="bg1"/>
                </a:solidFill>
              </a:rPr>
              <a:t>Sara Ortega Tapia</a:t>
            </a:r>
            <a:r>
              <a:rPr lang="es-ES" sz="1600" cap="none" dirty="0" smtClean="0">
                <a:solidFill>
                  <a:schemeClr val="bg1"/>
                </a:solidFill>
              </a:rPr>
              <a:t>. Neuropsicóloga de Fundación CADAH</a:t>
            </a:r>
            <a:endParaRPr lang="es-ES" sz="1600" cap="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cap="none" dirty="0" smtClean="0">
                <a:solidFill>
                  <a:srgbClr val="0070C0"/>
                </a:solidFill>
              </a:rPr>
              <a:t>        ¿Qué debo hacer para escuchar de forma activa al otro?</a:t>
            </a:r>
            <a:endParaRPr lang="es-ES" sz="2400" cap="none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57750"/>
          </a:xfrm>
        </p:spPr>
        <p:txBody>
          <a:bodyPr rtlCol="0">
            <a:normAutofit lnSpcReduction="10000"/>
          </a:bodyPr>
          <a:lstStyle/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b="0" dirty="0" smtClean="0"/>
              <a:t>Realizar</a:t>
            </a:r>
            <a:r>
              <a:rPr lang="es-ES" sz="2400" dirty="0" smtClean="0"/>
              <a:t> </a:t>
            </a:r>
            <a:r>
              <a:rPr lang="es-ES" sz="2400" dirty="0">
                <a:solidFill>
                  <a:srgbClr val="FF0000"/>
                </a:solidFill>
              </a:rPr>
              <a:t>gestos y </a:t>
            </a:r>
            <a:r>
              <a:rPr lang="es-ES" sz="2400" dirty="0" smtClean="0">
                <a:solidFill>
                  <a:srgbClr val="FF0000"/>
                </a:solidFill>
              </a:rPr>
              <a:t>sonidos</a:t>
            </a:r>
            <a:r>
              <a:rPr lang="es-ES" sz="2400" b="0" dirty="0" smtClean="0"/>
              <a:t>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b="0" dirty="0" smtClean="0"/>
              <a:t>Intentar</a:t>
            </a:r>
            <a:r>
              <a:rPr lang="es-ES" sz="2400" dirty="0" smtClean="0"/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no distraerse</a:t>
            </a:r>
            <a:r>
              <a:rPr lang="es-ES" sz="2400" b="0" dirty="0" smtClean="0"/>
              <a:t>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No interrumpir</a:t>
            </a:r>
            <a:r>
              <a:rPr lang="es-ES" sz="2400" b="0" dirty="0" smtClean="0"/>
              <a:t>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b="0" dirty="0" smtClean="0"/>
              <a:t>No cambiar </a:t>
            </a:r>
            <a:r>
              <a:rPr lang="es-ES" sz="2400" b="0" dirty="0"/>
              <a:t>de tema.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b="0" dirty="0" smtClean="0"/>
              <a:t>Identificar y destacar los </a:t>
            </a:r>
            <a:r>
              <a:rPr lang="es-ES" sz="2400" dirty="0">
                <a:solidFill>
                  <a:srgbClr val="FF0000"/>
                </a:solidFill>
              </a:rPr>
              <a:t>sentimientos del </a:t>
            </a:r>
            <a:r>
              <a:rPr lang="es-ES" sz="2400" dirty="0" smtClean="0">
                <a:solidFill>
                  <a:srgbClr val="FF0000"/>
                </a:solidFill>
              </a:rPr>
              <a:t>otro</a:t>
            </a:r>
            <a:r>
              <a:rPr lang="es-ES" sz="2400" dirty="0" smtClean="0"/>
              <a:t> </a:t>
            </a:r>
            <a:r>
              <a:rPr lang="es-ES" sz="2400" b="0" dirty="0" smtClean="0"/>
              <a:t>(“</a:t>
            </a:r>
            <a:r>
              <a:rPr lang="es-ES" sz="2400" b="0" i="1" dirty="0" smtClean="0"/>
              <a:t>¿y tú cómo te </a:t>
            </a:r>
            <a:r>
              <a:rPr lang="es-ES" sz="2400" b="0" i="1" dirty="0"/>
              <a:t>sientes</a:t>
            </a:r>
            <a:r>
              <a:rPr lang="es-ES" sz="2400" b="0" i="1" dirty="0" smtClean="0"/>
              <a:t>..?”).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Hacer preguntas</a:t>
            </a:r>
            <a:r>
              <a:rPr lang="es-ES" sz="2400" dirty="0" smtClean="0"/>
              <a:t>  </a:t>
            </a:r>
            <a:r>
              <a:rPr lang="es-ES" sz="2400" b="0" dirty="0" smtClean="0"/>
              <a:t>(“¿</a:t>
            </a:r>
            <a:r>
              <a:rPr lang="es-ES" sz="2400" b="0" i="1" dirty="0" smtClean="0"/>
              <a:t>entonces si he entendido bien, tú</a:t>
            </a:r>
            <a:r>
              <a:rPr lang="es-ES" sz="2400" b="0" dirty="0" smtClean="0"/>
              <a:t>..?”).</a:t>
            </a:r>
            <a:endParaRPr lang="es-ES" sz="2400" b="0" dirty="0"/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No </a:t>
            </a:r>
            <a:r>
              <a:rPr lang="es-ES" sz="2400" dirty="0">
                <a:solidFill>
                  <a:srgbClr val="FF0000"/>
                </a:solidFill>
              </a:rPr>
              <a:t>aconsejar,</a:t>
            </a:r>
            <a:r>
              <a:rPr lang="es-ES" sz="2400" dirty="0"/>
              <a:t> </a:t>
            </a:r>
            <a:r>
              <a:rPr lang="es-ES" sz="2400" dirty="0" smtClean="0">
                <a:solidFill>
                  <a:srgbClr val="FF0000"/>
                </a:solidFill>
              </a:rPr>
              <a:t>criticar</a:t>
            </a:r>
            <a:r>
              <a:rPr lang="es-ES" sz="2400" dirty="0" smtClean="0"/>
              <a:t> </a:t>
            </a:r>
            <a:r>
              <a:rPr lang="es-ES" sz="2400" b="0" dirty="0" smtClean="0"/>
              <a:t>(“</a:t>
            </a:r>
            <a:r>
              <a:rPr lang="es-ES" sz="2400" b="0" i="1" dirty="0" smtClean="0"/>
              <a:t>yo creo que lo que deberías hacer…”, “intenta no pensar en ello”, “yo en tu lugar no habría hecho eso</a:t>
            </a:r>
            <a:r>
              <a:rPr lang="es-ES" sz="2400" b="0" dirty="0" smtClean="0"/>
              <a:t>..”).</a:t>
            </a:r>
            <a:endParaRPr lang="es-ES" sz="2400" b="0" dirty="0"/>
          </a:p>
          <a:p>
            <a:pPr fontAlgn="auto"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6146" name="Picture 2" descr="C:\Users\Regina\Desktop\Logo Postit Lapiz Foco v2 (original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2550"/>
            <a:ext cx="1295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191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cap="none" dirty="0" smtClean="0">
                <a:solidFill>
                  <a:srgbClr val="0070C0"/>
                </a:solidFill>
              </a:rPr>
              <a:t>           ¿</a:t>
            </a:r>
            <a:r>
              <a:rPr lang="es-ES" sz="2400" cap="none" dirty="0">
                <a:solidFill>
                  <a:srgbClr val="0070C0"/>
                </a:solidFill>
              </a:rPr>
              <a:t>Qué debo hacer para escuchar de forma activa al otro?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No </a:t>
            </a:r>
            <a:r>
              <a:rPr lang="es-ES" sz="2400" dirty="0">
                <a:solidFill>
                  <a:srgbClr val="FF0000"/>
                </a:solidFill>
              </a:rPr>
              <a:t>pensar en lo que se va a decir</a:t>
            </a:r>
            <a:r>
              <a:rPr lang="es-ES" sz="2400" b="0" dirty="0" smtClean="0"/>
              <a:t>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b="0" dirty="0"/>
              <a:t>Permitir los </a:t>
            </a:r>
            <a:r>
              <a:rPr lang="es-ES" sz="2400" dirty="0">
                <a:solidFill>
                  <a:srgbClr val="FF0000"/>
                </a:solidFill>
              </a:rPr>
              <a:t>silencios</a:t>
            </a:r>
            <a:r>
              <a:rPr lang="es-ES" sz="2400" b="0" dirty="0"/>
              <a:t>. 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Preguntar</a:t>
            </a:r>
            <a:r>
              <a:rPr lang="es-ES" sz="2400" dirty="0" smtClean="0"/>
              <a:t> </a:t>
            </a:r>
            <a:r>
              <a:rPr lang="es-ES" sz="2400" b="0" dirty="0"/>
              <a:t>por las </a:t>
            </a:r>
            <a:r>
              <a:rPr lang="es-ES" sz="2400" b="0" dirty="0" smtClean="0"/>
              <a:t>preocupaciones, </a:t>
            </a:r>
            <a:r>
              <a:rPr lang="es-ES" sz="2400" b="0" dirty="0"/>
              <a:t>necesidades y dificultades.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b="0" dirty="0" smtClean="0"/>
              <a:t>Fijarnos y analizar </a:t>
            </a:r>
            <a:r>
              <a:rPr lang="es-ES" sz="2400" dirty="0">
                <a:solidFill>
                  <a:srgbClr val="FF0000"/>
                </a:solidFill>
              </a:rPr>
              <a:t>el lenguaje no verbal</a:t>
            </a:r>
            <a:r>
              <a:rPr lang="es-ES" sz="2400" dirty="0" smtClean="0"/>
              <a:t>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Respetar el turno</a:t>
            </a:r>
            <a:r>
              <a:rPr lang="es-ES" sz="2400" dirty="0" smtClean="0"/>
              <a:t> </a:t>
            </a:r>
            <a:r>
              <a:rPr lang="es-ES" sz="2400" b="0" dirty="0" smtClean="0"/>
              <a:t>de palabra.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Clarificar</a:t>
            </a:r>
            <a:r>
              <a:rPr lang="es-ES" sz="2400" dirty="0" smtClean="0"/>
              <a:t>  </a:t>
            </a:r>
            <a:r>
              <a:rPr lang="es-ES" sz="1800" b="0" dirty="0"/>
              <a:t>(“¿</a:t>
            </a:r>
            <a:r>
              <a:rPr lang="es-ES" sz="1800" b="0" i="1" dirty="0"/>
              <a:t>Puedes contarme más sobre esto</a:t>
            </a:r>
            <a:r>
              <a:rPr lang="es-ES" sz="1800" b="0" i="1" dirty="0" smtClean="0"/>
              <a:t>..?”)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Parafraseo</a:t>
            </a:r>
            <a:r>
              <a:rPr lang="es-ES" sz="2400" dirty="0" smtClean="0"/>
              <a:t> </a:t>
            </a:r>
            <a:r>
              <a:rPr lang="es-ES" sz="1800" b="0" i="1" dirty="0"/>
              <a:t>(“ Entonces lo que me estás diciendo es que</a:t>
            </a:r>
            <a:r>
              <a:rPr lang="es-ES" sz="1800" b="0" i="1" dirty="0" smtClean="0"/>
              <a:t>…”)</a:t>
            </a:r>
            <a:endParaRPr lang="es-ES" sz="1800" b="0" dirty="0"/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Resumen</a:t>
            </a:r>
            <a:endParaRPr lang="es-ES" sz="2400" dirty="0">
              <a:solidFill>
                <a:srgbClr val="FF0000"/>
              </a:solidFill>
            </a:endParaRPr>
          </a:p>
          <a:p>
            <a:pPr marL="342900" indent="-342900" fontAlgn="auto">
              <a:buFont typeface="Arial" pitchFamily="34" charset="0"/>
              <a:buChar char="•"/>
              <a:defRPr/>
            </a:pPr>
            <a:endParaRPr lang="es-ES" b="0" dirty="0" smtClean="0"/>
          </a:p>
          <a:p>
            <a:pPr fontAlgn="auto">
              <a:buFont typeface="Arial" pitchFamily="34" charset="0"/>
              <a:buNone/>
              <a:defRPr/>
            </a:pPr>
            <a:endParaRPr lang="es-ES" b="0" dirty="0"/>
          </a:p>
          <a:p>
            <a:pPr fontAlgn="auto"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12985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>
              <a:latin typeface="Verdana" pitchFamily="34" charset="0"/>
            </a:endParaRPr>
          </a:p>
          <a:p>
            <a:endParaRPr lang="es-ES" dirty="0" smtClean="0">
              <a:latin typeface="Verdana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28638" y="404813"/>
            <a:ext cx="7643812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LENGUAJE VERBAL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u="sng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Regina\Desktop\conejoss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390775"/>
            <a:ext cx="4032250" cy="394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8313" y="1341438"/>
            <a:ext cx="8064500" cy="97631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endParaRPr lang="es-ES" sz="1800" b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defRPr/>
            </a:pPr>
            <a:r>
              <a:rPr lang="es-ES" sz="2600" b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Leguaje verbal es cuando utilizamos las </a:t>
            </a:r>
            <a:r>
              <a:rPr lang="es-ES" sz="2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palabras</a:t>
            </a:r>
            <a:r>
              <a:rPr lang="es-ES" sz="2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 fontAlgn="auto">
              <a:buFont typeface="Arial" pitchFamily="34" charset="0"/>
              <a:buChar char="•"/>
              <a:defRPr/>
            </a:pPr>
            <a:endParaRPr lang="es-ES" sz="1800" b="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8313" y="404813"/>
            <a:ext cx="7642225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LENGUAJE no verbal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u="sng" dirty="0">
              <a:solidFill>
                <a:srgbClr val="0070C0"/>
              </a:solidFill>
            </a:endParaRPr>
          </a:p>
        </p:txBody>
      </p:sp>
      <p:pic>
        <p:nvPicPr>
          <p:cNvPr id="4100" name="Picture 4" descr="http://gustavoarielschwartz.files.wordpress.com/2013/02/comunicacion-no-verbal-chicos-ch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7" y="1707513"/>
            <a:ext cx="8687161" cy="3735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1788" y="115888"/>
            <a:ext cx="57912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rgbClr val="0070C0"/>
                </a:solidFill>
              </a:rPr>
              <a:t>EMPATÍA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0100" y="1125538"/>
            <a:ext cx="7620000" cy="4373562"/>
          </a:xfrm>
        </p:spPr>
        <p:txBody>
          <a:bodyPr/>
          <a:lstStyle/>
          <a:p>
            <a:pPr algn="ctr"/>
            <a:endParaRPr lang="es-ES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68460" cy="3970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260350"/>
            <a:ext cx="7643812" cy="10080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EMPATÍA</a:t>
            </a:r>
            <a:endParaRPr lang="es-ES" u="sng" dirty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684213" y="1714488"/>
            <a:ext cx="7762875" cy="4260862"/>
          </a:xfrm>
        </p:spPr>
        <p:txBody>
          <a:bodyPr/>
          <a:lstStyle/>
          <a:p>
            <a:pPr algn="ctr">
              <a:buFont typeface="Arial" pitchFamily="34" charset="0"/>
              <a:buChar char="•"/>
            </a:pPr>
            <a:r>
              <a:rPr lang="es-ES" sz="2400" b="0" dirty="0" smtClean="0"/>
              <a:t>Ser capaz de salir de uno para ponerse en los lugar de la otra persona. </a:t>
            </a:r>
          </a:p>
          <a:p>
            <a:pPr algn="just"/>
            <a:endParaRPr lang="es-ES" sz="24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275596" cy="2835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4 Explosión 1"/>
          <p:cNvSpPr/>
          <p:nvPr/>
        </p:nvSpPr>
        <p:spPr>
          <a:xfrm>
            <a:off x="681038" y="3127375"/>
            <a:ext cx="3024187" cy="1368425"/>
          </a:xfrm>
          <a:prstGeom prst="irregularSeal1">
            <a:avLst/>
          </a:prstGeom>
          <a:ln w="38100">
            <a:solidFill>
              <a:srgbClr val="CC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ct val="20000"/>
              </a:spcBef>
              <a:spcAft>
                <a:spcPts val="600"/>
              </a:spcAft>
              <a:defRPr/>
            </a:pPr>
            <a:r>
              <a:rPr lang="es-ES" sz="1600" b="1" dirty="0">
                <a:solidFill>
                  <a:srgbClr val="0070C0"/>
                </a:solidFill>
              </a:rPr>
              <a:t>Base genética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72388"/>
            <a:ext cx="1584176" cy="194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41663"/>
            <a:ext cx="22621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8975" y="260350"/>
            <a:ext cx="7756525" cy="1081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400" cap="none" dirty="0" smtClean="0">
                <a:solidFill>
                  <a:srgbClr val="FF0000"/>
                </a:solidFill>
              </a:rPr>
              <a:t>        </a:t>
            </a:r>
            <a:r>
              <a:rPr lang="es-ES" sz="2400" b="1" i="1" u="sng" cap="none" dirty="0" smtClean="0">
                <a:solidFill>
                  <a:srgbClr val="0070C0"/>
                </a:solidFill>
              </a:rPr>
              <a:t>Preguntas guía</a:t>
            </a:r>
            <a:r>
              <a:rPr lang="es-ES" sz="2400" b="1" i="1" cap="none" dirty="0" smtClean="0">
                <a:solidFill>
                  <a:srgbClr val="0070C0"/>
                </a:solidFill>
              </a:rPr>
              <a:t> </a:t>
            </a:r>
            <a:r>
              <a:rPr lang="es-ES" sz="2400" b="1" cap="none" dirty="0" smtClean="0">
                <a:solidFill>
                  <a:srgbClr val="0070C0"/>
                </a:solidFill>
              </a:rPr>
              <a:t>que nos debemos formular</a:t>
            </a:r>
            <a:br>
              <a:rPr lang="es-ES" sz="2400" b="1" cap="none" dirty="0" smtClean="0">
                <a:solidFill>
                  <a:srgbClr val="0070C0"/>
                </a:solidFill>
              </a:rPr>
            </a:br>
            <a:r>
              <a:rPr lang="es-ES" sz="2400" b="1" cap="none" dirty="0" smtClean="0">
                <a:solidFill>
                  <a:srgbClr val="0070C0"/>
                </a:solidFill>
              </a:rPr>
              <a:t>        para empatizar con el otro</a:t>
            </a:r>
            <a:endParaRPr lang="es-ES" sz="2400" b="1" cap="none" dirty="0">
              <a:solidFill>
                <a:srgbClr val="0070C0"/>
              </a:solidFill>
            </a:endParaRPr>
          </a:p>
        </p:txBody>
      </p:sp>
      <p:sp>
        <p:nvSpPr>
          <p:cNvPr id="13" name="12 Llamada ovalada"/>
          <p:cNvSpPr/>
          <p:nvPr/>
        </p:nvSpPr>
        <p:spPr>
          <a:xfrm>
            <a:off x="409575" y="3573463"/>
            <a:ext cx="2519363" cy="1079500"/>
          </a:xfrm>
          <a:prstGeom prst="wedgeEllipseCallout">
            <a:avLst>
              <a:gd name="adj1" fmla="val 68247"/>
              <a:gd name="adj2" fmla="val -160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¿Cómo es su entorno?</a:t>
            </a:r>
          </a:p>
        </p:txBody>
      </p:sp>
      <p:sp>
        <p:nvSpPr>
          <p:cNvPr id="14" name="13 Llamada ovalada"/>
          <p:cNvSpPr/>
          <p:nvPr/>
        </p:nvSpPr>
        <p:spPr>
          <a:xfrm>
            <a:off x="6300788" y="3341688"/>
            <a:ext cx="2519362" cy="1154112"/>
          </a:xfrm>
          <a:prstGeom prst="wedgeEllipseCallout">
            <a:avLst>
              <a:gd name="adj1" fmla="val -73052"/>
              <a:gd name="adj2" fmla="val -425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¿Qué dice?¿Cómo lo dice?</a:t>
            </a:r>
          </a:p>
        </p:txBody>
      </p:sp>
      <p:sp>
        <p:nvSpPr>
          <p:cNvPr id="15" name="14 Llamada ovalada"/>
          <p:cNvSpPr/>
          <p:nvPr/>
        </p:nvSpPr>
        <p:spPr>
          <a:xfrm>
            <a:off x="3162300" y="1557338"/>
            <a:ext cx="2303463" cy="1035050"/>
          </a:xfrm>
          <a:prstGeom prst="wedgeEllipseCallout">
            <a:avLst>
              <a:gd name="adj1" fmla="val 4127"/>
              <a:gd name="adj2" fmla="val 9708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¿Cuál es su actitud?</a:t>
            </a:r>
          </a:p>
        </p:txBody>
      </p:sp>
      <p:sp>
        <p:nvSpPr>
          <p:cNvPr id="17" name="16 Llamada ovalada"/>
          <p:cNvSpPr/>
          <p:nvPr/>
        </p:nvSpPr>
        <p:spPr>
          <a:xfrm>
            <a:off x="658813" y="5248275"/>
            <a:ext cx="2519362" cy="1081088"/>
          </a:xfrm>
          <a:prstGeom prst="wedgeEllipseCallout">
            <a:avLst>
              <a:gd name="adj1" fmla="val 54041"/>
              <a:gd name="adj2" fmla="val -5934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¿Cómo es su lenguaje no verbal?</a:t>
            </a:r>
          </a:p>
        </p:txBody>
      </p:sp>
      <p:sp>
        <p:nvSpPr>
          <p:cNvPr id="19" name="18 Llamada de nube"/>
          <p:cNvSpPr/>
          <p:nvPr/>
        </p:nvSpPr>
        <p:spPr>
          <a:xfrm>
            <a:off x="539750" y="2168525"/>
            <a:ext cx="2519363" cy="987425"/>
          </a:xfrm>
          <a:prstGeom prst="cloudCallout">
            <a:avLst>
              <a:gd name="adj1" fmla="val 71452"/>
              <a:gd name="adj2" fmla="val 6299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¿Qué siente?</a:t>
            </a:r>
          </a:p>
        </p:txBody>
      </p:sp>
      <p:sp>
        <p:nvSpPr>
          <p:cNvPr id="21" name="20 Llamada de nube"/>
          <p:cNvSpPr/>
          <p:nvPr/>
        </p:nvSpPr>
        <p:spPr>
          <a:xfrm>
            <a:off x="5957888" y="1728788"/>
            <a:ext cx="2600325" cy="1223962"/>
          </a:xfrm>
          <a:prstGeom prst="cloudCallout">
            <a:avLst>
              <a:gd name="adj1" fmla="val -63303"/>
              <a:gd name="adj2" fmla="val 733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¿Cuáles son sus miedos, frustraciones? </a:t>
            </a:r>
          </a:p>
        </p:txBody>
      </p:sp>
      <p:sp>
        <p:nvSpPr>
          <p:cNvPr id="23" name="22 Llamada de nube"/>
          <p:cNvSpPr/>
          <p:nvPr/>
        </p:nvSpPr>
        <p:spPr>
          <a:xfrm>
            <a:off x="6097588" y="4997450"/>
            <a:ext cx="2447925" cy="1223963"/>
          </a:xfrm>
          <a:prstGeom prst="cloudCallout">
            <a:avLst>
              <a:gd name="adj1" fmla="val -61083"/>
              <a:gd name="adj2" fmla="val -912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¿Cuáles son sus necesidades?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44450"/>
            <a:ext cx="13287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1513" y="4076700"/>
            <a:ext cx="7854950" cy="1728788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 fontAlgn="auto">
              <a:buFont typeface="Arial" pitchFamily="34" charset="0"/>
              <a:buNone/>
              <a:defRPr/>
            </a:pPr>
            <a:r>
              <a:rPr lang="es-ES" sz="2400" b="1" dirty="0" smtClean="0">
                <a:solidFill>
                  <a:srgbClr val="FF0000"/>
                </a:solidFill>
                <a:latin typeface="+mn-lt"/>
              </a:rPr>
              <a:t>Es LA </a:t>
            </a:r>
            <a:r>
              <a:rPr lang="es-ES" sz="3200" b="1" dirty="0" smtClean="0">
                <a:solidFill>
                  <a:schemeClr val="tx1"/>
                </a:solidFill>
                <a:latin typeface="+mn-lt"/>
              </a:rPr>
              <a:t>HABILIDAD </a:t>
            </a:r>
            <a:r>
              <a:rPr lang="es-ES" sz="2400" b="1" dirty="0" smtClean="0">
                <a:solidFill>
                  <a:srgbClr val="FF0000"/>
                </a:solidFill>
                <a:latin typeface="+mn-lt"/>
              </a:rPr>
              <a:t>que nos sirve para comunicarnos de forma efectiva, afectiva y resolutiva. </a:t>
            </a:r>
          </a:p>
          <a:p>
            <a:pPr algn="ctr" fontAlgn="auto">
              <a:buFont typeface="Arial" pitchFamily="34" charset="0"/>
              <a:buNone/>
              <a:defRPr/>
            </a:pPr>
            <a:endParaRPr lang="es-ES" sz="1600" b="1" cap="none" dirty="0" smtClean="0">
              <a:solidFill>
                <a:schemeClr val="tx1"/>
              </a:solidFill>
              <a:latin typeface="+mn-lt"/>
            </a:endParaRPr>
          </a:p>
          <a:p>
            <a:pPr algn="ctr" fontAlgn="auto">
              <a:buFont typeface="Arial" pitchFamily="34" charset="0"/>
              <a:buNone/>
              <a:defRPr/>
            </a:pPr>
            <a:r>
              <a:rPr lang="es-ES" sz="2300" cap="none" dirty="0">
                <a:solidFill>
                  <a:schemeClr val="tx1"/>
                </a:solidFill>
                <a:latin typeface="+mn-lt"/>
              </a:rPr>
              <a:t>L</a:t>
            </a:r>
            <a:r>
              <a:rPr lang="es-ES" sz="2300" cap="none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s-ES" sz="2300" b="1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300" b="1" cap="none" dirty="0" smtClean="0">
                <a:solidFill>
                  <a:srgbClr val="FF0000"/>
                </a:solidFill>
                <a:latin typeface="+mn-lt"/>
              </a:rPr>
              <a:t>asertividad</a:t>
            </a:r>
            <a:r>
              <a:rPr lang="es-ES" sz="2300" b="1" cap="none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300" cap="none" dirty="0" smtClean="0">
                <a:solidFill>
                  <a:schemeClr val="tx1"/>
                </a:solidFill>
                <a:latin typeface="+mn-lt"/>
              </a:rPr>
              <a:t>nos lleva al </a:t>
            </a:r>
            <a:r>
              <a:rPr lang="es-ES" sz="2300" u="sng" cap="none" dirty="0" smtClean="0">
                <a:solidFill>
                  <a:schemeClr val="tx1"/>
                </a:solidFill>
                <a:latin typeface="+mn-lt"/>
              </a:rPr>
              <a:t>éxito</a:t>
            </a:r>
            <a:r>
              <a:rPr lang="es-ES" sz="2300" cap="none" dirty="0" smtClean="0">
                <a:solidFill>
                  <a:schemeClr val="tx1"/>
                </a:solidFill>
                <a:latin typeface="+mn-lt"/>
              </a:rPr>
              <a:t> social y personal</a:t>
            </a:r>
            <a:r>
              <a:rPr lang="es-ES" sz="2300" b="1" cap="none" dirty="0" smtClean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ctr" fontAlgn="auto">
              <a:buFont typeface="Arial" pitchFamily="34" charset="0"/>
              <a:buNone/>
              <a:defRPr/>
            </a:pPr>
            <a:endParaRPr lang="es-ES" sz="1600" b="1" dirty="0" smtClean="0">
              <a:latin typeface="+mn-lt"/>
            </a:endParaRPr>
          </a:p>
        </p:txBody>
      </p:sp>
      <p:sp>
        <p:nvSpPr>
          <p:cNvPr id="6" name="5 Flecha a la derecha con bandas"/>
          <p:cNvSpPr/>
          <p:nvPr/>
        </p:nvSpPr>
        <p:spPr>
          <a:xfrm rot="5400000">
            <a:off x="3741568" y="2238531"/>
            <a:ext cx="1862534" cy="1382504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3 Marco"/>
          <p:cNvSpPr/>
          <p:nvPr/>
        </p:nvSpPr>
        <p:spPr>
          <a:xfrm>
            <a:off x="1708150" y="549275"/>
            <a:ext cx="5761038" cy="1150938"/>
          </a:xfrm>
          <a:prstGeom prst="fram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979613" y="671513"/>
            <a:ext cx="5238750" cy="906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300" cap="all" spc="-80" dirty="0">
                <a:solidFill>
                  <a:srgbClr val="0070C0"/>
                </a:solidFill>
                <a:latin typeface="Arial Black"/>
                <a:cs typeface="+mn-cs"/>
              </a:rPr>
              <a:t>ASERTIVIDAD</a:t>
            </a:r>
            <a:endParaRPr lang="es-ES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25608" name="Picture 2" descr="https://xgfk13sgj.files.wordpress.com/2013/10/sin-tc3adtul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613" y="1998663"/>
            <a:ext cx="12700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Título"/>
          <p:cNvSpPr>
            <a:spLocks noGrp="1"/>
          </p:cNvSpPr>
          <p:nvPr>
            <p:ph type="title"/>
          </p:nvPr>
        </p:nvSpPr>
        <p:spPr>
          <a:xfrm>
            <a:off x="539750" y="404813"/>
            <a:ext cx="7931150" cy="1008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cap="none" dirty="0" smtClean="0">
                <a:solidFill>
                  <a:srgbClr val="0070C0"/>
                </a:solidFill>
              </a:rPr>
              <a:t>Estilos de comunicación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844675"/>
            <a:ext cx="7620000" cy="4373563"/>
          </a:xfrm>
        </p:spPr>
        <p:txBody>
          <a:bodyPr rtlCol="0"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05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u="sng" dirty="0" smtClean="0">
                <a:solidFill>
                  <a:schemeClr val="tx2"/>
                </a:solidFill>
              </a:rPr>
              <a:t>Agresivo</a:t>
            </a:r>
            <a:r>
              <a:rPr lang="es-ES" sz="2400" dirty="0" smtClean="0">
                <a:solidFill>
                  <a:schemeClr val="tx2"/>
                </a:solidFill>
              </a:rPr>
              <a:t>: </a:t>
            </a:r>
            <a:r>
              <a:rPr lang="es-ES" sz="2400" dirty="0" smtClean="0"/>
              <a:t>Yo tengo derechos y tú no.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2800" u="sng" dirty="0" smtClean="0">
                <a:solidFill>
                  <a:schemeClr val="tx2"/>
                </a:solidFill>
              </a:rPr>
              <a:t>Pasivo</a:t>
            </a:r>
            <a:r>
              <a:rPr lang="es-ES" sz="2400" dirty="0" smtClean="0"/>
              <a:t>: Tú tienes derechos y yo no.</a:t>
            </a:r>
            <a:endParaRPr lang="es-ES" sz="2800" u="sng" dirty="0" smtClean="0">
              <a:solidFill>
                <a:schemeClr val="tx2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dirty="0" smtClean="0">
                <a:solidFill>
                  <a:srgbClr val="C00000"/>
                </a:solidFill>
              </a:rPr>
              <a:t>**</a:t>
            </a:r>
            <a:r>
              <a:rPr lang="es-ES" sz="2800" i="1" dirty="0" smtClean="0">
                <a:solidFill>
                  <a:schemeClr val="tx2"/>
                </a:solidFill>
              </a:rPr>
              <a:t>Pasivo-agresivo</a:t>
            </a:r>
            <a:r>
              <a:rPr lang="es-ES" sz="2800" b="0" dirty="0" smtClean="0"/>
              <a:t>:</a:t>
            </a:r>
            <a:r>
              <a:rPr lang="es-ES" sz="2800" i="1" dirty="0" smtClean="0">
                <a:solidFill>
                  <a:schemeClr val="tx2"/>
                </a:solidFill>
              </a:rPr>
              <a:t> </a:t>
            </a:r>
            <a:r>
              <a:rPr lang="es-ES" sz="2400" dirty="0" smtClean="0"/>
              <a:t>los dos estilos anteriores combinados.</a:t>
            </a:r>
          </a:p>
          <a:p>
            <a:pPr marL="285750" indent="-28575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200" u="sng" dirty="0" smtClean="0">
                <a:solidFill>
                  <a:srgbClr val="00B050"/>
                </a:solidFill>
              </a:rPr>
              <a:t>ASERTIVO</a:t>
            </a:r>
            <a:r>
              <a:rPr lang="es-ES" sz="2400" dirty="0" smtClean="0"/>
              <a:t>:</a:t>
            </a:r>
            <a:r>
              <a:rPr lang="es-ES" sz="3200" dirty="0" smtClean="0">
                <a:solidFill>
                  <a:srgbClr val="FF0000"/>
                </a:solidFill>
              </a:rPr>
              <a:t> </a:t>
            </a:r>
            <a:r>
              <a:rPr lang="es-ES" sz="2400" dirty="0" smtClean="0"/>
              <a:t>Tengo derechos y quiero que me los  respetes. Sé que tú los tienes y quiero respetártelos.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b="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1122363" y="739775"/>
            <a:ext cx="7026275" cy="57467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Estilo</a:t>
            </a:r>
            <a:r>
              <a:rPr lang="es-ES" sz="4400" b="1" dirty="0" smtClean="0">
                <a:solidFill>
                  <a:srgbClr val="6699FF"/>
                </a:solidFill>
              </a:rPr>
              <a:t> </a:t>
            </a:r>
            <a:r>
              <a:rPr lang="es-ES" sz="4400" b="1" dirty="0" smtClean="0">
                <a:solidFill>
                  <a:srgbClr val="FF0000"/>
                </a:solidFill>
              </a:rPr>
              <a:t>agresivo</a:t>
            </a:r>
          </a:p>
        </p:txBody>
      </p:sp>
      <p:cxnSp>
        <p:nvCxnSpPr>
          <p:cNvPr id="43" name="42 Conector recto"/>
          <p:cNvCxnSpPr/>
          <p:nvPr/>
        </p:nvCxnSpPr>
        <p:spPr>
          <a:xfrm flipV="1">
            <a:off x="827088" y="3213100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612775" y="3211513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7816850" y="3214688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4" name="1 Título"/>
          <p:cNvSpPr txBox="1">
            <a:spLocks/>
          </p:cNvSpPr>
          <p:nvPr/>
        </p:nvSpPr>
        <p:spPr bwMode="auto">
          <a:xfrm>
            <a:off x="438150" y="2368550"/>
            <a:ext cx="1328738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solidFill>
                  <a:srgbClr val="000000"/>
                </a:solidFill>
                <a:latin typeface="Arial Black" pitchFamily="34" charset="0"/>
              </a:rPr>
              <a:t>YO</a:t>
            </a:r>
          </a:p>
        </p:txBody>
      </p:sp>
      <p:sp>
        <p:nvSpPr>
          <p:cNvPr id="27655" name="1 Título"/>
          <p:cNvSpPr txBox="1">
            <a:spLocks/>
          </p:cNvSpPr>
          <p:nvPr/>
        </p:nvSpPr>
        <p:spPr bwMode="auto">
          <a:xfrm>
            <a:off x="7308850" y="2378075"/>
            <a:ext cx="11191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solidFill>
                  <a:srgbClr val="000000"/>
                </a:solidFill>
                <a:latin typeface="Arial Black" pitchFamily="34" charset="0"/>
              </a:rPr>
              <a:t>TU</a:t>
            </a:r>
          </a:p>
        </p:txBody>
      </p:sp>
      <p:cxnSp>
        <p:nvCxnSpPr>
          <p:cNvPr id="54" name="53 Conector recto"/>
          <p:cNvCxnSpPr/>
          <p:nvPr/>
        </p:nvCxnSpPr>
        <p:spPr>
          <a:xfrm flipH="1">
            <a:off x="4357688" y="2060575"/>
            <a:ext cx="0" cy="208915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1712913" y="2349500"/>
            <a:ext cx="5595937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1712913" y="2565400"/>
            <a:ext cx="5595937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 de flecha"/>
          <p:cNvCxnSpPr/>
          <p:nvPr/>
        </p:nvCxnSpPr>
        <p:spPr>
          <a:xfrm>
            <a:off x="1712913" y="2779713"/>
            <a:ext cx="5595937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 de flecha"/>
          <p:cNvCxnSpPr/>
          <p:nvPr/>
        </p:nvCxnSpPr>
        <p:spPr>
          <a:xfrm>
            <a:off x="1712913" y="2995613"/>
            <a:ext cx="5595937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1 Título"/>
          <p:cNvSpPr txBox="1">
            <a:spLocks/>
          </p:cNvSpPr>
          <p:nvPr/>
        </p:nvSpPr>
        <p:spPr bwMode="auto">
          <a:xfrm>
            <a:off x="1476375" y="4148138"/>
            <a:ext cx="2303463" cy="936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FFFF"/>
                </a:solidFill>
                <a:latin typeface="Arial Black"/>
              </a:rPr>
              <a:t>Mi espacio personal</a:t>
            </a:r>
          </a:p>
        </p:txBody>
      </p:sp>
      <p:sp>
        <p:nvSpPr>
          <p:cNvPr id="68" name="1 Título"/>
          <p:cNvSpPr txBox="1">
            <a:spLocks/>
          </p:cNvSpPr>
          <p:nvPr/>
        </p:nvSpPr>
        <p:spPr bwMode="auto">
          <a:xfrm>
            <a:off x="5200650" y="4291013"/>
            <a:ext cx="2165350" cy="793750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FFFF"/>
                </a:solidFill>
                <a:latin typeface="Arial Black"/>
              </a:rPr>
              <a:t>Su espacio personal</a:t>
            </a:r>
          </a:p>
        </p:txBody>
      </p:sp>
      <p:sp>
        <p:nvSpPr>
          <p:cNvPr id="71" name="70 Abrir llave"/>
          <p:cNvSpPr/>
          <p:nvPr/>
        </p:nvSpPr>
        <p:spPr>
          <a:xfrm rot="16200000">
            <a:off x="2378075" y="2025651"/>
            <a:ext cx="428625" cy="3530600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2" name="71 Abrir llave"/>
          <p:cNvSpPr/>
          <p:nvPr/>
        </p:nvSpPr>
        <p:spPr>
          <a:xfrm rot="16200000">
            <a:off x="5978525" y="1955801"/>
            <a:ext cx="428625" cy="3670300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27665" name="Picture 3" descr="C:\Users\Regina\Desktop\w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0" y="1450975"/>
            <a:ext cx="9445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3" descr="C:\Users\Regina\Desktop\i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479550"/>
            <a:ext cx="13208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Flecha derecha"/>
          <p:cNvSpPr/>
          <p:nvPr/>
        </p:nvSpPr>
        <p:spPr>
          <a:xfrm rot="4942288">
            <a:off x="334169" y="510382"/>
            <a:ext cx="1009650" cy="5762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288" y="115888"/>
            <a:ext cx="7921625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 smtClean="0"/>
              <a:t>VOLUNTARIADO</a:t>
            </a:r>
            <a:endParaRPr lang="es-ES" sz="3200" dirty="0"/>
          </a:p>
        </p:txBody>
      </p:sp>
      <p:sp>
        <p:nvSpPr>
          <p:cNvPr id="4" name="3 Rectángulo"/>
          <p:cNvSpPr/>
          <p:nvPr/>
        </p:nvSpPr>
        <p:spPr>
          <a:xfrm>
            <a:off x="726878" y="1785926"/>
            <a:ext cx="72294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+mn-lt"/>
                <a:cs typeface="+mn-cs"/>
              </a:rPr>
              <a:t>“ Quiero hacer voluntariado”...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 smtClean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atin typeface="+mn-lt"/>
                <a:cs typeface="+mn-cs"/>
              </a:rPr>
              <a:t>“ Puedo </a:t>
            </a:r>
            <a:r>
              <a:rPr lang="es-ES" sz="3200" b="1" dirty="0">
                <a:latin typeface="+mn-lt"/>
                <a:cs typeface="+mn-cs"/>
              </a:rPr>
              <a:t>hacer </a:t>
            </a:r>
            <a:r>
              <a:rPr lang="es-ES" sz="3200" b="1" dirty="0" smtClean="0">
                <a:latin typeface="+mn-lt"/>
                <a:cs typeface="+mn-cs"/>
              </a:rPr>
              <a:t>voluntariado”…</a:t>
            </a:r>
            <a:endParaRPr lang="es-ES" sz="3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https://encrypted-tbn0.gstatic.com/images?q=tbn:ANd9GcTT3azhJJhNpW1fZzjQgsCJeJs7-lv-0ZSXt-0jc9IjgB-H0T-3vzYz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86" y="198884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TT3azhJJhNpW1fZzjQgsCJeJs7-lv-0ZSXt-0jc9IjgB-H0T-3vzYz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52832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voluntaria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199001"/>
            <a:ext cx="3286148" cy="228359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1066800" y="931863"/>
            <a:ext cx="6972300" cy="6223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Estilo</a:t>
            </a:r>
            <a:r>
              <a:rPr lang="es-ES" sz="4000" b="1" dirty="0" smtClean="0">
                <a:solidFill>
                  <a:srgbClr val="6699FF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pasivo</a:t>
            </a:r>
            <a:endParaRPr lang="es-ES" b="1" dirty="0" smtClean="0">
              <a:solidFill>
                <a:srgbClr val="FF0000"/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>
            <a:off x="971550" y="3357563"/>
            <a:ext cx="705643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757237" y="3359151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7824787" y="3359151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1 Título"/>
          <p:cNvSpPr txBox="1">
            <a:spLocks/>
          </p:cNvSpPr>
          <p:nvPr/>
        </p:nvSpPr>
        <p:spPr bwMode="auto">
          <a:xfrm>
            <a:off x="611188" y="2474913"/>
            <a:ext cx="11795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solidFill>
                  <a:srgbClr val="000000"/>
                </a:solidFill>
                <a:latin typeface="Arial Black" pitchFamily="34" charset="0"/>
              </a:rPr>
              <a:t>YO</a:t>
            </a:r>
          </a:p>
        </p:txBody>
      </p:sp>
      <p:sp>
        <p:nvSpPr>
          <p:cNvPr id="28679" name="1 Título"/>
          <p:cNvSpPr txBox="1">
            <a:spLocks/>
          </p:cNvSpPr>
          <p:nvPr/>
        </p:nvSpPr>
        <p:spPr bwMode="auto">
          <a:xfrm>
            <a:off x="7272338" y="2381250"/>
            <a:ext cx="128587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4400">
                <a:solidFill>
                  <a:srgbClr val="000000"/>
                </a:solidFill>
                <a:latin typeface="Arial Black" pitchFamily="34" charset="0"/>
              </a:rPr>
              <a:t>TU</a:t>
            </a:r>
          </a:p>
        </p:txBody>
      </p:sp>
      <p:cxnSp>
        <p:nvCxnSpPr>
          <p:cNvPr id="54" name="53 Conector recto"/>
          <p:cNvCxnSpPr/>
          <p:nvPr/>
        </p:nvCxnSpPr>
        <p:spPr>
          <a:xfrm>
            <a:off x="4357688" y="2365375"/>
            <a:ext cx="0" cy="200025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1 Título"/>
          <p:cNvSpPr txBox="1">
            <a:spLocks/>
          </p:cNvSpPr>
          <p:nvPr/>
        </p:nvSpPr>
        <p:spPr bwMode="auto">
          <a:xfrm>
            <a:off x="1476375" y="4219575"/>
            <a:ext cx="2374900" cy="938213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FFFF"/>
                </a:solidFill>
                <a:latin typeface="Arial Black"/>
              </a:rPr>
              <a:t>Mi espacio personal</a:t>
            </a:r>
          </a:p>
        </p:txBody>
      </p:sp>
      <p:sp>
        <p:nvSpPr>
          <p:cNvPr id="68" name="1 Título"/>
          <p:cNvSpPr txBox="1">
            <a:spLocks/>
          </p:cNvSpPr>
          <p:nvPr/>
        </p:nvSpPr>
        <p:spPr bwMode="auto">
          <a:xfrm>
            <a:off x="5143500" y="4219575"/>
            <a:ext cx="2381250" cy="8651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solidFill>
                  <a:srgbClr val="FFFFFF"/>
                </a:solidFill>
                <a:latin typeface="Arial Black"/>
              </a:rPr>
              <a:t>Su espacio personal</a:t>
            </a:r>
          </a:p>
        </p:txBody>
      </p:sp>
      <p:sp>
        <p:nvSpPr>
          <p:cNvPr id="71" name="70 Abrir llave"/>
          <p:cNvSpPr/>
          <p:nvPr/>
        </p:nvSpPr>
        <p:spPr>
          <a:xfrm rot="16200000">
            <a:off x="2485231" y="2204244"/>
            <a:ext cx="358775" cy="3386138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2" name="71 Abrir llave"/>
          <p:cNvSpPr/>
          <p:nvPr/>
        </p:nvSpPr>
        <p:spPr>
          <a:xfrm rot="16200000">
            <a:off x="6055519" y="2021682"/>
            <a:ext cx="285750" cy="3681412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cxnSp>
        <p:nvCxnSpPr>
          <p:cNvPr id="81" name="80 Conector recto de flecha"/>
          <p:cNvCxnSpPr/>
          <p:nvPr/>
        </p:nvCxnSpPr>
        <p:spPr>
          <a:xfrm rot="10800000">
            <a:off x="2916238" y="2490788"/>
            <a:ext cx="4357687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rot="10800000">
            <a:off x="2916238" y="2706688"/>
            <a:ext cx="4357687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rot="10800000">
            <a:off x="2916238" y="2922588"/>
            <a:ext cx="4357687" cy="158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 de flecha"/>
          <p:cNvCxnSpPr/>
          <p:nvPr/>
        </p:nvCxnSpPr>
        <p:spPr>
          <a:xfrm rot="10800000">
            <a:off x="2916238" y="3140075"/>
            <a:ext cx="4357687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9" name="Picture 3" descr="C:\Users\Regina\Desktop\w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570038"/>
            <a:ext cx="939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Flecha derecha"/>
          <p:cNvSpPr/>
          <p:nvPr/>
        </p:nvSpPr>
        <p:spPr>
          <a:xfrm rot="4942288">
            <a:off x="444500" y="679450"/>
            <a:ext cx="1008063" cy="57626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691" name="Picture 1" descr="C:\Users\Regina\Desktop\i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6463" y="1531938"/>
            <a:ext cx="116363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013" y="836613"/>
            <a:ext cx="6964362" cy="6477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RELACIÓN</a:t>
            </a:r>
            <a:r>
              <a:rPr lang="es-ES" sz="2800" dirty="0" smtClean="0">
                <a:solidFill>
                  <a:srgbClr val="CC0000"/>
                </a:solidFill>
              </a:rPr>
              <a:t> </a:t>
            </a:r>
            <a:r>
              <a:rPr lang="es-ES" sz="4000" dirty="0" smtClean="0">
                <a:solidFill>
                  <a:srgbClr val="CC0000"/>
                </a:solidFill>
              </a:rPr>
              <a:t>PASIVO-AGRESIVA</a:t>
            </a:r>
            <a:endParaRPr lang="es-ES" sz="2800" dirty="0">
              <a:solidFill>
                <a:srgbClr val="CC0000"/>
              </a:solidFill>
            </a:endParaRPr>
          </a:p>
        </p:txBody>
      </p:sp>
      <p:pic>
        <p:nvPicPr>
          <p:cNvPr id="3074" name="Picture 2" descr="C:\Users\Regina\Desktop\yo tu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628800"/>
            <a:ext cx="5688632" cy="461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993775" y="549275"/>
            <a:ext cx="6964363" cy="8826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ESTILO </a:t>
            </a:r>
            <a:r>
              <a:rPr lang="es-ES" sz="3200" b="1" dirty="0" smtClean="0">
                <a:solidFill>
                  <a:srgbClr val="FF0000"/>
                </a:solidFill>
              </a:rPr>
              <a:t>PASIVO-AGRESIVO</a:t>
            </a:r>
          </a:p>
        </p:txBody>
      </p:sp>
      <p:sp>
        <p:nvSpPr>
          <p:cNvPr id="30723" name="2 Marcador de contenido"/>
          <p:cNvSpPr txBox="1">
            <a:spLocks/>
          </p:cNvSpPr>
          <p:nvPr/>
        </p:nvSpPr>
        <p:spPr bwMode="auto">
          <a:xfrm>
            <a:off x="792163" y="1989138"/>
            <a:ext cx="76327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s-ES" sz="2400">
                <a:solidFill>
                  <a:srgbClr val="000000"/>
                </a:solidFill>
              </a:rPr>
              <a:t>Se dejan atropellar, no se defienden, aguantan, callan, prefieren no intervenir….y de repente se muestran </a:t>
            </a:r>
            <a:r>
              <a:rPr lang="es-ES" sz="2400" b="1">
                <a:solidFill>
                  <a:srgbClr val="FF0000"/>
                </a:solidFill>
              </a:rPr>
              <a:t>agresivos</a:t>
            </a:r>
            <a:r>
              <a:rPr lang="es-ES" sz="2400">
                <a:solidFill>
                  <a:srgbClr val="FF0000"/>
                </a:solidFill>
              </a:rPr>
              <a:t>, </a:t>
            </a:r>
            <a:r>
              <a:rPr lang="es-ES" sz="2400" b="1">
                <a:solidFill>
                  <a:srgbClr val="FF0000"/>
                </a:solidFill>
              </a:rPr>
              <a:t>excesivamente directos y rencorosos</a:t>
            </a:r>
            <a:r>
              <a:rPr lang="es-ES" sz="2400" b="1">
                <a:solidFill>
                  <a:srgbClr val="C00000"/>
                </a:solidFill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es-ES" sz="2200">
              <a:solidFill>
                <a:srgbClr val="000000"/>
              </a:solidFill>
            </a:endParaRPr>
          </a:p>
        </p:txBody>
      </p:sp>
      <p:pic>
        <p:nvPicPr>
          <p:cNvPr id="5" name="Picture 2" descr="http://m1.paperblog.com/i/149/1495143/pasivos-agresivos-L-m_aB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5000625" cy="271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25" name="Picture 2" descr="http://cdn.elciudadano.cl/wp-content/uploads/2014/12/Emoticono-enojo-458x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8825" y="333375"/>
            <a:ext cx="19034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C:\Users\Regina\Desktop\w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09563"/>
            <a:ext cx="1371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214313" y="981075"/>
            <a:ext cx="8426450" cy="6651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400" b="1" dirty="0" smtClean="0">
                <a:solidFill>
                  <a:schemeClr val="tx1"/>
                </a:solidFill>
              </a:rPr>
              <a:t>Estilo</a:t>
            </a:r>
            <a:r>
              <a:rPr lang="es-ES" sz="4400" b="1" dirty="0" smtClean="0">
                <a:solidFill>
                  <a:srgbClr val="6699FF"/>
                </a:solidFill>
              </a:rPr>
              <a:t> </a:t>
            </a:r>
            <a:r>
              <a:rPr lang="es-ES" sz="4400" b="1" dirty="0" smtClean="0">
                <a:solidFill>
                  <a:srgbClr val="00B050"/>
                </a:solidFill>
              </a:rPr>
              <a:t>ASERTIVO</a:t>
            </a:r>
          </a:p>
        </p:txBody>
      </p:sp>
      <p:cxnSp>
        <p:nvCxnSpPr>
          <p:cNvPr id="43" name="42 Conector recto"/>
          <p:cNvCxnSpPr/>
          <p:nvPr/>
        </p:nvCxnSpPr>
        <p:spPr>
          <a:xfrm>
            <a:off x="900113" y="3284538"/>
            <a:ext cx="72009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685800" y="3359151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7886700" y="3286126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 Título"/>
          <p:cNvSpPr txBox="1">
            <a:spLocks/>
          </p:cNvSpPr>
          <p:nvPr/>
        </p:nvSpPr>
        <p:spPr bwMode="auto">
          <a:xfrm>
            <a:off x="377825" y="2449513"/>
            <a:ext cx="13144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atin typeface="+mj-lt"/>
                <a:ea typeface="+mj-ea"/>
                <a:cs typeface="+mj-cs"/>
              </a:rPr>
              <a:t>YO</a:t>
            </a:r>
          </a:p>
        </p:txBody>
      </p:sp>
      <p:sp>
        <p:nvSpPr>
          <p:cNvPr id="51" name="1 Título"/>
          <p:cNvSpPr txBox="1">
            <a:spLocks/>
          </p:cNvSpPr>
          <p:nvPr/>
        </p:nvSpPr>
        <p:spPr bwMode="auto">
          <a:xfrm>
            <a:off x="7235825" y="2266950"/>
            <a:ext cx="12969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TU</a:t>
            </a:r>
          </a:p>
        </p:txBody>
      </p:sp>
      <p:cxnSp>
        <p:nvCxnSpPr>
          <p:cNvPr id="54" name="53 Conector recto"/>
          <p:cNvCxnSpPr/>
          <p:nvPr/>
        </p:nvCxnSpPr>
        <p:spPr>
          <a:xfrm>
            <a:off x="4475163" y="2132013"/>
            <a:ext cx="0" cy="2376487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1674813" y="2419350"/>
            <a:ext cx="27527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1 Título"/>
          <p:cNvSpPr txBox="1">
            <a:spLocks/>
          </p:cNvSpPr>
          <p:nvPr/>
        </p:nvSpPr>
        <p:spPr bwMode="auto">
          <a:xfrm>
            <a:off x="1547813" y="4281488"/>
            <a:ext cx="2408237" cy="8763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ea typeface="+mj-ea"/>
                <a:cs typeface="+mj-cs"/>
              </a:rPr>
              <a:t>Mi espacio personal</a:t>
            </a:r>
          </a:p>
        </p:txBody>
      </p:sp>
      <p:sp>
        <p:nvSpPr>
          <p:cNvPr id="68" name="1 Título"/>
          <p:cNvSpPr txBox="1">
            <a:spLocks/>
          </p:cNvSpPr>
          <p:nvPr/>
        </p:nvSpPr>
        <p:spPr bwMode="auto">
          <a:xfrm>
            <a:off x="5180013" y="4292600"/>
            <a:ext cx="2416175" cy="865188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dirty="0">
                <a:latin typeface="+mj-lt"/>
                <a:ea typeface="+mj-ea"/>
                <a:cs typeface="+mj-cs"/>
              </a:rPr>
              <a:t>Su espacio personal</a:t>
            </a:r>
          </a:p>
        </p:txBody>
      </p:sp>
      <p:sp>
        <p:nvSpPr>
          <p:cNvPr id="71" name="70 Abrir llave"/>
          <p:cNvSpPr/>
          <p:nvPr/>
        </p:nvSpPr>
        <p:spPr>
          <a:xfrm rot="16200000">
            <a:off x="2481263" y="2085975"/>
            <a:ext cx="481012" cy="3500438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2" name="71 Abrir llave"/>
          <p:cNvSpPr/>
          <p:nvPr/>
        </p:nvSpPr>
        <p:spPr>
          <a:xfrm rot="16200000">
            <a:off x="6039644" y="2015332"/>
            <a:ext cx="496887" cy="3625850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1692275" y="2635250"/>
            <a:ext cx="27527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1692275" y="2851150"/>
            <a:ext cx="27527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1692275" y="3067050"/>
            <a:ext cx="2752725" cy="158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495425"/>
            <a:ext cx="7747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188" y="188913"/>
            <a:ext cx="7643812" cy="11874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b="1" dirty="0">
                <a:solidFill>
                  <a:schemeClr val="tx1"/>
                </a:solidFill>
              </a:rPr>
              <a:t>Estilo</a:t>
            </a:r>
            <a:r>
              <a:rPr lang="es-ES" sz="4000" b="1" dirty="0">
                <a:solidFill>
                  <a:srgbClr val="6699FF"/>
                </a:solidFill>
              </a:rPr>
              <a:t> </a:t>
            </a:r>
            <a:r>
              <a:rPr lang="es-ES" sz="4000" b="1" dirty="0">
                <a:solidFill>
                  <a:srgbClr val="00B050"/>
                </a:solidFill>
              </a:rPr>
              <a:t>ASERTIVO</a:t>
            </a:r>
            <a:endParaRPr lang="es-ES" sz="4400" u="sng" dirty="0">
              <a:solidFill>
                <a:srgbClr val="6699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557338"/>
            <a:ext cx="7991475" cy="4824412"/>
          </a:xfrm>
        </p:spPr>
        <p:txBody>
          <a:bodyPr rtlCol="0">
            <a:normAutofit lnSpcReduction="10000"/>
          </a:bodyPr>
          <a:lstStyle/>
          <a:p>
            <a:pPr marL="355600" indent="-355600" algn="just" fontAlgn="auto">
              <a:buFont typeface="Arial" pitchFamily="34" charset="0"/>
              <a:buChar char="•"/>
              <a:defRPr/>
            </a:pPr>
            <a:r>
              <a:rPr lang="es-ES" sz="2300" b="0" dirty="0" smtClean="0"/>
              <a:t>La </a:t>
            </a:r>
            <a:r>
              <a:rPr lang="es-ES" sz="2300" b="0" dirty="0"/>
              <a:t>asertividad se basa en una serie de </a:t>
            </a:r>
            <a:r>
              <a:rPr lang="es-ES" sz="2300" dirty="0">
                <a:solidFill>
                  <a:srgbClr val="FF0000"/>
                </a:solidFill>
              </a:rPr>
              <a:t>derechos fundamentales</a:t>
            </a:r>
            <a:r>
              <a:rPr lang="es-ES" sz="2300" dirty="0"/>
              <a:t> </a:t>
            </a:r>
            <a:r>
              <a:rPr lang="es-ES" sz="2300" b="0" dirty="0"/>
              <a:t>que tiene el individuo </a:t>
            </a:r>
            <a:r>
              <a:rPr lang="es-ES" sz="2300" b="0" dirty="0" smtClean="0"/>
              <a:t>social. </a:t>
            </a:r>
          </a:p>
          <a:p>
            <a:pPr marL="355600" indent="-355600" algn="just" fontAlgn="auto">
              <a:buFont typeface="Arial" pitchFamily="34" charset="0"/>
              <a:buChar char="•"/>
              <a:defRPr/>
            </a:pPr>
            <a:r>
              <a:rPr lang="es-ES" sz="2300" b="0" dirty="0" smtClean="0"/>
              <a:t>La </a:t>
            </a:r>
            <a:r>
              <a:rPr lang="es-ES" sz="2300" b="0" dirty="0"/>
              <a:t>asertividad se basa en la </a:t>
            </a:r>
            <a:r>
              <a:rPr lang="es-ES" sz="2300" dirty="0">
                <a:solidFill>
                  <a:srgbClr val="FF0000"/>
                </a:solidFill>
              </a:rPr>
              <a:t>comunicación del </a:t>
            </a:r>
            <a:r>
              <a:rPr lang="es-E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s-ES" sz="2300" b="0" dirty="0" smtClean="0"/>
              <a:t>: </a:t>
            </a:r>
          </a:p>
          <a:p>
            <a:pPr algn="just" fontAlgn="auto">
              <a:buFont typeface="Arial" pitchFamily="34" charset="0"/>
              <a:buNone/>
              <a:defRPr/>
            </a:pPr>
            <a:endParaRPr lang="es-ES" sz="2300" b="0" u="sng" dirty="0" smtClean="0">
              <a:solidFill>
                <a:srgbClr val="6699FF"/>
              </a:solidFill>
            </a:endParaRPr>
          </a:p>
          <a:p>
            <a:pPr algn="just" fontAlgn="auto">
              <a:buFont typeface="Arial" pitchFamily="34" charset="0"/>
              <a:buNone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     Técnica de </a:t>
            </a:r>
            <a:r>
              <a:rPr lang="es-ES" sz="2300" i="1" dirty="0" err="1" smtClean="0">
                <a:solidFill>
                  <a:srgbClr val="FF0000"/>
                </a:solidFill>
              </a:rPr>
              <a:t>Autorrevelaciones</a:t>
            </a:r>
            <a:r>
              <a:rPr lang="es-ES" sz="2300" i="1" dirty="0" smtClean="0">
                <a:solidFill>
                  <a:srgbClr val="FF0000"/>
                </a:solidFill>
              </a:rPr>
              <a:t>:</a:t>
            </a:r>
            <a:endParaRPr lang="es-ES" sz="2300" dirty="0">
              <a:solidFill>
                <a:srgbClr val="FF0000"/>
              </a:solidFill>
            </a:endParaRPr>
          </a:p>
          <a:p>
            <a:pPr marL="1163638" fontAlgn="auto">
              <a:buFont typeface="Arial" pitchFamily="34" charset="0"/>
              <a:buNone/>
              <a:defRPr/>
            </a:pPr>
            <a:r>
              <a:rPr lang="es-ES" sz="2100" i="1" dirty="0">
                <a:solidFill>
                  <a:srgbClr val="00B050"/>
                </a:solidFill>
              </a:rPr>
              <a:t>“En mi opinión…”</a:t>
            </a:r>
          </a:p>
          <a:p>
            <a:pPr marL="1163638" fontAlgn="auto">
              <a:buFont typeface="Arial" pitchFamily="34" charset="0"/>
              <a:buNone/>
              <a:defRPr/>
            </a:pPr>
            <a:r>
              <a:rPr lang="es-ES" sz="2100" i="1" dirty="0">
                <a:solidFill>
                  <a:srgbClr val="00B050"/>
                </a:solidFill>
              </a:rPr>
              <a:t>“Yo pienso / yo creo…” </a:t>
            </a:r>
          </a:p>
          <a:p>
            <a:pPr marL="1163638" fontAlgn="auto">
              <a:buFont typeface="Arial" pitchFamily="34" charset="0"/>
              <a:buNone/>
              <a:defRPr/>
            </a:pPr>
            <a:r>
              <a:rPr lang="es-ES" sz="2100" i="1" dirty="0">
                <a:solidFill>
                  <a:srgbClr val="00B050"/>
                </a:solidFill>
              </a:rPr>
              <a:t>“Yo siento…”</a:t>
            </a:r>
          </a:p>
          <a:p>
            <a:pPr marL="1163638" fontAlgn="auto">
              <a:buFont typeface="Arial" pitchFamily="34" charset="0"/>
              <a:buNone/>
              <a:defRPr/>
            </a:pPr>
            <a:r>
              <a:rPr lang="es-ES" sz="2100" i="1" dirty="0">
                <a:solidFill>
                  <a:srgbClr val="00B050"/>
                </a:solidFill>
              </a:rPr>
              <a:t>“Me gustaría expresar…”</a:t>
            </a:r>
          </a:p>
          <a:p>
            <a:pPr marL="1163638" fontAlgn="auto">
              <a:buFont typeface="Arial" pitchFamily="34" charset="0"/>
              <a:buNone/>
              <a:defRPr/>
            </a:pPr>
            <a:r>
              <a:rPr lang="es-ES" sz="2100" i="1" dirty="0">
                <a:solidFill>
                  <a:srgbClr val="00B050"/>
                </a:solidFill>
              </a:rPr>
              <a:t>“Deseo…”</a:t>
            </a:r>
          </a:p>
          <a:p>
            <a:pPr marL="1163638" fontAlgn="auto">
              <a:buFont typeface="Arial" pitchFamily="34" charset="0"/>
              <a:buNone/>
              <a:defRPr/>
            </a:pPr>
            <a:r>
              <a:rPr lang="es-ES" sz="2100" i="1" dirty="0">
                <a:solidFill>
                  <a:srgbClr val="00B050"/>
                </a:solidFill>
              </a:rPr>
              <a:t>“Debo…”</a:t>
            </a:r>
          </a:p>
          <a:p>
            <a:pPr fontAlgn="auto">
              <a:buFont typeface="Arial" pitchFamily="34" charset="0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Marcador de contenido"/>
          <p:cNvSpPr>
            <a:spLocks noGrp="1"/>
          </p:cNvSpPr>
          <p:nvPr>
            <p:ph idx="1"/>
          </p:nvPr>
        </p:nvSpPr>
        <p:spPr>
          <a:xfrm>
            <a:off x="683568" y="1556792"/>
            <a:ext cx="7728520" cy="3633539"/>
          </a:xfrm>
        </p:spPr>
        <p:txBody>
          <a:bodyPr rtlCol="0">
            <a:norm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defRPr/>
            </a:pPr>
            <a:r>
              <a:rPr lang="es-ES" sz="1800" b="1" dirty="0" smtClean="0">
                <a:latin typeface="+mj-lt"/>
              </a:rPr>
              <a:t> </a:t>
            </a:r>
            <a:r>
              <a:rPr lang="es-ES" sz="1800" dirty="0" smtClean="0">
                <a:latin typeface="+mj-lt"/>
              </a:rPr>
              <a:t>D</a:t>
            </a:r>
            <a:r>
              <a:rPr lang="es-ES" sz="1800" b="1" dirty="0" smtClean="0">
                <a:latin typeface="+mj-lt"/>
              </a:rPr>
              <a:t>erecho a </a:t>
            </a: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decir</a:t>
            </a:r>
            <a:r>
              <a:rPr lang="es-ES" sz="1800" b="1" dirty="0" smtClean="0">
                <a:solidFill>
                  <a:srgbClr val="FF0000"/>
                </a:solidFill>
                <a:latin typeface="+mj-lt"/>
              </a:rPr>
              <a:t> “</a:t>
            </a:r>
            <a:r>
              <a:rPr lang="es-ES" sz="5400" b="1" dirty="0" smtClean="0">
                <a:solidFill>
                  <a:srgbClr val="FF0000"/>
                </a:solidFill>
                <a:latin typeface="+mj-lt"/>
              </a:rPr>
              <a:t>NO</a:t>
            </a:r>
            <a:r>
              <a:rPr lang="es-ES" sz="1800" b="1" dirty="0" smtClean="0">
                <a:solidFill>
                  <a:srgbClr val="FF0000"/>
                </a:solidFill>
                <a:latin typeface="+mj-lt"/>
              </a:rPr>
              <a:t>”:  </a:t>
            </a:r>
            <a:r>
              <a:rPr lang="es-ES" sz="1800" b="0" dirty="0" smtClean="0"/>
              <a:t>tenemos derecho a mantenernos al margen de aquellas cosas que no queramos hacer, sin por ello ser presionados o dejados de lado.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785813" y="0"/>
            <a:ext cx="7772400" cy="204788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es-ES" sz="4400" dirty="0">
              <a:solidFill>
                <a:srgbClr val="FFFFFF">
                  <a:lumMod val="50000"/>
                </a:srgbClr>
              </a:solidFill>
              <a:latin typeface="Arial Black"/>
            </a:endParaRP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3688209" cy="3065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27168" cy="1116042"/>
          </a:xfrm>
        </p:spPr>
        <p:txBody>
          <a:bodyPr>
            <a:normAutofit/>
          </a:bodyPr>
          <a:lstStyle/>
          <a:p>
            <a:pPr algn="ctr"/>
            <a:r>
              <a:rPr lang="es-ES" sz="3200" cap="none" dirty="0" smtClean="0">
                <a:solidFill>
                  <a:srgbClr val="00B050"/>
                </a:solidFill>
              </a:rPr>
              <a:t>    Derechos </a:t>
            </a:r>
            <a:r>
              <a:rPr lang="es-ES" sz="3200" cap="none" dirty="0">
                <a:solidFill>
                  <a:srgbClr val="00B050"/>
                </a:solidFill>
              </a:rPr>
              <a:t>Asertivos</a:t>
            </a:r>
            <a:endParaRPr lang="es-ES" sz="2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50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Título"/>
          <p:cNvSpPr>
            <a:spLocks noGrp="1"/>
          </p:cNvSpPr>
          <p:nvPr>
            <p:ph type="title"/>
          </p:nvPr>
        </p:nvSpPr>
        <p:spPr>
          <a:xfrm>
            <a:off x="871538" y="728663"/>
            <a:ext cx="6964362" cy="7207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b="1" cap="none" dirty="0" smtClean="0">
                <a:solidFill>
                  <a:srgbClr val="0070C0"/>
                </a:solidFill>
              </a:rPr>
              <a:t>     Los derechos asertivos…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801688" y="1773238"/>
            <a:ext cx="7345362" cy="4319587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es-ES" b="0" i="1" dirty="0" smtClean="0"/>
              <a:t>          </a:t>
            </a:r>
            <a:r>
              <a:rPr lang="es-ES" sz="3000" b="0" i="1" dirty="0" smtClean="0"/>
              <a:t>“</a:t>
            </a:r>
            <a:r>
              <a:rPr lang="es-ES" sz="30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deseo</a:t>
            </a:r>
            <a:r>
              <a:rPr lang="es-ES" sz="3000" b="0" i="1" dirty="0" smtClean="0"/>
              <a:t>”                  “</a:t>
            </a:r>
            <a:r>
              <a:rPr lang="es-ES" sz="3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s-ES" sz="3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debo</a:t>
            </a:r>
            <a:r>
              <a:rPr lang="es-ES" sz="3000" b="0" i="1" dirty="0" smtClean="0"/>
              <a:t>”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es-ES" b="0" i="1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es-ES" b="0" i="1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es-ES" b="0" i="1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es-ES" sz="2800" b="0" i="1" dirty="0" smtClean="0"/>
          </a:p>
          <a:p>
            <a:pPr marL="274320" indent="-274320" fontAlgn="auto">
              <a:spcAft>
                <a:spcPts val="0"/>
              </a:spcAft>
              <a:defRPr/>
            </a:pPr>
            <a:endParaRPr lang="es-ES" b="0" i="1" dirty="0"/>
          </a:p>
          <a:p>
            <a:pPr marL="1588" indent="-1588" algn="just" fontAlgn="auto">
              <a:spcAft>
                <a:spcPts val="0"/>
              </a:spcAft>
              <a:defRPr/>
            </a:pPr>
            <a:endParaRPr lang="es-ES" b="0" i="1" dirty="0" smtClean="0"/>
          </a:p>
          <a:p>
            <a:pPr marL="1588" indent="-1588" algn="just" fontAlgn="auto">
              <a:spcAft>
                <a:spcPts val="0"/>
              </a:spcAft>
              <a:defRPr/>
            </a:pPr>
            <a:endParaRPr lang="es-ES" b="0" dirty="0" smtClean="0"/>
          </a:p>
          <a:p>
            <a:pPr marL="1588" indent="-1588" algn="just" fontAlgn="auto">
              <a:spcAft>
                <a:spcPts val="0"/>
              </a:spcAft>
              <a:defRPr/>
            </a:pPr>
            <a:r>
              <a:rPr lang="es-ES" b="0" dirty="0" smtClean="0"/>
              <a:t>Los “</a:t>
            </a:r>
            <a:r>
              <a:rPr lang="es-ES" i="1" dirty="0" smtClean="0">
                <a:solidFill>
                  <a:srgbClr val="FF0000"/>
                </a:solidFill>
              </a:rPr>
              <a:t>deberías</a:t>
            </a:r>
            <a:r>
              <a:rPr lang="es-ES" b="0" dirty="0" smtClean="0"/>
              <a:t>” son las </a:t>
            </a:r>
            <a:r>
              <a:rPr lang="es-ES" dirty="0" smtClean="0">
                <a:solidFill>
                  <a:srgbClr val="FF0000"/>
                </a:solidFill>
              </a:rPr>
              <a:t>estrategias manipulativas </a:t>
            </a:r>
            <a:r>
              <a:rPr lang="es-ES" b="0" dirty="0" smtClean="0"/>
              <a:t>de los demás, las imposiciones y las restricciones que nos imponen y anulan nuestros derechos.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rot="5400000">
            <a:off x="2378075" y="2598738"/>
            <a:ext cx="357187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rot="5400000">
            <a:off x="6192838" y="2670175"/>
            <a:ext cx="357188" cy="158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 Título"/>
          <p:cNvSpPr txBox="1">
            <a:spLocks/>
          </p:cNvSpPr>
          <p:nvPr/>
        </p:nvSpPr>
        <p:spPr bwMode="auto">
          <a:xfrm>
            <a:off x="1306513" y="3068638"/>
            <a:ext cx="2689225" cy="136842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FFFFFF"/>
                </a:solidFill>
                <a:latin typeface="Arial Black"/>
              </a:rPr>
              <a:t>Necesidades directas de la persona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 bwMode="auto">
          <a:xfrm>
            <a:off x="4718050" y="3084562"/>
            <a:ext cx="3166318" cy="135255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solidFill>
                  <a:srgbClr val="FFFFFF"/>
                </a:solidFill>
                <a:latin typeface="Arial Black"/>
              </a:rPr>
              <a:t>Obligaciones y compromisos internos a los que llegamos con nosotros mismos y con los demás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1862138" y="776288"/>
            <a:ext cx="5419725" cy="663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 ASERTIVA</a:t>
            </a:r>
          </a:p>
        </p:txBody>
      </p:sp>
      <p:cxnSp>
        <p:nvCxnSpPr>
          <p:cNvPr id="43" name="42 Conector recto"/>
          <p:cNvCxnSpPr/>
          <p:nvPr/>
        </p:nvCxnSpPr>
        <p:spPr>
          <a:xfrm>
            <a:off x="971550" y="3357563"/>
            <a:ext cx="7056438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rot="5400000">
            <a:off x="757237" y="3359151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rot="5400000">
            <a:off x="7813675" y="3359151"/>
            <a:ext cx="42862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 Título"/>
          <p:cNvSpPr txBox="1">
            <a:spLocks/>
          </p:cNvSpPr>
          <p:nvPr/>
        </p:nvSpPr>
        <p:spPr bwMode="auto">
          <a:xfrm>
            <a:off x="592138" y="2420938"/>
            <a:ext cx="11223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YO</a:t>
            </a:r>
          </a:p>
        </p:txBody>
      </p:sp>
      <p:sp>
        <p:nvSpPr>
          <p:cNvPr id="51" name="1 Título"/>
          <p:cNvSpPr txBox="1">
            <a:spLocks/>
          </p:cNvSpPr>
          <p:nvPr/>
        </p:nvSpPr>
        <p:spPr bwMode="auto">
          <a:xfrm>
            <a:off x="7370763" y="2486025"/>
            <a:ext cx="12239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latin typeface="+mj-lt"/>
                <a:ea typeface="+mj-ea"/>
                <a:cs typeface="+mj-cs"/>
              </a:rPr>
              <a:t>TU</a:t>
            </a:r>
          </a:p>
        </p:txBody>
      </p:sp>
      <p:cxnSp>
        <p:nvCxnSpPr>
          <p:cNvPr id="54" name="53 Conector recto"/>
          <p:cNvCxnSpPr/>
          <p:nvPr/>
        </p:nvCxnSpPr>
        <p:spPr>
          <a:xfrm>
            <a:off x="4572000" y="2030413"/>
            <a:ext cx="0" cy="219075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>
            <a:off x="1763713" y="2781300"/>
            <a:ext cx="2808287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1 Título"/>
          <p:cNvSpPr txBox="1">
            <a:spLocks/>
          </p:cNvSpPr>
          <p:nvPr/>
        </p:nvSpPr>
        <p:spPr bwMode="auto">
          <a:xfrm>
            <a:off x="1714500" y="4287838"/>
            <a:ext cx="2214563" cy="7969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 espacio personal</a:t>
            </a:r>
          </a:p>
        </p:txBody>
      </p:sp>
      <p:sp>
        <p:nvSpPr>
          <p:cNvPr id="68" name="1 Título"/>
          <p:cNvSpPr txBox="1">
            <a:spLocks/>
          </p:cNvSpPr>
          <p:nvPr/>
        </p:nvSpPr>
        <p:spPr bwMode="auto">
          <a:xfrm>
            <a:off x="5192713" y="4287838"/>
            <a:ext cx="2214562" cy="7969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 espacio personal</a:t>
            </a:r>
          </a:p>
        </p:txBody>
      </p:sp>
      <p:sp>
        <p:nvSpPr>
          <p:cNvPr id="71" name="70 Abrir llave"/>
          <p:cNvSpPr/>
          <p:nvPr/>
        </p:nvSpPr>
        <p:spPr>
          <a:xfrm rot="16200000">
            <a:off x="2592387" y="2097088"/>
            <a:ext cx="358775" cy="3600450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2" name="71 Abrir llave"/>
          <p:cNvSpPr/>
          <p:nvPr/>
        </p:nvSpPr>
        <p:spPr>
          <a:xfrm rot="16200000">
            <a:off x="6120606" y="2169319"/>
            <a:ext cx="358775" cy="3455988"/>
          </a:xfrm>
          <a:prstGeom prst="leftBrace">
            <a:avLst>
              <a:gd name="adj1" fmla="val 68660"/>
              <a:gd name="adj2" fmla="val 50567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9" name="18 Conector recto de flecha"/>
          <p:cNvCxnSpPr/>
          <p:nvPr/>
        </p:nvCxnSpPr>
        <p:spPr>
          <a:xfrm flipH="1">
            <a:off x="4572000" y="2781300"/>
            <a:ext cx="2786063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363" y="1638300"/>
            <a:ext cx="569912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75" y="1746250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273050"/>
            <a:ext cx="8763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4213" y="260350"/>
            <a:ext cx="7559675" cy="100965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RELACIÓN  ASERTIVA</a:t>
            </a:r>
            <a:endParaRPr lang="es-ES" sz="48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Regina\Desktop\yo y y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484784"/>
            <a:ext cx="5256584" cy="4533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Regina\Desktop\señ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437063"/>
            <a:ext cx="173355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27913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Relación</a:t>
            </a:r>
            <a:r>
              <a:rPr lang="es-ES" sz="3200" dirty="0" smtClean="0"/>
              <a:t> </a:t>
            </a:r>
            <a:r>
              <a:rPr lang="es-ES" sz="3200" dirty="0" smtClean="0">
                <a:solidFill>
                  <a:srgbClr val="00B050"/>
                </a:solidFill>
              </a:rPr>
              <a:t>Asertiva</a:t>
            </a:r>
            <a:endParaRPr lang="es-ES" sz="3200" dirty="0">
              <a:solidFill>
                <a:srgbClr val="00B050"/>
              </a:solidFill>
            </a:endParaRPr>
          </a:p>
        </p:txBody>
      </p:sp>
      <p:pic>
        <p:nvPicPr>
          <p:cNvPr id="36867" name="Picture 2" descr="C:\Users\Regina\Desktop\paintttttttttttttttttttttttttttttttttttttt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8788" y="2060575"/>
            <a:ext cx="8145462" cy="3313113"/>
          </a:xfrm>
          <a:noFill/>
        </p:spPr>
      </p:pic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513" y="715963"/>
            <a:ext cx="145573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669914"/>
            <a:ext cx="7283450" cy="1187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rgbClr val="0070C0"/>
                </a:solidFill>
              </a:rPr>
              <a:t>¿Qué necesito para ser </a:t>
            </a:r>
            <a:r>
              <a:rPr lang="es-ES" sz="2800" dirty="0" err="1" smtClean="0">
                <a:solidFill>
                  <a:srgbClr val="0070C0"/>
                </a:solidFill>
              </a:rPr>
              <a:t>voluntari@</a:t>
            </a:r>
            <a:r>
              <a:rPr lang="es-ES" sz="2800" dirty="0" smtClean="0">
                <a:solidFill>
                  <a:srgbClr val="0070C0"/>
                </a:solidFill>
              </a:rPr>
              <a:t>?</a:t>
            </a:r>
            <a:br>
              <a:rPr lang="es-ES" sz="2800" dirty="0" smtClean="0">
                <a:solidFill>
                  <a:srgbClr val="0070C0"/>
                </a:solidFill>
              </a:rPr>
            </a:br>
            <a:r>
              <a:rPr lang="es-ES" sz="2800" dirty="0" smtClean="0">
                <a:solidFill>
                  <a:srgbClr val="0070C0"/>
                </a:solidFill>
              </a:rPr>
              <a:t/>
            </a:r>
            <a:br>
              <a:rPr lang="es-ES" sz="2800" dirty="0" smtClean="0">
                <a:solidFill>
                  <a:srgbClr val="0070C0"/>
                </a:solidFill>
              </a:rPr>
            </a:br>
            <a:r>
              <a:rPr lang="es-ES" sz="3100" dirty="0" smtClean="0">
                <a:solidFill>
                  <a:srgbClr val="C00000"/>
                </a:solidFill>
              </a:rPr>
              <a:t>Perfil </a:t>
            </a:r>
            <a:r>
              <a:rPr lang="es-ES" sz="3100" dirty="0" err="1" smtClean="0">
                <a:solidFill>
                  <a:srgbClr val="C00000"/>
                </a:solidFill>
              </a:rPr>
              <a:t>deL</a:t>
            </a:r>
            <a:r>
              <a:rPr lang="es-ES" sz="3100" dirty="0" smtClean="0">
                <a:solidFill>
                  <a:srgbClr val="C00000"/>
                </a:solidFill>
              </a:rPr>
              <a:t> VOLUNTARIO ideal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3000372"/>
            <a:ext cx="7620000" cy="3273227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endParaRPr lang="es-ES" b="0" dirty="0" smtClean="0">
              <a:solidFill>
                <a:srgbClr val="FF0000"/>
              </a:solidFill>
            </a:endParaRPr>
          </a:p>
          <a:p>
            <a:pPr marL="342900" indent="-342900" algn="ctr" fontAlgn="auto">
              <a:buFont typeface="Wingdings" pitchFamily="2" charset="2"/>
              <a:buChar char="ü"/>
              <a:defRPr/>
            </a:pPr>
            <a:r>
              <a:rPr lang="es-ES" b="0" dirty="0" smtClean="0"/>
              <a:t>Conocimientos previos sobre el tema-campo</a:t>
            </a:r>
          </a:p>
          <a:p>
            <a:pPr marL="342900" indent="-342900" algn="ctr" fontAlgn="auto">
              <a:buFont typeface="Wingdings" pitchFamily="2" charset="2"/>
              <a:buChar char="ü"/>
              <a:defRPr/>
            </a:pPr>
            <a:r>
              <a:rPr lang="es-ES" b="0" dirty="0"/>
              <a:t>m</a:t>
            </a:r>
            <a:r>
              <a:rPr lang="es-ES" b="0" dirty="0" smtClean="0"/>
              <a:t>otivación por el proyecto</a:t>
            </a:r>
          </a:p>
          <a:p>
            <a:pPr marL="342900" indent="-342900" algn="ctr" fontAlgn="auto">
              <a:buFont typeface="Wingdings" pitchFamily="2" charset="2"/>
              <a:buChar char="ü"/>
              <a:defRPr/>
            </a:pPr>
            <a:r>
              <a:rPr lang="es-ES" b="0" dirty="0" smtClean="0"/>
              <a:t>interés activa y colaboración con el equipo</a:t>
            </a:r>
          </a:p>
          <a:p>
            <a:pPr marL="342900" indent="-342900" algn="ctr" fontAlgn="auto">
              <a:buFont typeface="Wingdings" pitchFamily="2" charset="2"/>
              <a:buChar char="ü"/>
              <a:defRPr/>
            </a:pPr>
            <a:r>
              <a:rPr lang="es-ES" b="0" dirty="0" smtClean="0"/>
              <a:t>Competencias técnicas</a:t>
            </a:r>
          </a:p>
          <a:p>
            <a:pPr marL="342900" indent="-342900" algn="ctr" fontAlgn="auto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FF0000"/>
                </a:solidFill>
              </a:rPr>
              <a:t>Competencias socio-emocionales  </a:t>
            </a:r>
          </a:p>
          <a:p>
            <a:pPr fontAlgn="auto"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2050" name="Picture 2" descr="http://i1.mendozapost.com/files/image/7/7142/54b6f4c45797b_1420_!.jpg?s=270345070aa93e05e936c1b6f31c0904&amp;d=14215089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07973"/>
            <a:ext cx="2030173" cy="127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02588" cy="1189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sz="2800" dirty="0" smtClean="0">
                <a:solidFill>
                  <a:schemeClr val="tx1"/>
                </a:solidFill>
              </a:rPr>
              <a:t>de la </a:t>
            </a:r>
            <a:r>
              <a:rPr lang="es-ES" sz="2800" dirty="0" smtClean="0">
                <a:solidFill>
                  <a:srgbClr val="00B050"/>
                </a:solidFill>
              </a:rPr>
              <a:t>asertividad</a:t>
            </a:r>
            <a:r>
              <a:rPr lang="es-ES" sz="2800" dirty="0" smtClean="0">
                <a:solidFill>
                  <a:srgbClr val="6699FF"/>
                </a:solidFill>
              </a:rPr>
              <a:t> </a:t>
            </a:r>
            <a:r>
              <a:rPr lang="es-ES" sz="2800" dirty="0" smtClean="0">
                <a:solidFill>
                  <a:schemeClr val="tx1"/>
                </a:solidFill>
              </a:rPr>
              <a:t>al</a:t>
            </a:r>
            <a:r>
              <a:rPr lang="es-ES" sz="2800" dirty="0" smtClean="0">
                <a:solidFill>
                  <a:srgbClr val="6699FF"/>
                </a:solidFill>
              </a:rPr>
              <a:t> </a:t>
            </a:r>
            <a:r>
              <a:rPr lang="es-ES" sz="2800" dirty="0" smtClean="0"/>
              <a:t>conflicto</a:t>
            </a:r>
            <a:r>
              <a:rPr lang="es-ES" sz="2800" dirty="0" smtClean="0">
                <a:solidFill>
                  <a:schemeClr val="tx1"/>
                </a:solidFill>
              </a:rPr>
              <a:t>….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Regina\Desktop\PAINTTTTTTTTTTTT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252663"/>
            <a:ext cx="8128000" cy="32639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795963" y="2276475"/>
            <a:ext cx="2663825" cy="3097213"/>
          </a:xfrm>
          <a:prstGeom prst="rect">
            <a:avLst/>
          </a:prstGeom>
          <a:noFill/>
          <a:ln w="60325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684213" y="188913"/>
            <a:ext cx="7210425" cy="1008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  <a:t/>
            </a:r>
            <a:br>
              <a:rPr lang="es-ES" b="1" cap="none" dirty="0" smtClean="0">
                <a:solidFill>
                  <a:srgbClr val="0070C0"/>
                </a:solidFill>
                <a:cs typeface="Trebuchet MS" pitchFamily="34" charset="0"/>
              </a:rPr>
            </a:br>
            <a:r>
              <a:rPr lang="es-ES" cap="none" dirty="0" smtClean="0">
                <a:solidFill>
                  <a:srgbClr val="0070C0"/>
                </a:solidFill>
              </a:rPr>
              <a:t>¿Qué son los conflictos?</a:t>
            </a:r>
            <a:endParaRPr lang="es-ES" cap="none" dirty="0" smtClean="0">
              <a:solidFill>
                <a:srgbClr val="0070C0"/>
              </a:solidFill>
              <a:cs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5463" y="1484313"/>
            <a:ext cx="8150225" cy="4949825"/>
          </a:xfrm>
        </p:spPr>
        <p:txBody>
          <a:bodyPr rtlCol="0">
            <a:normAutofit/>
          </a:bodyPr>
          <a:lstStyle/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s-ES" sz="800" b="0" dirty="0" smtClean="0"/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s-ES" sz="2400" b="0" dirty="0" smtClean="0"/>
              <a:t>“El conflicto como una situación en la que unos actores o bien persiguen </a:t>
            </a:r>
            <a:r>
              <a:rPr lang="es-ES" sz="2400" dirty="0" smtClean="0">
                <a:solidFill>
                  <a:srgbClr val="FF0000"/>
                </a:solidFill>
              </a:rPr>
              <a:t>metas diferentes, defienden valores contradictorios</a:t>
            </a:r>
            <a:r>
              <a:rPr lang="es-ES" sz="2400" b="0" dirty="0" smtClean="0"/>
              <a:t>, tienen intereses opuestos o distintos, o bien persiguen simultánea y competitivamente la misma meta”. </a:t>
            </a:r>
          </a:p>
          <a:p>
            <a:pPr algn="ctr"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s-ES" sz="1800" dirty="0" smtClean="0">
                <a:solidFill>
                  <a:srgbClr val="FF0000"/>
                </a:solidFill>
              </a:rPr>
              <a:t>¡En un grupo/organización los conflictos son inevitables</a:t>
            </a:r>
            <a:r>
              <a:rPr lang="es-ES" dirty="0" smtClean="0">
                <a:solidFill>
                  <a:srgbClr val="FF0000"/>
                </a:solidFill>
              </a:rPr>
              <a:t>!</a:t>
            </a:r>
          </a:p>
          <a:p>
            <a:pPr marL="342900" indent="-342900" algn="just"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es-ES" b="0" dirty="0"/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r>
              <a:rPr lang="es-ES" sz="2600" dirty="0" smtClean="0">
                <a:solidFill>
                  <a:srgbClr val="FF0000"/>
                </a:solidFill>
              </a:rPr>
              <a:t>                                        </a:t>
            </a: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s-ES" sz="2600" dirty="0" smtClean="0">
              <a:solidFill>
                <a:srgbClr val="FF0000"/>
              </a:solidFill>
            </a:endParaRPr>
          </a:p>
          <a:p>
            <a:pPr algn="just" fontAlgn="auto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/>
            </a:pPr>
            <a:endParaRPr lang="es-ES" sz="2600" dirty="0" smtClean="0">
              <a:solidFill>
                <a:srgbClr val="FF0000"/>
              </a:solidFill>
            </a:endParaRPr>
          </a:p>
          <a:p>
            <a:pPr fontAlgn="auto"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5 Flecha izquierda y derecha"/>
          <p:cNvSpPr/>
          <p:nvPr/>
        </p:nvSpPr>
        <p:spPr>
          <a:xfrm>
            <a:off x="3482975" y="5502275"/>
            <a:ext cx="1593850" cy="47783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</a:endParaRPr>
          </a:p>
        </p:txBody>
      </p:sp>
      <p:sp>
        <p:nvSpPr>
          <p:cNvPr id="7" name="6 Flecha izquierda y derecha"/>
          <p:cNvSpPr/>
          <p:nvPr/>
        </p:nvSpPr>
        <p:spPr>
          <a:xfrm>
            <a:off x="3482975" y="4470400"/>
            <a:ext cx="1593850" cy="433388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C00000"/>
              </a:solidFill>
            </a:endParaRPr>
          </a:p>
        </p:txBody>
      </p:sp>
      <p:pic>
        <p:nvPicPr>
          <p:cNvPr id="38918" name="Picture 2" descr="http://cache4.asset-cache.net/xc/153120555.jpg?v=2&amp;c=IWSAsset&amp;k=2&amp;d=T8mdHnff0rjmLhk8D6t9AGqUn06s51aN30l17XUhdv543vsgLk9ysW90fwPCC8f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5381625"/>
            <a:ext cx="9350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270375"/>
            <a:ext cx="93503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4270375"/>
            <a:ext cx="11414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5340350"/>
            <a:ext cx="9350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150" cy="11160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2800" cap="none" dirty="0" smtClean="0">
                <a:solidFill>
                  <a:srgbClr val="0070C0"/>
                </a:solidFill>
              </a:rPr>
              <a:t>¿Son iguales todos </a:t>
            </a:r>
            <a:r>
              <a:rPr lang="es-ES" sz="2800" cap="none" dirty="0">
                <a:solidFill>
                  <a:srgbClr val="0070C0"/>
                </a:solidFill>
              </a:rPr>
              <a:t>l</a:t>
            </a:r>
            <a:r>
              <a:rPr lang="es-ES" sz="2800" cap="none" dirty="0" smtClean="0">
                <a:solidFill>
                  <a:srgbClr val="0070C0"/>
                </a:solidFill>
              </a:rPr>
              <a:t>os </a:t>
            </a:r>
            <a:r>
              <a:rPr lang="es-ES" sz="2800" cap="none" dirty="0">
                <a:solidFill>
                  <a:srgbClr val="0070C0"/>
                </a:solidFill>
              </a:rPr>
              <a:t>c</a:t>
            </a:r>
            <a:r>
              <a:rPr lang="es-ES" sz="2800" cap="none" dirty="0" smtClean="0">
                <a:solidFill>
                  <a:srgbClr val="0070C0"/>
                </a:solidFill>
              </a:rPr>
              <a:t>onflictos?</a:t>
            </a:r>
            <a:endParaRPr lang="es-ES" sz="2800" cap="none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7"/>
            <a:ext cx="5739308" cy="495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113" y="188913"/>
            <a:ext cx="7281862" cy="11874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</a:rPr>
              <a:t>Toma de decisiones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40963" name="2 Marcador de contenido"/>
          <p:cNvSpPr>
            <a:spLocks noGrp="1"/>
          </p:cNvSpPr>
          <p:nvPr>
            <p:ph idx="1"/>
          </p:nvPr>
        </p:nvSpPr>
        <p:spPr>
          <a:xfrm>
            <a:off x="684213" y="1484313"/>
            <a:ext cx="7620000" cy="4446587"/>
          </a:xfrm>
          <a:solidFill>
            <a:schemeClr val="bg1"/>
          </a:solidFill>
        </p:spPr>
        <p:txBody>
          <a:bodyPr/>
          <a:lstStyle/>
          <a:p>
            <a:pPr algn="just"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</a:pPr>
            <a:r>
              <a:rPr lang="es-ES" sz="2200" b="0" smtClean="0">
                <a:solidFill>
                  <a:srgbClr val="000000"/>
                </a:solidFill>
                <a:cs typeface="Arial" charset="0"/>
              </a:rPr>
              <a:t>Elegir una opción entre las disponibles, a los efectos de </a:t>
            </a:r>
            <a:r>
              <a:rPr lang="es-ES" sz="2200" smtClean="0">
                <a:solidFill>
                  <a:srgbClr val="FF0000"/>
                </a:solidFill>
                <a:cs typeface="Arial" charset="0"/>
              </a:rPr>
              <a:t>resolver un problema actual </a:t>
            </a:r>
            <a:r>
              <a:rPr lang="es-ES" sz="2200" b="0" smtClean="0">
                <a:solidFill>
                  <a:srgbClr val="000000"/>
                </a:solidFill>
                <a:cs typeface="Arial" charset="0"/>
              </a:rPr>
              <a:t>o</a:t>
            </a:r>
            <a:r>
              <a:rPr lang="es-ES" sz="22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2200" smtClean="0">
                <a:solidFill>
                  <a:srgbClr val="FF0000"/>
                </a:solidFill>
                <a:cs typeface="Arial" charset="0"/>
              </a:rPr>
              <a:t>evitar</a:t>
            </a:r>
            <a:r>
              <a:rPr lang="es-ES" sz="220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s-ES" sz="2200" b="0" smtClean="0">
                <a:solidFill>
                  <a:srgbClr val="000000"/>
                </a:solidFill>
                <a:cs typeface="Arial" charset="0"/>
              </a:rPr>
              <a:t>que este se produzca</a:t>
            </a:r>
            <a:r>
              <a:rPr lang="es-ES" sz="2400" b="0" smtClean="0">
                <a:solidFill>
                  <a:srgbClr val="000000"/>
                </a:solidFill>
                <a:cs typeface="Arial" charset="0"/>
              </a:rPr>
              <a:t>. </a:t>
            </a:r>
          </a:p>
          <a:p>
            <a:endParaRPr lang="es-ES" smtClean="0"/>
          </a:p>
        </p:txBody>
      </p:sp>
      <p:pic>
        <p:nvPicPr>
          <p:cNvPr id="8194" name="Picture 2" descr="http://veintelineas.files.wordpress.com/2013/03/planteamiento_conflic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82" y="2564904"/>
            <a:ext cx="5518597" cy="363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025" y="333375"/>
            <a:ext cx="7281863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cap="none" dirty="0">
                <a:solidFill>
                  <a:srgbClr val="0070C0"/>
                </a:solidFill>
              </a:rPr>
              <a:t>C</a:t>
            </a:r>
            <a:r>
              <a:rPr lang="es-ES" cap="none" dirty="0" smtClean="0">
                <a:solidFill>
                  <a:srgbClr val="0070C0"/>
                </a:solidFill>
              </a:rPr>
              <a:t>uando la situación </a:t>
            </a:r>
            <a:r>
              <a:rPr lang="es-ES" cap="none" dirty="0" smtClean="0">
                <a:solidFill>
                  <a:srgbClr val="FF0000"/>
                </a:solidFill>
              </a:rPr>
              <a:t>NO</a:t>
            </a:r>
            <a:r>
              <a:rPr lang="es-ES" cap="none" dirty="0" smtClean="0">
                <a:solidFill>
                  <a:srgbClr val="0070C0"/>
                </a:solidFill>
              </a:rPr>
              <a:t> es ideal</a:t>
            </a:r>
            <a:r>
              <a:rPr lang="es-ES" dirty="0" smtClean="0">
                <a:solidFill>
                  <a:srgbClr val="0070C0"/>
                </a:solidFill>
              </a:rPr>
              <a:t>…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88" y="2205038"/>
            <a:ext cx="7705725" cy="7921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>   COMUNICACIÓN  vs. CONFLICTO…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5940425" y="3132138"/>
            <a:ext cx="1179513" cy="12239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4860032" y="4437112"/>
            <a:ext cx="3384376" cy="1224136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MEDIACIÓN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835150" y="3132138"/>
            <a:ext cx="1179513" cy="1223962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536575" y="4508500"/>
            <a:ext cx="3530600" cy="122396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AFRONTAMIENTO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ASERTIVO </a:t>
            </a:r>
            <a:endParaRPr lang="es-E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dibujos123.com/i/dibujos-para-colorear-de-Homero-Simpson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6575" y="1484313"/>
            <a:ext cx="29368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Elipse"/>
          <p:cNvSpPr/>
          <p:nvPr/>
        </p:nvSpPr>
        <p:spPr>
          <a:xfrm>
            <a:off x="587375" y="4365625"/>
            <a:ext cx="7993063" cy="187166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7890" name="2 Marcador de contenido"/>
          <p:cNvSpPr>
            <a:spLocks noGrp="1"/>
          </p:cNvSpPr>
          <p:nvPr>
            <p:ph idx="1"/>
          </p:nvPr>
        </p:nvSpPr>
        <p:spPr>
          <a:xfrm>
            <a:off x="936625" y="3573463"/>
            <a:ext cx="7292975" cy="2376487"/>
          </a:xfrm>
        </p:spPr>
        <p:txBody>
          <a:bodyPr rtlCol="0">
            <a:normAutofit/>
          </a:bodyPr>
          <a:lstStyle/>
          <a:p>
            <a:pPr algn="ctr" fontAlgn="auto">
              <a:defRPr/>
            </a:pPr>
            <a:endParaRPr lang="es-ES" dirty="0">
              <a:latin typeface="+mj-lt"/>
            </a:endParaRPr>
          </a:p>
          <a:p>
            <a:pPr algn="ctr" fontAlgn="auto">
              <a:defRPr/>
            </a:pPr>
            <a:endParaRPr lang="es-ES" sz="3000" i="1" dirty="0" smtClean="0">
              <a:latin typeface="+mj-lt"/>
            </a:endParaRPr>
          </a:p>
          <a:p>
            <a:pPr algn="ctr" fontAlgn="auto">
              <a:defRPr/>
            </a:pPr>
            <a:r>
              <a:rPr lang="es-ES" sz="3000" i="1" dirty="0" smtClean="0">
                <a:latin typeface="+mj-lt"/>
              </a:rPr>
              <a:t>“…¿qué puedo hacer </a:t>
            </a:r>
            <a:r>
              <a:rPr lang="es-ES" sz="3000" i="1" dirty="0" smtClean="0">
                <a:solidFill>
                  <a:srgbClr val="FF0000"/>
                </a:solidFill>
                <a:latin typeface="+mj-lt"/>
              </a:rPr>
              <a:t>YO</a:t>
            </a:r>
            <a:r>
              <a:rPr lang="es-ES" sz="3000" i="1" dirty="0" smtClean="0">
                <a:solidFill>
                  <a:schemeClr val="bg1"/>
                </a:solidFill>
                <a:latin typeface="+mj-lt"/>
              </a:rPr>
              <a:t> para </a:t>
            </a:r>
            <a:r>
              <a:rPr lang="es-ES" sz="3000" i="1" dirty="0" smtClean="0">
                <a:latin typeface="+mj-lt"/>
              </a:rPr>
              <a:t>solucionar el problema…?”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31913" y="620713"/>
            <a:ext cx="61928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cap="all" spc="-60" dirty="0">
                <a:solidFill>
                  <a:srgbClr val="CC0000"/>
                </a:solidFill>
                <a:latin typeface="Arial Black"/>
                <a:ea typeface="+mj-ea"/>
                <a:cs typeface="+mj-cs"/>
              </a:rPr>
              <a:t>Manejo asertivo de los conflictos</a:t>
            </a:r>
            <a:endParaRPr lang="es-ES" dirty="0">
              <a:solidFill>
                <a:srgbClr val="CC0000"/>
              </a:solidFill>
              <a:latin typeface="+mn-lt"/>
              <a:cs typeface="+mn-cs"/>
            </a:endParaRPr>
          </a:p>
        </p:txBody>
      </p:sp>
      <p:sp>
        <p:nvSpPr>
          <p:cNvPr id="4" name="3 Flecha a la derecha con bandas"/>
          <p:cNvSpPr/>
          <p:nvPr/>
        </p:nvSpPr>
        <p:spPr>
          <a:xfrm rot="2741215">
            <a:off x="4607720" y="3596481"/>
            <a:ext cx="1655762" cy="720725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ctrTitle"/>
          </p:nvPr>
        </p:nvSpPr>
        <p:spPr>
          <a:xfrm>
            <a:off x="683569" y="764704"/>
            <a:ext cx="7704856" cy="3413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800" b="1" cap="none" dirty="0" smtClean="0">
                <a:solidFill>
                  <a:srgbClr val="0070C0"/>
                </a:solidFill>
              </a:rPr>
              <a:t>posibles soluciones a un </a:t>
            </a:r>
            <a:r>
              <a:rPr lang="es-ES" sz="2800" b="1" cap="none" dirty="0" smtClean="0">
                <a:solidFill>
                  <a:schemeClr val="tx2"/>
                </a:solidFill>
              </a:rPr>
              <a:t>conflicto</a:t>
            </a:r>
            <a:r>
              <a:rPr lang="es-ES" sz="2800" b="1" cap="none" dirty="0" smtClean="0">
                <a:solidFill>
                  <a:srgbClr val="1B98A5"/>
                </a:solidFill>
              </a:rPr>
              <a:t>…</a:t>
            </a:r>
          </a:p>
        </p:txBody>
      </p:sp>
      <p:sp>
        <p:nvSpPr>
          <p:cNvPr id="30723" name="2 Subtítulo"/>
          <p:cNvSpPr>
            <a:spLocks noGrp="1"/>
          </p:cNvSpPr>
          <p:nvPr>
            <p:ph type="subTitle" idx="1"/>
          </p:nvPr>
        </p:nvSpPr>
        <p:spPr>
          <a:xfrm>
            <a:off x="1547664" y="1808572"/>
            <a:ext cx="6336704" cy="4140708"/>
          </a:xfrm>
          <a:solidFill>
            <a:schemeClr val="bg1"/>
          </a:solidFill>
          <a:ln w="6350"/>
        </p:spPr>
        <p:txBody>
          <a:bodyPr>
            <a:norm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Pedir ayuda a alguien</a:t>
            </a:r>
          </a:p>
          <a:p>
            <a:pPr>
              <a:defRPr/>
            </a:pP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Alejarse de la situación</a:t>
            </a:r>
          </a:p>
          <a:p>
            <a:pPr>
              <a:defRPr/>
            </a:pP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Negociar</a:t>
            </a:r>
          </a:p>
          <a:p>
            <a:pPr>
              <a:defRPr/>
            </a:pPr>
            <a:r>
              <a:rPr lang="es-E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Esperar</a:t>
            </a:r>
          </a:p>
          <a:p>
            <a:pPr>
              <a:defRPr/>
            </a:pPr>
            <a:r>
              <a:rPr lang="es-E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Amenazar</a:t>
            </a:r>
          </a:p>
          <a:p>
            <a:pPr>
              <a:defRPr/>
            </a:pPr>
            <a:r>
              <a:rPr lang="es-E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Pegar/Agredir</a:t>
            </a:r>
          </a:p>
          <a:p>
            <a:pPr>
              <a:defRPr/>
            </a:pPr>
            <a:r>
              <a:rPr lang="es-ES" sz="28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Evitar/Huir</a:t>
            </a:r>
          </a:p>
          <a:p>
            <a:pPr>
              <a:defRPr/>
            </a:pPr>
            <a:endParaRPr lang="es-ES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s-ES" sz="2800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es-ES" sz="2800" i="1" dirty="0" smtClean="0">
              <a:solidFill>
                <a:schemeClr val="tx1"/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2123728" y="3925894"/>
            <a:ext cx="1800225" cy="4318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873702" y="4505633"/>
            <a:ext cx="3484116" cy="42356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1763688" y="5143512"/>
            <a:ext cx="3013894" cy="47109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2000232" y="3997332"/>
            <a:ext cx="1757362" cy="4318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1749202" y="4605348"/>
            <a:ext cx="3471416" cy="32385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V="1">
            <a:off x="1538734" y="5297799"/>
            <a:ext cx="2970212" cy="27434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5715008" y="4291620"/>
            <a:ext cx="1223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7564416" y="1928802"/>
            <a:ext cx="1008112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6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SÍ</a:t>
            </a:r>
          </a:p>
        </p:txBody>
      </p:sp>
    </p:spTree>
    <p:extLst>
      <p:ext uri="{BB962C8B-B14F-4D97-AF65-F5344CB8AC3E}">
        <p14:creationId xmlns:p14="http://schemas.microsoft.com/office/powerpoint/2010/main" val="1719014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91513" cy="1187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cap="none" dirty="0" smtClean="0">
                <a:solidFill>
                  <a:srgbClr val="CC0000"/>
                </a:solidFill>
                <a:cs typeface="Trebuchet MS" pitchFamily="34" charset="0"/>
              </a:rPr>
              <a:t/>
            </a:r>
            <a:br>
              <a:rPr lang="es-ES" b="1" cap="none" dirty="0" smtClean="0">
                <a:solidFill>
                  <a:srgbClr val="CC0000"/>
                </a:solidFill>
                <a:cs typeface="Trebuchet MS" pitchFamily="34" charset="0"/>
              </a:rPr>
            </a:br>
            <a:r>
              <a:rPr lang="es-ES" b="1" cap="none" dirty="0">
                <a:solidFill>
                  <a:srgbClr val="CC0000"/>
                </a:solidFill>
                <a:cs typeface="Trebuchet MS" pitchFamily="34" charset="0"/>
              </a:rPr>
              <a:t/>
            </a:r>
            <a:br>
              <a:rPr lang="es-ES" b="1" cap="none" dirty="0">
                <a:solidFill>
                  <a:srgbClr val="CC0000"/>
                </a:solidFill>
                <a:cs typeface="Trebuchet MS" pitchFamily="34" charset="0"/>
              </a:rPr>
            </a:br>
            <a:r>
              <a:rPr lang="es-ES" b="1" cap="none" dirty="0" smtClean="0">
                <a:solidFill>
                  <a:srgbClr val="CC0000"/>
                </a:solidFill>
                <a:cs typeface="Trebuchet MS" pitchFamily="34" charset="0"/>
              </a:rPr>
              <a:t/>
            </a:r>
            <a:br>
              <a:rPr lang="es-ES" b="1" cap="none" dirty="0" smtClean="0">
                <a:solidFill>
                  <a:srgbClr val="CC0000"/>
                </a:solidFill>
                <a:cs typeface="Trebuchet MS" pitchFamily="34" charset="0"/>
              </a:rPr>
            </a:br>
            <a:r>
              <a:rPr lang="es-ES" b="1" cap="none" dirty="0">
                <a:solidFill>
                  <a:srgbClr val="CC0000"/>
                </a:solidFill>
                <a:cs typeface="Trebuchet MS" pitchFamily="34" charset="0"/>
              </a:rPr>
              <a:t/>
            </a:r>
            <a:br>
              <a:rPr lang="es-ES" b="1" cap="none" dirty="0">
                <a:solidFill>
                  <a:srgbClr val="CC0000"/>
                </a:solidFill>
                <a:cs typeface="Trebuchet MS" pitchFamily="34" charset="0"/>
              </a:rPr>
            </a:br>
            <a:r>
              <a:rPr lang="es-ES" b="1" cap="none" dirty="0" smtClean="0">
                <a:solidFill>
                  <a:srgbClr val="CC0000"/>
                </a:solidFill>
                <a:cs typeface="Trebuchet MS" pitchFamily="34" charset="0"/>
              </a:rPr>
              <a:t>¿</a:t>
            </a:r>
            <a:r>
              <a:rPr lang="es-ES" sz="4400" b="1" cap="none" dirty="0" smtClean="0">
                <a:solidFill>
                  <a:srgbClr val="CC0000"/>
                </a:solidFill>
                <a:cs typeface="Trebuchet MS" pitchFamily="34" charset="0"/>
              </a:rPr>
              <a:t>Mediación?</a:t>
            </a:r>
            <a:endParaRPr lang="es-ES" dirty="0" smtClean="0">
              <a:solidFill>
                <a:srgbClr val="CC0000"/>
              </a:solidFill>
              <a:cs typeface="Trebuchet MS" pitchFamily="34" charset="0"/>
            </a:endParaRPr>
          </a:p>
        </p:txBody>
      </p:sp>
      <p:pic>
        <p:nvPicPr>
          <p:cNvPr id="4104" name="Picture 8" descr="http://laboralconsultor.es/wp-content/uploads/2014/05/medi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58" y="1772816"/>
            <a:ext cx="4933950" cy="3838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210425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b="1" cap="none" dirty="0">
                <a:solidFill>
                  <a:srgbClr val="6699FF"/>
                </a:solidFill>
                <a:cs typeface="Trebuchet MS" pitchFamily="34" charset="0"/>
              </a:rPr>
              <a:t/>
            </a:r>
            <a:br>
              <a:rPr lang="es-ES" b="1" cap="none" dirty="0">
                <a:solidFill>
                  <a:srgbClr val="6699FF"/>
                </a:solidFill>
                <a:cs typeface="Trebuchet MS" pitchFamily="34" charset="0"/>
              </a:rPr>
            </a:br>
            <a:r>
              <a:rPr lang="es-ES" b="1" cap="none" dirty="0">
                <a:solidFill>
                  <a:srgbClr val="6699FF"/>
                </a:solidFill>
                <a:cs typeface="Trebuchet MS" pitchFamily="34" charset="0"/>
              </a:rPr>
              <a:t/>
            </a:r>
            <a:br>
              <a:rPr lang="es-ES" b="1" cap="none" dirty="0">
                <a:solidFill>
                  <a:srgbClr val="6699FF"/>
                </a:solidFill>
                <a:cs typeface="Trebuchet MS" pitchFamily="34" charset="0"/>
              </a:rPr>
            </a:br>
            <a:r>
              <a:rPr lang="es-ES" b="1" cap="none" dirty="0">
                <a:solidFill>
                  <a:srgbClr val="6699FF"/>
                </a:solidFill>
                <a:cs typeface="Trebuchet MS" pitchFamily="34" charset="0"/>
              </a:rPr>
              <a:t/>
            </a:r>
            <a:br>
              <a:rPr lang="es-ES" b="1" cap="none" dirty="0">
                <a:solidFill>
                  <a:srgbClr val="6699FF"/>
                </a:solidFill>
                <a:cs typeface="Trebuchet MS" pitchFamily="34" charset="0"/>
              </a:rPr>
            </a:br>
            <a:r>
              <a:rPr lang="es-ES" sz="3100" b="1" cap="none" dirty="0">
                <a:solidFill>
                  <a:srgbClr val="6699FF"/>
                </a:solidFill>
                <a:cs typeface="Trebuchet MS" pitchFamily="34" charset="0"/>
              </a:rPr>
              <a:t/>
            </a:r>
            <a:br>
              <a:rPr lang="es-ES" sz="3100" b="1" cap="none" dirty="0">
                <a:solidFill>
                  <a:srgbClr val="6699FF"/>
                </a:solidFill>
                <a:cs typeface="Trebuchet MS" pitchFamily="34" charset="0"/>
              </a:rPr>
            </a:br>
            <a:r>
              <a:rPr lang="es-ES" sz="3100" b="1" cap="none" dirty="0" smtClean="0">
                <a:solidFill>
                  <a:srgbClr val="0070C0"/>
                </a:solidFill>
                <a:cs typeface="Trebuchet MS" pitchFamily="34" charset="0"/>
              </a:rPr>
              <a:t>Ventajas y beneficios de la </a:t>
            </a:r>
            <a:r>
              <a:rPr lang="es-ES" sz="3100" b="1" i="1" cap="none" dirty="0">
                <a:solidFill>
                  <a:srgbClr val="0070C0"/>
                </a:solidFill>
                <a:cs typeface="Trebuchet MS" pitchFamily="34" charset="0"/>
              </a:rPr>
              <a:t>m</a:t>
            </a:r>
            <a:r>
              <a:rPr lang="es-ES" sz="3100" b="1" i="1" cap="none" dirty="0" smtClean="0">
                <a:solidFill>
                  <a:srgbClr val="0070C0"/>
                </a:solidFill>
                <a:cs typeface="Trebuchet MS" pitchFamily="34" charset="0"/>
              </a:rPr>
              <a:t>ediación</a:t>
            </a:r>
            <a:endParaRPr lang="es-ES" sz="3100" i="1" dirty="0" smtClean="0">
              <a:solidFill>
                <a:srgbClr val="0070C0"/>
              </a:solidFill>
              <a:cs typeface="Trebuchet MS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13287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4213" y="1844675"/>
            <a:ext cx="7848600" cy="4392613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"/>
              <a:defRPr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onflictos</a:t>
            </a:r>
            <a:r>
              <a:rPr lang="es-E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s-ES" sz="2400" dirty="0" smtClean="0">
                <a:solidFill>
                  <a:srgbClr val="FF0000"/>
                </a:solidFill>
              </a:rPr>
              <a:t>oportunidad </a:t>
            </a:r>
            <a:r>
              <a:rPr lang="es-ES" sz="2400" dirty="0">
                <a:solidFill>
                  <a:srgbClr val="FF0000"/>
                </a:solidFill>
              </a:rPr>
              <a:t>para cambiar y </a:t>
            </a:r>
            <a:r>
              <a:rPr lang="es-ES" sz="2400" dirty="0" smtClean="0">
                <a:solidFill>
                  <a:srgbClr val="FF0000"/>
                </a:solidFill>
              </a:rPr>
              <a:t>mejorar</a:t>
            </a:r>
          </a:p>
          <a:p>
            <a:pPr marL="342900" indent="-342900"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"/>
              <a:defRPr/>
            </a:pPr>
            <a:r>
              <a:rPr lang="es-E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Sólo </a:t>
            </a:r>
            <a:r>
              <a:rPr lang="es-E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hay que estimular nuestra </a:t>
            </a:r>
            <a:r>
              <a:rPr lang="es-ES" sz="2400" dirty="0">
                <a:solidFill>
                  <a:srgbClr val="FF0000"/>
                </a:solidFill>
              </a:rPr>
              <a:t>capacidad creativa </a:t>
            </a:r>
            <a:r>
              <a:rPr lang="es-E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descubrir diferentes formas de resolver un conflicto. </a:t>
            </a:r>
          </a:p>
          <a:p>
            <a:pPr marL="342900" indent="-342900"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"/>
              <a:defRPr/>
            </a:pPr>
            <a:r>
              <a:rPr lang="es-ES" sz="2400" dirty="0">
                <a:solidFill>
                  <a:srgbClr val="FF0000"/>
                </a:solidFill>
              </a:rPr>
              <a:t>La comunicación </a:t>
            </a:r>
            <a:r>
              <a:rPr lang="es-E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el medio y el recurso imprescindible para encontrar soluciones a un conflicto. </a:t>
            </a:r>
          </a:p>
          <a:p>
            <a:pPr marL="342900" indent="-342900"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"/>
              <a:defRPr/>
            </a:pPr>
            <a:r>
              <a:rPr lang="es-ES" sz="2400" dirty="0">
                <a:solidFill>
                  <a:srgbClr val="FF0000"/>
                </a:solidFill>
              </a:rPr>
              <a:t>D</a:t>
            </a:r>
            <a:r>
              <a:rPr lang="es-ES" sz="2400" dirty="0" smtClean="0">
                <a:solidFill>
                  <a:srgbClr val="FF0000"/>
                </a:solidFill>
              </a:rPr>
              <a:t>escubrir </a:t>
            </a:r>
            <a:r>
              <a:rPr lang="es-ES" sz="2400" dirty="0">
                <a:solidFill>
                  <a:srgbClr val="FF0000"/>
                </a:solidFill>
              </a:rPr>
              <a:t>las emociones que subyacen al </a:t>
            </a:r>
            <a:r>
              <a:rPr lang="es-ES" sz="2400" dirty="0" smtClean="0">
                <a:solidFill>
                  <a:srgbClr val="FF0000"/>
                </a:solidFill>
              </a:rPr>
              <a:t>conflicto</a:t>
            </a:r>
            <a:endParaRPr lang="es-ES" sz="2400" b="0" dirty="0">
              <a:solidFill>
                <a:srgbClr val="FF0000"/>
              </a:solidFill>
            </a:endParaRPr>
          </a:p>
          <a:p>
            <a:pPr marL="342900" indent="-342900" algn="just" fontAlgn="auto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"/>
              <a:defRPr/>
            </a:pPr>
            <a:r>
              <a:rPr lang="es-ES" sz="2400" dirty="0">
                <a:solidFill>
                  <a:srgbClr val="FF0000"/>
                </a:solidFill>
              </a:rPr>
              <a:t>La cooperación es un valioso </a:t>
            </a:r>
            <a:r>
              <a:rPr lang="es-ES" sz="2400" dirty="0" smtClean="0">
                <a:solidFill>
                  <a:srgbClr val="FF0000"/>
                </a:solidFill>
              </a:rPr>
              <a:t>recurso</a:t>
            </a:r>
            <a:endParaRPr lang="es-E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6175" y="981075"/>
            <a:ext cx="7058025" cy="7207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2800" cap="none" dirty="0" smtClean="0">
                <a:solidFill>
                  <a:srgbClr val="6699FF"/>
                </a:solidFill>
              </a:rPr>
              <a:t/>
            </a:r>
            <a:br>
              <a:rPr lang="es-ES" sz="2800" cap="none" dirty="0" smtClean="0">
                <a:solidFill>
                  <a:srgbClr val="6699FF"/>
                </a:solidFill>
              </a:rPr>
            </a:br>
            <a:r>
              <a:rPr lang="es-ES" sz="1600" cap="none" dirty="0" smtClean="0">
                <a:solidFill>
                  <a:srgbClr val="6699FF"/>
                </a:solidFill>
              </a:rPr>
              <a:t/>
            </a:r>
            <a:br>
              <a:rPr lang="es-ES" sz="1600" cap="none" dirty="0" smtClean="0">
                <a:solidFill>
                  <a:srgbClr val="6699FF"/>
                </a:solidFill>
              </a:rPr>
            </a:br>
            <a:r>
              <a:rPr lang="es-ES" sz="2800" cap="none" dirty="0" smtClean="0">
                <a:solidFill>
                  <a:schemeClr val="tx1"/>
                </a:solidFill>
              </a:rPr>
              <a:t>     Una persona </a:t>
            </a:r>
            <a:r>
              <a:rPr lang="es-ES" sz="2800" cap="none" dirty="0" smtClean="0">
                <a:solidFill>
                  <a:srgbClr val="00B050"/>
                </a:solidFill>
              </a:rPr>
              <a:t>asertiva…</a:t>
            </a:r>
            <a:endParaRPr lang="es-ES" sz="2800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916113"/>
            <a:ext cx="7848600" cy="4681537"/>
          </a:xfrm>
        </p:spPr>
        <p:txBody>
          <a:bodyPr rtlCol="0">
            <a:normAutofit/>
          </a:bodyPr>
          <a:lstStyle/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Conoce sus derechos y los defiende respetando siempre </a:t>
            </a:r>
            <a:r>
              <a:rPr lang="es-ES" sz="2300" dirty="0" smtClean="0"/>
              <a:t>a los demás.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Tiene seguridad en sí mismo</a:t>
            </a:r>
            <a:r>
              <a:rPr lang="es-ES" sz="2300" dirty="0"/>
              <a:t> </a:t>
            </a:r>
            <a:r>
              <a:rPr lang="es-ES" sz="2300" dirty="0" smtClean="0"/>
              <a:t>y una buena autoestima.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Relajación</a:t>
            </a:r>
            <a:r>
              <a:rPr lang="es-ES" sz="2300" dirty="0" smtClean="0"/>
              <a:t> corporal (alivio de la tensión emocional).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Expresa</a:t>
            </a:r>
            <a:r>
              <a:rPr lang="es-ES" sz="2300" dirty="0" smtClean="0"/>
              <a:t> sus sentimientos sin agresividad.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Defiende sus gustos e intereses</a:t>
            </a:r>
            <a:r>
              <a:rPr lang="es-ES" sz="2300" dirty="0" smtClean="0"/>
              <a:t>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/>
              <a:t>Tiene capacidad de </a:t>
            </a:r>
            <a:r>
              <a:rPr lang="es-ES" sz="2300" dirty="0" smtClean="0">
                <a:solidFill>
                  <a:srgbClr val="FF0000"/>
                </a:solidFill>
              </a:rPr>
              <a:t>decir que NO</a:t>
            </a:r>
            <a:r>
              <a:rPr lang="es-ES" sz="2300" dirty="0" smtClean="0"/>
              <a:t>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Sabe aceptar errores</a:t>
            </a:r>
            <a:r>
              <a:rPr lang="es-ES" sz="2300" dirty="0" smtClean="0"/>
              <a:t>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>
                <a:solidFill>
                  <a:srgbClr val="FF0000"/>
                </a:solidFill>
              </a:rPr>
              <a:t>Se respeta</a:t>
            </a:r>
            <a:r>
              <a:rPr lang="es-ES" sz="2300" dirty="0" smtClean="0"/>
              <a:t> y </a:t>
            </a:r>
            <a:r>
              <a:rPr lang="es-ES" sz="2300" dirty="0" smtClean="0">
                <a:solidFill>
                  <a:srgbClr val="C00000"/>
                </a:solidFill>
              </a:rPr>
              <a:t>valora</a:t>
            </a:r>
            <a:r>
              <a:rPr lang="es-ES" sz="2300" dirty="0" smtClean="0"/>
              <a:t> a sí mismo.</a:t>
            </a:r>
          </a:p>
          <a:p>
            <a:pPr lvl="1" indent="-457200" algn="just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ES" sz="2300" dirty="0" smtClean="0"/>
              <a:t>Tiene sensación de </a:t>
            </a:r>
            <a:r>
              <a:rPr lang="es-ES" sz="2300" dirty="0" smtClean="0">
                <a:solidFill>
                  <a:srgbClr val="FF0000"/>
                </a:solidFill>
              </a:rPr>
              <a:t>control emocional</a:t>
            </a:r>
            <a:r>
              <a:rPr lang="es-ES" sz="2300" dirty="0" smtClean="0"/>
              <a:t>.</a:t>
            </a:r>
            <a:r>
              <a:rPr lang="es-ES" sz="2300" dirty="0" smtClean="0">
                <a:solidFill>
                  <a:srgbClr val="FF0000"/>
                </a:solidFill>
              </a:rPr>
              <a:t> </a:t>
            </a:r>
          </a:p>
          <a:p>
            <a:pPr lvl="1" indent="-18288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s-ES" b="1" dirty="0">
              <a:solidFill>
                <a:schemeClr val="accent4"/>
              </a:solidFill>
            </a:endParaRPr>
          </a:p>
          <a:p>
            <a:pPr fontAlgn="auto">
              <a:buFont typeface="Wingdings" panose="05000000000000000000" pitchFamily="2" charset="2"/>
              <a:buChar char="q"/>
              <a:defRPr/>
            </a:pPr>
            <a:endParaRPr lang="es-E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04813"/>
            <a:ext cx="10112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15250" cy="11525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D1282E"/>
                </a:solidFill>
              </a:rPr>
              <a:t> voluntariado </a:t>
            </a:r>
            <a:r>
              <a:rPr lang="es-ES" sz="3200" dirty="0" err="1" smtClean="0">
                <a:solidFill>
                  <a:srgbClr val="D1282E"/>
                </a:solidFill>
              </a:rPr>
              <a:t>sociAL</a:t>
            </a:r>
            <a:r>
              <a:rPr lang="es-ES" sz="3200" dirty="0" smtClean="0">
                <a:solidFill>
                  <a:srgbClr val="D1282E"/>
                </a:solidFill>
              </a:rPr>
              <a:t/>
            </a:r>
            <a:br>
              <a:rPr lang="es-ES" sz="3200" dirty="0" smtClean="0">
                <a:solidFill>
                  <a:srgbClr val="D1282E"/>
                </a:solidFill>
              </a:rPr>
            </a:br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9" name="8 Imagen" descr="Voluntariado-personas-may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928802"/>
            <a:ext cx="3042539" cy="2237635"/>
          </a:xfrm>
          <a:prstGeom prst="rect">
            <a:avLst/>
          </a:prstGeom>
        </p:spPr>
      </p:pic>
      <p:pic>
        <p:nvPicPr>
          <p:cNvPr id="10" name="9 Imagen" descr="Recogida+aliemntos+OS+la+Caix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" y="2000240"/>
            <a:ext cx="3305535" cy="2214578"/>
          </a:xfrm>
          <a:prstGeom prst="rect">
            <a:avLst/>
          </a:prstGeom>
        </p:spPr>
      </p:pic>
      <p:pic>
        <p:nvPicPr>
          <p:cNvPr id="11" name="10 Imagen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500570"/>
            <a:ext cx="2466975" cy="1847850"/>
          </a:xfrm>
          <a:prstGeom prst="rect">
            <a:avLst/>
          </a:prstGeom>
        </p:spPr>
      </p:pic>
      <p:pic>
        <p:nvPicPr>
          <p:cNvPr id="13" name="12 Imagen" descr="TDAH INTERVENCION ESCOL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4357694"/>
            <a:ext cx="3321837" cy="221455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115888"/>
            <a:ext cx="5791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</a:rPr>
              <a:t>Conclusión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68325" y="1700213"/>
            <a:ext cx="7993063" cy="4373562"/>
          </a:xfrm>
        </p:spPr>
        <p:txBody>
          <a:bodyPr rtlCol="0">
            <a:normAutofit lnSpcReduction="10000"/>
          </a:bodyPr>
          <a:lstStyle/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b="0" dirty="0"/>
              <a:t>La primera acción del voluntario es la de </a:t>
            </a:r>
            <a:r>
              <a:rPr lang="es-ES" dirty="0">
                <a:solidFill>
                  <a:srgbClr val="FF0000"/>
                </a:solidFill>
              </a:rPr>
              <a:t>ayudar y cooperar </a:t>
            </a:r>
            <a:r>
              <a:rPr lang="es-ES" b="0" dirty="0"/>
              <a:t>con sus compañeros. </a:t>
            </a:r>
            <a:endParaRPr lang="es-ES" b="0" dirty="0" smtClean="0"/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b="0" dirty="0" smtClean="0"/>
              <a:t>El perfil del voluntario viene definido por una parte, por las </a:t>
            </a:r>
            <a:r>
              <a:rPr lang="es-ES" dirty="0" smtClean="0">
                <a:solidFill>
                  <a:srgbClr val="FF0000"/>
                </a:solidFill>
              </a:rPr>
              <a:t>propias aptitudes y habilidades </a:t>
            </a:r>
            <a:r>
              <a:rPr lang="es-ES" b="0" dirty="0" smtClean="0"/>
              <a:t>de éste, y por otra, por el trabajo y desarrollo de habilidades específicas y necesarias (HHSS) para desempeñar con éxito su labor.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b="0" dirty="0" smtClean="0"/>
              <a:t>Las asociaciones y centros de trabajo están compuestos por equipos de personas y </a:t>
            </a:r>
            <a:r>
              <a:rPr lang="es-ES" dirty="0" smtClean="0">
                <a:solidFill>
                  <a:srgbClr val="FF0000"/>
                </a:solidFill>
              </a:rPr>
              <a:t>la socialización </a:t>
            </a:r>
            <a:r>
              <a:rPr lang="es-ES" b="0" dirty="0" smtClean="0"/>
              <a:t>forma parte del propio trabajo.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b="0" dirty="0" smtClean="0"/>
              <a:t>La </a:t>
            </a:r>
            <a:r>
              <a:rPr lang="es-ES" dirty="0" smtClean="0">
                <a:solidFill>
                  <a:srgbClr val="FF0000"/>
                </a:solidFill>
              </a:rPr>
              <a:t>adquisición de habilidades sociales básicas </a:t>
            </a:r>
            <a:r>
              <a:rPr lang="es-ES" b="0" dirty="0" smtClean="0"/>
              <a:t>para el desarrollo de una labor en un equipo de trabajo, requiere de </a:t>
            </a:r>
            <a:r>
              <a:rPr lang="es-ES" dirty="0" smtClean="0">
                <a:solidFill>
                  <a:srgbClr val="FF0000"/>
                </a:solidFill>
              </a:rPr>
              <a:t>formación</a:t>
            </a:r>
            <a:r>
              <a:rPr lang="es-ES" b="0" dirty="0" smtClean="0"/>
              <a:t>, </a:t>
            </a:r>
            <a:r>
              <a:rPr lang="es-ES" dirty="0" smtClean="0">
                <a:solidFill>
                  <a:srgbClr val="FF0000"/>
                </a:solidFill>
              </a:rPr>
              <a:t>autoconocimiento</a:t>
            </a:r>
            <a:r>
              <a:rPr lang="es-ES" b="0" dirty="0" smtClean="0"/>
              <a:t>, </a:t>
            </a:r>
            <a:r>
              <a:rPr lang="es-ES" dirty="0" smtClean="0">
                <a:solidFill>
                  <a:srgbClr val="FF0000"/>
                </a:solidFill>
              </a:rPr>
              <a:t>entrenamiento</a:t>
            </a:r>
            <a:r>
              <a:rPr lang="es-ES" b="0" dirty="0" smtClean="0"/>
              <a:t> y puesta en </a:t>
            </a:r>
            <a:r>
              <a:rPr lang="es-ES" dirty="0" smtClean="0">
                <a:solidFill>
                  <a:srgbClr val="FF0000"/>
                </a:solidFill>
              </a:rPr>
              <a:t>practica</a:t>
            </a:r>
            <a:r>
              <a:rPr lang="es-ES" b="0" dirty="0" smtClean="0"/>
              <a:t>.  </a:t>
            </a:r>
          </a:p>
          <a:p>
            <a:pPr fontAlgn="auto">
              <a:buFont typeface="Arial" pitchFamily="34" charset="0"/>
              <a:buNone/>
              <a:defRPr/>
            </a:pPr>
            <a:endParaRPr lang="es-ES" b="0" dirty="0"/>
          </a:p>
          <a:p>
            <a:pPr fontAlgn="auto">
              <a:buFont typeface="Arial" pitchFamily="34" charset="0"/>
              <a:buNone/>
              <a:defRPr/>
            </a:pPr>
            <a:endParaRPr lang="es-ES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4063" y="404813"/>
            <a:ext cx="101600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650" y="115888"/>
            <a:ext cx="57912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</a:rPr>
              <a:t>Conclusión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288" y="1773238"/>
            <a:ext cx="7620000" cy="4373562"/>
          </a:xfrm>
        </p:spPr>
        <p:txBody>
          <a:bodyPr rtlCol="0">
            <a:normAutofit/>
          </a:bodyPr>
          <a:lstStyle/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b="0" dirty="0" smtClean="0"/>
              <a:t>En los grupos y equipos de trabajo, alcanzar un </a:t>
            </a:r>
            <a:r>
              <a:rPr lang="es-ES" dirty="0" smtClean="0">
                <a:solidFill>
                  <a:srgbClr val="FF0000"/>
                </a:solidFill>
              </a:rPr>
              <a:t>clima positivo de convivencia</a:t>
            </a:r>
            <a:r>
              <a:rPr lang="es-ES" b="0" dirty="0" smtClean="0"/>
              <a:t> es trabajo de todos.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dirty="0" smtClean="0">
                <a:solidFill>
                  <a:srgbClr val="FF0000"/>
                </a:solidFill>
              </a:rPr>
              <a:t>Los conflictos </a:t>
            </a:r>
            <a:r>
              <a:rPr lang="es-ES" b="0" dirty="0" smtClean="0"/>
              <a:t>son situaciones que se dan de forma frecuente en los grupos.</a:t>
            </a:r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b="0" dirty="0" smtClean="0"/>
              <a:t>A través de la </a:t>
            </a:r>
            <a:r>
              <a:rPr lang="es-ES" dirty="0" smtClean="0">
                <a:solidFill>
                  <a:srgbClr val="FF0000"/>
                </a:solidFill>
              </a:rPr>
              <a:t>comunicación clara, asertiva y afectiva, </a:t>
            </a:r>
            <a:r>
              <a:rPr lang="es-ES" b="0" dirty="0" smtClean="0"/>
              <a:t>se establecen lazos de unión y se resuelven los conflictos. </a:t>
            </a:r>
          </a:p>
          <a:p>
            <a:pPr algn="just" fontAlgn="auto">
              <a:buFont typeface="Arial" pitchFamily="34" charset="0"/>
              <a:buNone/>
              <a:defRPr/>
            </a:pPr>
            <a:endParaRPr lang="es-ES" b="0" dirty="0" smtClean="0"/>
          </a:p>
          <a:p>
            <a:pPr marL="342900" indent="-342900" algn="just" fontAlgn="auto">
              <a:buFont typeface="Wingdings" pitchFamily="2" charset="2"/>
              <a:buChar char="ü"/>
              <a:defRPr/>
            </a:pPr>
            <a:r>
              <a:rPr lang="es-ES" sz="2400" dirty="0" smtClean="0">
                <a:solidFill>
                  <a:srgbClr val="FF0000"/>
                </a:solidFill>
              </a:rPr>
              <a:t>Cuando uno sabe relacionarse correctamente, es cuando puede ayudar a los demás a relacionarse y desenvolverse en el mundo.</a:t>
            </a:r>
            <a:endParaRPr lang="es-ES" sz="2400" dirty="0">
              <a:solidFill>
                <a:srgbClr val="FF0000"/>
              </a:solidFill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04813"/>
            <a:ext cx="10112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419475" y="6275388"/>
            <a:ext cx="2636838" cy="284162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000000"/>
                </a:solidFill>
              </a:rPr>
              <a:t>Fundación </a:t>
            </a:r>
            <a:r>
              <a:rPr lang="es-ES" sz="1800" b="1" smtClean="0">
                <a:solidFill>
                  <a:srgbClr val="FF0000"/>
                </a:solidFill>
              </a:rPr>
              <a:t>C</a:t>
            </a:r>
            <a:r>
              <a:rPr lang="es-ES" sz="1800" b="1" smtClean="0">
                <a:solidFill>
                  <a:srgbClr val="000000"/>
                </a:solidFill>
              </a:rPr>
              <a:t>A</a:t>
            </a:r>
            <a:r>
              <a:rPr lang="es-ES" sz="1800" b="1" smtClean="0">
                <a:solidFill>
                  <a:srgbClr val="FF0000"/>
                </a:solidFill>
              </a:rPr>
              <a:t>D</a:t>
            </a:r>
            <a:r>
              <a:rPr lang="es-ES" sz="1800" b="1" smtClean="0">
                <a:solidFill>
                  <a:srgbClr val="000000"/>
                </a:solidFill>
              </a:rPr>
              <a:t>A</a:t>
            </a:r>
            <a:r>
              <a:rPr lang="es-ES" sz="1800" b="1" smtClean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51203" name="Picture 5" descr="C:\Users\Regina\Desktop\Logo_CAD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5456238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9750" y="625475"/>
            <a:ext cx="8075613" cy="1403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dirty="0" smtClean="0"/>
              <a:t>¡Muchas </a:t>
            </a:r>
            <a:r>
              <a:rPr lang="es-ES" u="sng" dirty="0" smtClean="0"/>
              <a:t>gracias</a:t>
            </a:r>
            <a:r>
              <a:rPr lang="es-ES" dirty="0" smtClean="0"/>
              <a:t> por su atención!</a:t>
            </a:r>
            <a:endParaRPr lang="es-ES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19113" y="3068638"/>
            <a:ext cx="8075612" cy="11525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4000" dirty="0">
                <a:latin typeface="Aparajita" pitchFamily="34" charset="0"/>
                <a:cs typeface="Aparajita" pitchFamily="34" charset="0"/>
              </a:rPr>
              <a:t>"Todo lo que no se da, se </a:t>
            </a:r>
            <a:r>
              <a:rPr lang="es-ES" sz="4000" dirty="0" smtClean="0">
                <a:latin typeface="Aparajita" pitchFamily="34" charset="0"/>
                <a:cs typeface="Aparajita" pitchFamily="34" charset="0"/>
              </a:rPr>
              <a:t>pierde”.</a:t>
            </a:r>
          </a:p>
        </p:txBody>
      </p:sp>
      <p:sp>
        <p:nvSpPr>
          <p:cNvPr id="51206" name="AutoShape 4" descr="data:image/jpeg;base64,/9j/4AAQSkZJRgABAQAAAQABAAD/2wCEAAkGBxMHBhUUExMUFBUXFiEbFhgYGR0cHBwfISQYHx8gHCAfHSggGh8nGx4fLTEhJSkrLy4uGB8zRDMtNygtLiwBCgoKDg0OGxAQGywkICQsMDQ0LCwsLCw0MiwsLC8tNCwsLCwsLCw0LCwsLCwsLCwsLC4sLCw0LCwsLCwsLCwsLP/AABEIAOYA2wMBIgACEQEDEQH/xAAcAAEAAgMBAQEAAAAAAAAAAAAABQYDBAcIAgH/xABNEAABAwIEAgcDCAUJBQkAAAABAAIDBBEFBhIhMWEHEyJBUXGBFJGhFSMyQlJygpIWM2KiwQgkQ1Nzg5Ox0SVjo7PxFyYnZGWywtLh/8QAGQEBAAMBAQAAAAAAAAAAAAAAAAIDBAUB/8QAKBEBAAICAQMEAQQDAAAAAAAAAAECAxEEEiFBMVFhcTITIkPBIzPw/9oADAMBAAIRAxEAPwDuKIiAiIgIiICIiAiIgIiICIiAiIgIorMePRZfoQ+QOe5ztMUbBd8jjwa0ePPgAFB4DnCefGI6espBTPna50BbIJASwXcx9gNLw3fvB34WXnVETp7qdbXFERevBERAREQEREBERAREQEREBERARR1djtLh1QGTVMET3fRa+RjXHyBIJVI6ZMcqIKCmpKNwEta8s1C99A030kbNHaF3dwv5gOisma95AcCRxAIuFWsz5nkoMSZS0sLZ6hzdb9byyOJm4DpCGkm7tg0bmxXNKToiZh9BqjrJo6kC4lYdLWnv2Hatz1X29FP9GEc1RgPtVS90s9QQS93HQzsRjgNrAnnrJ4lZr8mvTM1X1wW6oiyW/SWvwEtlrhTy05cGyuga5hgBIAedbj1jAT2uBA333V91C659n2pFJkyqcRe8LmAeJf2Gj8zgtXDsj00dIwz9ZPOGjVM+WQyXtvpcH3YPDTbbxVePlaru6d+P+7VXTEVPyTVSU2J1FFJI+VsQZJA+Q6n9XJrGlzuLtL2OAJ3sRvsrgtlbRaNwzTExOpERF68UfGR8o9ILQbaaSm1N/tJy5t/SOMj+8WrnB3slLDUjjTVMcn4S4RyD/De73LZpGf8AfHEXeL4R7omH+K3cRomYlQPikF2SNLXDkRb0K5ua+s2/ZvxU3i17rYiq+QcUfVYWaeoP86prRy+Lh/RyjxD2WN/EOHcrMHguIuLjiPDzXRid94YJjT6REXoIiICIiAiIgIiICIiAq9njGH4Rgw6kgTzysghJFwHPNtVu/S0Odb9lWFVrpAw81mXjIy3WUz21MYJsCYrktJ7tTNTb92q68neuz2ENh+VKSiht1LJXH6csrRJJIe8vc4Ekk+ir2D4FC3pDeYWlsVJFszUSxs0256tp7LB1YFw3vcOSyHEcSrsNNdG6KCEMMkdM9mp0kY7V5JL9hzmi4DbgBwupPIELjl8TvHzlU91Q/wDH9EeQjDQuXu1YmZn4b4itpiIhlz3VupMrTaP1kgEMf3pCGD3ar+il8Po24fQRxM+jGxrG+TQAP8lAY/8A7QzdRU+xbHrqpB9waI/+I4n8Ks6rntWIWR3tMqxnX+dVNFTf11U1zh4siBld8WtVnVZd/PekUfZpqQnyfM63/sj+KsyW7REFfWZaOCQ2z/K//wAkwe6WY/xVyXMq+uqqPPzPZurcfYy58clwHgSAABwBLHdo2NiPEd4tGE50grKoQzNfSVB4RTWGr+yeDolH3TfkF0uPaOiI8sOas9UysqIivUqNSPvnDER4SQn3ws/0UqoqYCDpDqha3WUsD/MtdOwnntpHoFKrlcmP8kujg/1wgMdHyPjNPXM2LZGw1PcHQyODe19x5a4eRU7jLvkrOFLPwZODSyeGreSEn8QkaOcoWti9A3FcKlhds2SNzCfC4Iv5jj6LFhDHZvyI6Cd2mojvFI4cWTREFkg8yGPHiHDxWriX3Xp9mfk01bfuncXxV2GYtTBwb1EzjE52+pspsYuWl1nt+86Md6l1WImfpjkssk+blLdL7cYp4zYkfdlbceIA7ipLLOLfLGFB7hplaTHOz7Erdnt8r7g94IPetbMlUREBERAREQEREBERAXOukXGnYhjsGExf0411bt7thBuWi3AvDSCe4HhuuirndDC3EM+V1WAPm9NKw/cDXSH87gPwFVZr9FJlZir1WiGLpAkLctGBhDXVL2U7NuHWEB23KPUrHDEIIg1os1oAA8ANh8FWsWPyhnmkh7oI31DxzPzUfxLz6KfxGrFBh8kruEbHPPk0E/wXLn0iHQj1mUBlr+f5mrqjiA9tNH5RC7/fI8/lVnVf6P6Q0mT6fVcuezrXk8S6Ql5J59pT0snVRFx7gT7kv+RT8dq1k0itrq6p/raksafFkLRGD5F2o+qs6rXRvAYMk01+L2mQ+b3Of/8AJWVMn5SY/wAYVfVq6T7fZw6/vmP/ANVYMQoIsSpTHNGyRh4teAR8eB5qAjH/AImvP/p7P+bIrOl/H0Vj1+0JSUtXl196WYzwjjTVDiSB/upjdzfuv1DmFYMEzbT4tV9SdcFQBcwTDS+3i3ctkHNhKxLSxbCYcXpwyZgcAdTTuHMcODmOG7HDxBWjHyrV7W7qcnGie9ez4zI32fPtI/e0tNNFyu10Mg9bavcpBUvFJayizFh0MsjaiHr3GOV20w+alaWyAWa+zTfWADtvvuboocmYtaLR5hLjxMVmJFCtqv0fznFIdoa20MvgJmgmF3m5t2Hyj8FNLQx3C241hMkLiRrGzhxa4btcObXAH0VeK/ReJTy0666b7/8AYmbQeENbsfBtQxux/vIW284G97l81LPkLNrJWi0VaerlHc2ZoJjfy1sDmE95bFzWvSPdnDIpaSGVLRpcf6upiIs70laHDxBHiv2qmfmzIJexoZUBusMP1KiF19J5CaO3MLsOYtqLUwmvbiuFxTs+jLG17b+DgCPgVtoCIiAiIgIiICIiDBXVTaGifK82ZGwvcT3BoJJ9wVIyZA6LLkTni0kt5pPvSkyH3areilOkt5dlcwt+lUyxwej3AP8A+GHr7e9tPCSdmtF/ID/8WLmW7RVq4sd5srWVG+1ZixGoJJvO2BvgBE0XA/G435hZOkKQ/ou+Jps6oeyBv945rT+7dOjth/RSORws6Zz5nf3j3OH7pC+My3qs14dDa7RJJO7l1bLN/ekWb+T6/pf/AB/f9rLGwRRho2AFh5BRWcKn2PKlU8bEQPt5lpA+JUuq10ijrMqvj/rZIo/zSMB+F1XTvaFl+1ZS+AUvsOBQR/YhY33NaFvJayLyZ3L2I1Ct0w1dIsx8KKMe+SYqyKs4a/X0h1f7NNAPjKf4qWx3GI8Dw8yyXO4axjRdz3nZrGDvcT/qp2iZmI+IRrMREz8y33vEbbkgDxOyMeJGXBBHiDcKp02V3Y5IJsT+cde8dMD8zDyIH61/i47b2AtZYpsPZlbM1N7KBHHVSOjmhF9BIaXNkYL2Y4abG2xB9U6I9N93nXPrrs28UaKjpBohf9VBNJbz6uMH4n4qzqry7dJ7NuOHOAPj86zb0/irQvL+Pp7Tz9iIigmi8AecLz3LF/R1cPXNHhLFpY+w/ajdGfwH1k8FIoM21lN9WQMqmD7945B+eMO85lA5tcaP2aqbsaeqjLucbz1Ug/K+/wCFWjFKCR2ZqSeNoIaJY5jfhG9ocDz+djYPxFdXjW6scfDnZ69N5S1LTMo6ZscbQxjAGta0WAA2AA7gAsqIr1IiIgIiICIiAihs4Vb6LLkron6JTpZE7b6b3NYziCN3OA38VMoKZm5/tWb6GHujbLUOHMBsTP8Amu/KorP9S5mXjDH+tqnCnjH9ps4+QZqJK3GPNZ0g1zyNoY4YGm/G4dK7y/WN9y26jCoqnFYp3AmSJrhHvsNdrm3C9ha/gSubntH6vfw3Yaz+n28s9HTNoqNkbBZrGhrRyAAHwCreGvOL58mmb+qpofZ2nudI5wfIR90BrTzKtS/GtDeAtc3KzxbW1813p+qGzdhcmL4KWRFokEkb2F5Ibdj2u3IBI2B7u9TKLyJ1O3sxuNCIi8eq1SkR9Ik4+1RRO9z5WrBgDDmPGXVz94Y3OZRNttbg+bmXEENPc0c1C5zjlqc+sp4iWmroxE944sjbI98h8yy7RzcuhUtO2kpmxsaGsY0Na0cABsB7ldbtET5mFNY3Mx4iWRVeZoxTpDYOLaKnLjykm7IH+G0n1Vo4Kr5BPtlDNVnjVTukbcWPVt+bjH5W3/EoV7RM/wDd07d5iG9ieFyTZmpaiMtDYmyMlBJuWvDLadtyHC+9uBU0iKMztKI0IiLx608Zw9uLYTLA7ZssbmE+Fxa45g7+ikMj4w7F8Bb1u08JMNQPCRmxPk4WcOTgsarmJVwydjYrBqdFUuZFPC3dzn8I5Im8XPA2c0cW78W76+Lk6bdM+Wbk03HVHh0dFE4BmSmzAx3USaiw2exwLHsP7THAOb5kbqWXRYRERAREQEREFezqBNQQxE6TJVwBp5tkbKf3YysklVI7PDImuPVike+Ru1g4yRiMnv3DZbfdKw5xaHTUPKujI/LKP8ilKx3/AGh1Bt2fYYBfn1lVt7kEJlq0s9ZKAR1lbLx/Y0xf5xk+qmlA5EaRlWIuJc5xe9xPEl8kjz8XKeXHyzu8/bqYo1SBERVpiIiAiIgq0pDuk9g7xh7j75Wj+HxCtKiJcKe7NsdSC3Q2ndERvquXMcCNrW28VLqdp3r6RrGt/aBz3iBwvKFTI2+rq9LbcdTyGC3kXfBSeEUIwzCooW8I42sH4QAoTPnz1JTQ8eurIWkcmu6x3wYrMk/hDyPykREUExERAcdLbnYDiVCZRpDmfGvlCQH2eIuZQsPBx4PnI58GX4AE23usGMNdmXFxh0RIZYPrng7tiPCIEcHyfBtz3roVPA2mp2sY0NY0BrWgWAA2AA7gAt/Fxa/fLFyMu/2wicfyzDjbmvOqKdn6qeI6ZWev1m+LHXafBcgrumqqwXHeocKerihcWSSsa6My221N7Raw38AQbG2xCtfTdnj9HsG9mhdaonaQSDvHGbgu5E8B+I9y81LayvYGT87Ueb6a9PJ2wLuidtI3zHeOYuFY14hpal9HUB8b3Rvabtc0lrgfEEbhdmyL03uh0xYkNTeAnYO0PvtH0vNu/IoO8ItTC8ThxeiEsEjJY3cHMNx5cjyO620BERBW86xDTRyE2bFXROJ3+tqiHn2pG/5r6oJOrz5VM4h1NBJfwOqoZYcrNB8yfFTGI0EeJU2iRuputr7XI7THNe07eDmg+ih6j+a5+iNtp6R7C7xdE9rmDl2ZJD/0QV/IxIyvE1ws5hkjcPAskkYfi1TyhMvs9jxSup7/AKurc8fdma2YfvOePRTa4+aNXmPl08U7pAiIq1giIgIiICIsVXUto6V0jyGsY0ucT3AC5PuQVzED8o5/poxfTTQvmf4apPm2A87ayrQqHh9TUZepzX1EHWMr5GuIj/XxAgiKPQf1gEe/ZOoEu2Nrq5YbiMWK0gkhkbIw8C0/A94PI7hXZcdq63CnFett6bSIipXCisx4ucIoAWMMk0jhHBEOL5HcByaOJPcAVJTzNp4XPeQ1rQS5x2AA3JPgAFGZIoTjmI/KczbNLS2hYeLIjxlI7nyfBth3q/Bi/Ut8Kc2Tor8p7J+Afo9hGhzusme4yVEp4ySO4nkBwA7gAs+aMeiyzgclTMeywbAcXOOzWjmT/r3KVXmLpnzx+lGOdTC69NASGkcHv4OfzHc3lc/WXVc5Ssw41LmHGZKiY3fI658AO5o5AWA8lHIiAiIgnsnY7W4JjDPYnvEj3BvVjdshJsGuadncfMX2IXr3Dut9gj67R1ugdZovp1WGrTck2ve11xjoByRob8ozt3N20zT4cHSeu4H4j3hdvQEREBQmYaGSeuo5Ym3dDU3dvb5t7JI37+A1B1u/QBxsptEFHxVnsXSJf6tTSfvQP+PYm+ClFp5+YIMQw+e4Giq6o+UzHst+cM9wW4uby66vv3b+NO6aERFlaBERAREQFA43B8u4zBQDdjj11V/YsIs0/wBpJYeTXqZqqhtHSukeQ1jGlzieAAFyfcorLVW7DMu1GIzROE1U4GKJ30y3ZlPEPAuJvbxlJ8Vp4uPqtufDPyL6rr3S9xi2cyTbqaFnHu6+QXP+HBb/AB+S15cu02Y2traR8lNLILiaIaesG4BkjcNMrSNwXC9iNwsFfTHD8Ggw/VqqK17uveL3sbvqZB3tFiWt8C+MdyucMQgiDWgNa0ANA4ADYAei6UxE9pYInSmNwXFmS26+ge2+zjDK1xHiQJCAeV1gq6muwUF1TTMlhHGWlc55aPF0TgHW8dJdayvq+XglhsbG2x8FVPHxz4WxmvHlzTrWZ8xRlNA/XRsDZKuVh7L+9kAPG7rXf3gC2xNl0xjQxgAAAAsAOAVHyBVDA4hQ1UYp6tznSF1wWVTnG7pI3WAc7xZsWgDaysObcxRZWwGSpl4MHZb3vcfotHMn3C57lPHjildQje83ncqH0554+QsJ9kgdaedvbI4sj4HyLtwOQcdtl5wW9jmLS47i0lRM7VJI7U493gAPAAWAHgAtFTQEREBW3o0ye7OWZGxm4hZZ87vBv2QftOOw9T3Kr0tO6rqWxsaXPe4Na0cSSbADmSvWnRxlFmTstsi2Mru3O4b3eQLgH7LeA8r8SUFmpoG0tO1jGhrGgNa0bAAbADlZZERAREQEVIz/ANJEGSa+KOSJ8pkaXHQW3aAbcCe/fw4L5o+lnC63DXyNqA1zGF3VSDQ82F9Ivs4nhZpKCM6SMxGpqGQRU1RK2mrYH1EzGamM02kcOzdxcGlvdbc7qXwbHqbHItVPNHLtchp7Q82ntN9QpXIuHuoMtxmSxmlJmnI75JDrd6C4aOTQvvHMoUWOv1TQMMg4StuyQHus9hDviqM2CMnldizTRgRRMuU6/C96St69g4Q1g1e6Zlnjb7QctKXM8mFbV9HPS24ytHXQ+etgu38TQsV+Nevy1V5FJ+FjRauHYjDicGuGVkrfFjg4etuB5FbSz60vidiIoEUzs4YvJTgltFCdNS5pIdNJxMII+iwC2sjc307bqzHjnJbUIZMkUjcscA/S2s1OAGGQkvkkcbNqHsNwB4wMIuXHZxbbcA3lKGrbj9T8oTfN0VOHOpdfZ17EOqXg8BpuIwe4ud9YWtEskWFYaS7TFDEzfua1jR8AAFXcJo5cx1bamqaY4GkOpaU7Wt9GWcd8ne2M7M2P0t29WlIpGoc295tO5Z8qwuxKqkr5o3MfL2IGPFnRwNPZuDu10h7bhzYPqqyoimiIiINHGcJhxqhMU7A9h3HcWkcHNI3a4dzhYheW+kfM0uLYh7N7U6qp6ZzmwyOFnP8A2nkbPI+iH2FwL/WK7B0650OA4KKWEkTVDTdwI7EfB3O7uA5au8BebkBERARFZujzKT845jZCLiMdqZ4+qwcfxHgOZvwBQdJ/k/5K1OOIzN2F20wPudJ6btH4uS7osNHSsoaRkcbQxjGhrGjgABYAeizICIiAiKtdI2Ofo9kupmBs8M0x/ff2W+4m/og83dKmN/L+eqiQOuxrurj8NLOztyLgT+JVJdg6LejmlxfJ81ZWglp1dVZzmhrWBwc82Iv2r7H7HNcfQTuXs4V2W3D2apkY0fUvqZ+R12+trrqOXOntzbNrqa/+8g2PqxxsfMOHkuIog9gZdzzh+Y7CCpjLz/RuOh/5XWJ9Lqx8V4cVwy70mYll+wZUOkYP6Ob5xvkL9po5AhB6NxfIdDic5kERgm/rqdxhk377tsHfiBUTNgOKYRvBPFXRj6lQOqlt4CRg0uP3mhVnLnTxT1JDayB0J+3H22eZGzm+Q1Lp2B5ipMfh1U1RHKO8Nd2h5tPab6hQtStvWEq3tX0lQcXzt8j4fIailqKaZrDoZIzUx77bNbKy7Hb8wrvkvDRhWV4Iw8SHRrfIDcPe+73uBHEFziRyssmb65mG5XqZXgENicbHfUbWaN+N3ED1X7lLDDguWKaA8Y4Wtd96w1fG68x4q496Svktf1b1bRR18OiVoe3UHaTwu0hzbjvs4A2PeAthEVisREQEREEVmPL1NmXDjDUxNkaeB+s0+LDxaeYXmzpF6NKjJspkbealJ7MoG7b8BIPqnu1cDyJsvVC+JYmzRFrgHNIsQRcEHiCDxCDw+i7Z0ldDRi1VGGtLhxfTd48TF4j9jj4X2C4q9hjeQQQQbEHiDzQfUELqidrGAuc4hrWjcknYAcyV6w6McmtyblxsZsZ5LOncPtdzQfstGw53Peub9AOSOuk+UZ27NJbTA954Ok9NwOeo9wXd0BERAREQFwn+Uhj2qenomnYDrpBzN2s9w17ftBd2XEOkfokrscx2arinimMjriNwMZa0CzWgklps0AXJbfjsg5hDnmsgyj8nseGwXN7DtlriS5hd9kkk+Pde2yrSksbwCpwCo0VMEkJ7tQ2P3XfRd5glRqAiIgIiICyQTuppg5jnMcNw5pII8iNwsaILlTdJVf7NHFPKamFkscmmS2p3VuDg0vtqIJAve/BepcGrxiuExTBjmCWNr9LhZzdQBsea8hZLwj5ezXTU9riSVocP2Ru/9wFeyANIsEH6iIgIiICIiAiIgKhZ76LKTNtSJd4JtQ6x7AO224vqHDVbg7yvcbK+ogwUVIygo2RRtDGMaGsaOAA2AWdEQEREBERAREQY54G1MJa9rXtPFrgCD5g7FUXH+iDC8YuWxGmefrQHSPyEFnuAV+RB5yzJ0G1uH3dSvZVN+z+rk9xOk/m9FzfFMIqMHn0VEMsLvB7S2/lcbjmF7VWCso46+nLJY2SMPFr2hzT5gixQeI0Xp3MXQzhuLAmJrqV574j2fVjri3JulcuzD0KYjhl3Q9XVM/YOl9ubXf5AlBzNFtYjh02GVBZNFJE8fVe0tPuIWqg7F/JxwT2jGp6tw2iZ1bPvP3PqGj99egVSOhrBRg2QIPtTDrnnx12Lf3A1XdAREQEREBERAREQEREBERAREQEREBERAREQEREBERBrYhh8WJ05ZNFHKw8WvaHD3ELnGYOhCgxGQugdJSuPc3ts/K7ceQcByXUEQY4IRTwNY0Wa0AAeAGw+Cy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42875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605338" y="4221163"/>
            <a:ext cx="4170362" cy="2968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1600" b="1" i="1" cap="none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Dominique </a:t>
            </a:r>
            <a:r>
              <a:rPr lang="es-ES" sz="1600" b="1" i="1" cap="none" dirty="0" err="1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Lapierre</a:t>
            </a:r>
            <a:r>
              <a:rPr lang="es-ES" sz="1600" b="1" i="1" cap="none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 </a:t>
            </a:r>
            <a:r>
              <a:rPr lang="es-ES" sz="1600" cap="none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(La Ciudad </a:t>
            </a:r>
            <a:r>
              <a:rPr lang="es-ES" sz="1600" cap="none" dirty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d</a:t>
            </a:r>
            <a:r>
              <a:rPr lang="es-ES" sz="1600" cap="none" dirty="0" smtClean="0">
                <a:solidFill>
                  <a:schemeClr val="tx1"/>
                </a:solidFill>
                <a:latin typeface="Aparajita" pitchFamily="34" charset="0"/>
                <a:cs typeface="Aparajita" pitchFamily="34" charset="0"/>
              </a:rPr>
              <a:t>e la Alegría).</a:t>
            </a:r>
            <a:endParaRPr lang="es-ES" sz="1600" cap="none" dirty="0">
              <a:solidFill>
                <a:schemeClr val="tx1"/>
              </a:solidFill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Marcador de pie de página"/>
          <p:cNvSpPr>
            <a:spLocks noGrp="1"/>
          </p:cNvSpPr>
          <p:nvPr>
            <p:ph type="ftr" sz="quarter" idx="11"/>
          </p:nvPr>
        </p:nvSpPr>
        <p:spPr bwMode="auto">
          <a:xfrm>
            <a:off x="3419475" y="6372225"/>
            <a:ext cx="2636838" cy="28416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smtClean="0">
                <a:solidFill>
                  <a:srgbClr val="000000"/>
                </a:solidFill>
              </a:rPr>
              <a:t>Fundación </a:t>
            </a:r>
            <a:r>
              <a:rPr lang="es-ES" sz="1800" b="1" smtClean="0">
                <a:solidFill>
                  <a:srgbClr val="FF0000"/>
                </a:solidFill>
              </a:rPr>
              <a:t>C</a:t>
            </a:r>
            <a:r>
              <a:rPr lang="es-ES" sz="1800" b="1" smtClean="0">
                <a:solidFill>
                  <a:srgbClr val="000000"/>
                </a:solidFill>
              </a:rPr>
              <a:t>A</a:t>
            </a:r>
            <a:r>
              <a:rPr lang="es-ES" sz="1800" b="1" smtClean="0">
                <a:solidFill>
                  <a:srgbClr val="FF0000"/>
                </a:solidFill>
              </a:rPr>
              <a:t>D</a:t>
            </a:r>
            <a:r>
              <a:rPr lang="es-ES" sz="1800" b="1" smtClean="0">
                <a:solidFill>
                  <a:srgbClr val="000000"/>
                </a:solidFill>
              </a:rPr>
              <a:t>A</a:t>
            </a:r>
            <a:r>
              <a:rPr lang="es-ES" sz="1800" b="1" smtClean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52227" name="Picture 5" descr="C:\Users\Regina\Desktop\Logo_CAD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561013"/>
            <a:ext cx="11144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39750" y="404813"/>
            <a:ext cx="8075613" cy="7207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FF0000"/>
                </a:solidFill>
              </a:rPr>
              <a:t>¡Y </a:t>
            </a:r>
            <a:r>
              <a:rPr lang="es-ES" u="sng" dirty="0" smtClean="0">
                <a:solidFill>
                  <a:srgbClr val="FF0000"/>
                </a:solidFill>
              </a:rPr>
              <a:t>gracias</a:t>
            </a:r>
            <a:r>
              <a:rPr lang="es-ES" dirty="0" smtClean="0">
                <a:solidFill>
                  <a:srgbClr val="FF0000"/>
                </a:solidFill>
              </a:rPr>
              <a:t> A MI EQUIPO!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39750" y="2636838"/>
            <a:ext cx="8075613" cy="140493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s-ES" sz="1800" cap="none" dirty="0">
              <a:solidFill>
                <a:srgbClr val="000000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1026" name="Picture 2" descr="C:\Users\Regina\Desktop\TDAH ROCIO ME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1982"/>
            <a:ext cx="2064038" cy="2423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gina\Desktop\TDAH AMARO CAM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1075" y="1554163"/>
            <a:ext cx="211296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3584575" y="3892550"/>
            <a:ext cx="2376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</a:rPr>
              <a:t>Amaro Camus </a:t>
            </a:r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6443663" y="3810000"/>
            <a:ext cx="1944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</a:rPr>
              <a:t>Rocío Meca</a:t>
            </a:r>
            <a:endParaRPr lang="es-ES" b="1">
              <a:solidFill>
                <a:srgbClr val="FF0000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547813" y="4724400"/>
            <a:ext cx="7037387" cy="720725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ES" sz="2000" cap="none" dirty="0" smtClean="0">
                <a:solidFill>
                  <a:srgbClr val="0070C0"/>
                </a:solidFill>
              </a:rPr>
              <a:t>..y a todos los voluntarios que nos han ayudado en todo este tiempo!</a:t>
            </a:r>
            <a:endParaRPr lang="es-ES" sz="2000" cap="none" dirty="0">
              <a:solidFill>
                <a:srgbClr val="0070C0"/>
              </a:solidFill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684213" y="3898900"/>
            <a:ext cx="2374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solidFill>
                  <a:srgbClr val="FF0000"/>
                </a:solidFill>
              </a:rPr>
              <a:t>Lucía Osorio</a:t>
            </a:r>
            <a:endParaRPr lang="es-ES" b="1">
              <a:solidFill>
                <a:srgbClr val="FF0000"/>
              </a:solidFill>
            </a:endParaRPr>
          </a:p>
        </p:txBody>
      </p:sp>
      <p:pic>
        <p:nvPicPr>
          <p:cNvPr id="2054" name="Picture 6" descr="LUCIA FOTO.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1582738"/>
            <a:ext cx="19812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2275" y="476250"/>
            <a:ext cx="5791200" cy="8683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</a:rPr>
              <a:t>inteligencia</a:t>
            </a:r>
            <a:endParaRPr lang="es-ES" dirty="0">
              <a:solidFill>
                <a:srgbClr val="0070C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1791741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izquierda"/>
          <p:cNvSpPr/>
          <p:nvPr/>
        </p:nvSpPr>
        <p:spPr>
          <a:xfrm>
            <a:off x="3995738" y="1773238"/>
            <a:ext cx="3816350" cy="10795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000000"/>
                </a:solidFill>
              </a:rPr>
              <a:t>Habilidades cognitivas</a:t>
            </a:r>
          </a:p>
        </p:txBody>
      </p:sp>
      <p:sp>
        <p:nvSpPr>
          <p:cNvPr id="6" name="5 Flecha izquierda"/>
          <p:cNvSpPr/>
          <p:nvPr/>
        </p:nvSpPr>
        <p:spPr>
          <a:xfrm>
            <a:off x="4356100" y="4797425"/>
            <a:ext cx="3816350" cy="10795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000000"/>
                </a:solidFill>
              </a:rPr>
              <a:t>Habilidades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000000"/>
                </a:solidFill>
              </a:rPr>
              <a:t> socio-emocionales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0113" y="333375"/>
            <a:ext cx="7467600" cy="7921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0070C0"/>
                </a:solidFill>
              </a:rPr>
              <a:t>Inteligencia Emocional</a:t>
            </a:r>
            <a:endParaRPr lang="es-ES" sz="4000" dirty="0">
              <a:solidFill>
                <a:srgbClr val="0070C0"/>
              </a:solidFill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sz="quarter" idx="1"/>
          </p:nvPr>
        </p:nvSpPr>
        <p:spPr>
          <a:xfrm>
            <a:off x="611188" y="1484313"/>
            <a:ext cx="7993062" cy="4413250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s-ES" altLang="es-ES" sz="2200" b="0" dirty="0" smtClean="0"/>
              <a:t>Ser </a:t>
            </a:r>
            <a:r>
              <a:rPr lang="es-ES" altLang="es-ES" sz="2200" dirty="0" smtClean="0">
                <a:solidFill>
                  <a:srgbClr val="FF0000"/>
                </a:solidFill>
              </a:rPr>
              <a:t>empático</a:t>
            </a:r>
            <a:r>
              <a:rPr lang="es-ES" altLang="es-ES" sz="2200" b="0" dirty="0" smtClean="0">
                <a:solidFill>
                  <a:srgbClr val="FF0000"/>
                </a:solidFill>
              </a:rPr>
              <a:t>. </a:t>
            </a:r>
            <a:endParaRPr lang="es-ES" altLang="es-ES" sz="2200" b="0" dirty="0" smtClean="0"/>
          </a:p>
          <a:p>
            <a:pPr marL="342900" indent="-342900">
              <a:buFont typeface="Arial" charset="0"/>
              <a:buChar char="•"/>
            </a:pPr>
            <a:r>
              <a:rPr lang="es-ES" altLang="es-ES" sz="2200" b="0" dirty="0" smtClean="0"/>
              <a:t>Ser </a:t>
            </a:r>
            <a:r>
              <a:rPr lang="es-ES" altLang="es-ES" sz="2200" dirty="0" smtClean="0">
                <a:solidFill>
                  <a:srgbClr val="FF0000"/>
                </a:solidFill>
              </a:rPr>
              <a:t>capaz de regular los estados emocionales propios.  </a:t>
            </a:r>
            <a:endParaRPr lang="es-ES" altLang="es-ES" sz="2200" b="0" dirty="0" smtClean="0"/>
          </a:p>
          <a:p>
            <a:pPr marL="342900" indent="-342900">
              <a:buFont typeface="Arial" charset="0"/>
              <a:buChar char="•"/>
            </a:pPr>
            <a:r>
              <a:rPr lang="es-ES" altLang="es-ES" sz="2200" b="0" dirty="0" smtClean="0"/>
              <a:t>Saber actuar  de </a:t>
            </a:r>
            <a:r>
              <a:rPr lang="es-ES" altLang="es-ES" sz="2200" dirty="0" smtClean="0">
                <a:solidFill>
                  <a:srgbClr val="FF0000"/>
                </a:solidFill>
              </a:rPr>
              <a:t>forma asertiva</a:t>
            </a:r>
            <a:r>
              <a:rPr lang="es-ES" altLang="es-ES" sz="2200" b="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s-ES" altLang="es-ES" sz="2200" b="0" dirty="0" smtClean="0"/>
              <a:t>Ser capaz de </a:t>
            </a:r>
            <a:r>
              <a:rPr lang="es-ES" altLang="es-ES" sz="2200" dirty="0" smtClean="0">
                <a:solidFill>
                  <a:srgbClr val="FF0000"/>
                </a:solidFill>
              </a:rPr>
              <a:t>solucionar creativamente los conflictos</a:t>
            </a:r>
            <a:r>
              <a:rPr lang="es-ES" altLang="es-ES" sz="2200" dirty="0" smtClean="0"/>
              <a:t>.</a:t>
            </a:r>
          </a:p>
        </p:txBody>
      </p:sp>
      <p:pic>
        <p:nvPicPr>
          <p:cNvPr id="5" name="Picture 2" descr="http://svpsicologos.com/wp-content/uploads/2016/03/inteligencia-emoci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429000"/>
            <a:ext cx="4350770" cy="3075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.bp.blogspot.com/-M2CHX_YNmaE/TXNVsGgwTYI/AAAAAAAANn4/-peO3dsqIw8/s1600/Imag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622425"/>
            <a:ext cx="3779837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5988" y="188913"/>
            <a:ext cx="7572375" cy="12604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rgbClr val="D1282E"/>
                </a:solidFill>
              </a:rPr>
              <a:t>Habilidades sociales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9900" y="2206623"/>
            <a:ext cx="4602166" cy="936625"/>
          </a:xfrm>
        </p:spPr>
        <p:txBody>
          <a:bodyPr rtlCol="0">
            <a:noAutofit/>
          </a:bodyPr>
          <a:lstStyle/>
          <a:p>
            <a:pPr marL="342900" indent="-342900" algn="just" fontAlgn="auto">
              <a:buFont typeface="Arial" pitchFamily="34" charset="0"/>
              <a:buChar char="•"/>
              <a:defRPr/>
            </a:pPr>
            <a:r>
              <a:rPr lang="es-ES" sz="2400" b="0" dirty="0" smtClean="0"/>
              <a:t>Conjunto </a:t>
            </a:r>
            <a:r>
              <a:rPr lang="es-ES" sz="2400" b="0" dirty="0"/>
              <a:t>de actitudes y conductas </a:t>
            </a:r>
            <a:r>
              <a:rPr lang="es-ES" sz="2400" b="0" dirty="0" smtClean="0"/>
              <a:t> que </a:t>
            </a:r>
            <a:r>
              <a:rPr lang="es-ES" sz="2400" dirty="0">
                <a:solidFill>
                  <a:srgbClr val="FF0000"/>
                </a:solidFill>
              </a:rPr>
              <a:t>permiten la </a:t>
            </a:r>
            <a:r>
              <a:rPr lang="es-ES" sz="2400" dirty="0" smtClean="0">
                <a:solidFill>
                  <a:srgbClr val="FF0000"/>
                </a:solidFill>
              </a:rPr>
              <a:t>convivencia</a:t>
            </a:r>
            <a:r>
              <a:rPr lang="es-ES" sz="2400" b="0" dirty="0" smtClean="0">
                <a:solidFill>
                  <a:srgbClr val="FF0000"/>
                </a:solidFill>
              </a:rPr>
              <a:t>.</a:t>
            </a:r>
          </a:p>
          <a:p>
            <a:pPr algn="just" fontAlgn="auto">
              <a:buFont typeface="Arial" pitchFamily="34" charset="0"/>
              <a:buNone/>
              <a:defRPr/>
            </a:pPr>
            <a:endParaRPr lang="es-ES" sz="2400" b="0" dirty="0"/>
          </a:p>
          <a:p>
            <a:pPr algn="just" fontAlgn="auto">
              <a:buFont typeface="Arial" pitchFamily="34" charset="0"/>
              <a:buNone/>
              <a:defRPr/>
            </a:pPr>
            <a:endParaRPr lang="es-ES" sz="2400" b="0" dirty="0" smtClean="0"/>
          </a:p>
          <a:p>
            <a:pPr algn="just" fontAlgn="auto">
              <a:buFont typeface="Arial" pitchFamily="34" charset="0"/>
              <a:buNone/>
              <a:defRPr/>
            </a:pPr>
            <a:endParaRPr lang="es-ES" sz="2400" b="0" dirty="0" smtClean="0"/>
          </a:p>
        </p:txBody>
      </p:sp>
      <p:sp>
        <p:nvSpPr>
          <p:cNvPr id="15365" name="3 CuadroTexto"/>
          <p:cNvSpPr txBox="1">
            <a:spLocks noChangeArrowheads="1"/>
          </p:cNvSpPr>
          <p:nvPr/>
        </p:nvSpPr>
        <p:spPr bwMode="auto">
          <a:xfrm>
            <a:off x="469900" y="3213100"/>
            <a:ext cx="44640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S" sz="2400" dirty="0" smtClean="0">
              <a:solidFill>
                <a:srgbClr val="00000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</a:rPr>
              <a:t>Permiten</a:t>
            </a:r>
            <a:r>
              <a:rPr lang="es-ES" sz="2400" dirty="0">
                <a:solidFill>
                  <a:srgbClr val="000000"/>
                </a:solidFill>
              </a:rPr>
              <a:t>, a cada cual, </a:t>
            </a:r>
            <a:r>
              <a:rPr lang="es-ES" sz="2800" b="1" dirty="0">
                <a:solidFill>
                  <a:srgbClr val="FF0000"/>
                </a:solidFill>
              </a:rPr>
              <a:t>expresarse          como es. </a:t>
            </a:r>
          </a:p>
        </p:txBody>
      </p:sp>
      <p:sp>
        <p:nvSpPr>
          <p:cNvPr id="5" name="4 Señal de prohibido"/>
          <p:cNvSpPr/>
          <p:nvPr/>
        </p:nvSpPr>
        <p:spPr>
          <a:xfrm>
            <a:off x="5391150" y="2636838"/>
            <a:ext cx="3097213" cy="295275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rgsindumentaria.com.ar/cart/images/carteles/3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716338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7950" y="260350"/>
            <a:ext cx="9072563" cy="122713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1"/>
                </a:solidFill>
              </a:rPr>
              <a:t/>
            </a:r>
            <a:br>
              <a:rPr lang="es-ES" sz="3200" dirty="0" smtClean="0">
                <a:solidFill>
                  <a:schemeClr val="tx1"/>
                </a:solidFill>
              </a:rPr>
            </a:br>
            <a:r>
              <a:rPr lang="es-ES" sz="3200" dirty="0" smtClean="0">
                <a:solidFill>
                  <a:srgbClr val="0070C0"/>
                </a:solidFill>
              </a:rPr>
              <a:t>Herramientas</a:t>
            </a:r>
            <a:br>
              <a:rPr lang="es-ES" sz="3200" dirty="0" smtClean="0">
                <a:solidFill>
                  <a:srgbClr val="0070C0"/>
                </a:solidFill>
              </a:rPr>
            </a:br>
            <a:r>
              <a:rPr lang="es-ES" sz="3200" dirty="0" smtClean="0">
                <a:solidFill>
                  <a:srgbClr val="0070C0"/>
                </a:solidFill>
              </a:rPr>
              <a:t>SOCIO-EMOCIONALES básicas</a:t>
            </a: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650" y="1773238"/>
            <a:ext cx="7620000" cy="4373562"/>
          </a:xfrm>
        </p:spPr>
        <p:txBody>
          <a:bodyPr rtlCol="0">
            <a:normAutofit/>
          </a:bodyPr>
          <a:lstStyle/>
          <a:p>
            <a:pPr marL="514350" indent="-514350" fontAlgn="auto"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FF0000"/>
                </a:solidFill>
              </a:rPr>
              <a:t>Escucha activa</a:t>
            </a:r>
          </a:p>
          <a:p>
            <a:pPr marL="514350" indent="-514350" fontAlgn="auto">
              <a:buFont typeface="Wingdings" pitchFamily="2" charset="2"/>
              <a:buChar char="ü"/>
              <a:defRPr/>
            </a:pPr>
            <a:r>
              <a:rPr lang="es-ES" sz="3200" dirty="0">
                <a:solidFill>
                  <a:srgbClr val="FF0000"/>
                </a:solidFill>
              </a:rPr>
              <a:t>Lenguaje verbal y no </a:t>
            </a:r>
            <a:r>
              <a:rPr lang="es-ES" sz="3200" dirty="0" smtClean="0">
                <a:solidFill>
                  <a:srgbClr val="FF0000"/>
                </a:solidFill>
              </a:rPr>
              <a:t>verbal</a:t>
            </a:r>
            <a:endParaRPr lang="es-ES" sz="3200" dirty="0">
              <a:solidFill>
                <a:srgbClr val="FF0000"/>
              </a:solidFill>
            </a:endParaRPr>
          </a:p>
          <a:p>
            <a:pPr marL="514350" indent="-514350" fontAlgn="auto"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FF0000"/>
                </a:solidFill>
              </a:rPr>
              <a:t>Empatía</a:t>
            </a:r>
          </a:p>
          <a:p>
            <a:pPr marL="514350" indent="-514350" fontAlgn="auto"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FF0000"/>
                </a:solidFill>
              </a:rPr>
              <a:t>Comunicación asertiva</a:t>
            </a:r>
          </a:p>
          <a:p>
            <a:pPr marL="514350" indent="-514350" fontAlgn="auto"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FF0000"/>
                </a:solidFill>
              </a:rPr>
              <a:t>Resolución de conflictos</a:t>
            </a:r>
          </a:p>
          <a:p>
            <a:pPr marL="514350" indent="-514350" fontAlgn="auto"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FF0000"/>
                </a:solidFill>
              </a:rPr>
              <a:t>Toma de decisiones</a:t>
            </a:r>
            <a:endParaRPr lang="es-E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813" cy="11160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 smtClean="0">
                <a:solidFill>
                  <a:srgbClr val="0070C0"/>
                </a:solidFill>
              </a:rPr>
              <a:t>ESCUCHA ACTIVA</a:t>
            </a:r>
            <a:endParaRPr lang="es-ES" u="sng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484313"/>
            <a:ext cx="7620000" cy="4373562"/>
          </a:xfrm>
        </p:spPr>
        <p:txBody>
          <a:bodyPr rtlCol="0">
            <a:normAutofit/>
          </a:bodyPr>
          <a:lstStyle/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FF0000"/>
                </a:solidFill>
              </a:rPr>
              <a:t>Oír ≠ escuchar. </a:t>
            </a:r>
          </a:p>
          <a:p>
            <a:pPr marL="285750" indent="-285750" fontAlgn="auto"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rgbClr val="FF0000"/>
                </a:solidFill>
              </a:rPr>
              <a:t>Acción voluntaria.</a:t>
            </a:r>
            <a:endParaRPr lang="es-ES" i="1" dirty="0" smtClean="0"/>
          </a:p>
          <a:p>
            <a:pPr marL="342900" indent="-342900" algn="just" fontAlgn="auto">
              <a:buFont typeface="Arial" pitchFamily="34" charset="0"/>
              <a:buChar char="•"/>
              <a:defRPr/>
            </a:pPr>
            <a:r>
              <a:rPr lang="es-ES" dirty="0">
                <a:solidFill>
                  <a:srgbClr val="FF0000"/>
                </a:solidFill>
              </a:rPr>
              <a:t>Escuchar con comprensión y cuidado</a:t>
            </a:r>
            <a:r>
              <a:rPr lang="es-ES" b="0" dirty="0"/>
              <a:t>, saber lo que la otra persona trata de comunicarnos y </a:t>
            </a:r>
            <a:r>
              <a:rPr lang="es-ES" dirty="0">
                <a:solidFill>
                  <a:srgbClr val="FF0000"/>
                </a:solidFill>
              </a:rPr>
              <a:t>transmitir</a:t>
            </a:r>
            <a:r>
              <a:rPr lang="es-ES" dirty="0"/>
              <a:t> </a:t>
            </a:r>
            <a:r>
              <a:rPr lang="es-ES" b="0" dirty="0"/>
              <a:t>que hemos recibido su </a:t>
            </a:r>
            <a:r>
              <a:rPr lang="es-ES" b="0" dirty="0" smtClean="0"/>
              <a:t>mensaje</a:t>
            </a:r>
            <a:r>
              <a:rPr lang="es-ES" b="0" dirty="0"/>
              <a:t> </a:t>
            </a:r>
            <a:r>
              <a:rPr lang="es-ES" b="0" dirty="0" smtClean="0"/>
              <a:t>(feedback). </a:t>
            </a:r>
          </a:p>
          <a:p>
            <a:pPr marL="342900" indent="-342900" algn="just" fontAlgn="auto">
              <a:buFont typeface="Arial" pitchFamily="34" charset="0"/>
              <a:buChar char="•"/>
              <a:defRPr/>
            </a:pPr>
            <a:r>
              <a:rPr lang="es-ES" b="0" dirty="0" smtClean="0"/>
              <a:t>Escuchar </a:t>
            </a:r>
            <a:r>
              <a:rPr lang="es-ES" b="0" dirty="0"/>
              <a:t>con los oídos, los ojos, el cuerpo, la mirada, la actitud y la </a:t>
            </a:r>
            <a:r>
              <a:rPr lang="es-ES" b="0" dirty="0" smtClean="0"/>
              <a:t>boca.</a:t>
            </a:r>
          </a:p>
        </p:txBody>
      </p:sp>
      <p:pic>
        <p:nvPicPr>
          <p:cNvPr id="17412" name="Picture 2" descr="http://2.bp.blogspot.com/-SDCH9XwJDK0/U432su480QI/AAAAAAAABSE/K-Q-vXxfazk/s1600/La-Escucha-Activa-y-La-Conciencia-Plena-Comunicativ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938588"/>
            <a:ext cx="36718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bilidades sociales  básicas 97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CC48395AFE2D4191E5867484ACE8DE" ma:contentTypeVersion="1" ma:contentTypeDescription="Crear nuevo documento." ma:contentTypeScope="" ma:versionID="e43732fc4d0bbd9032bc6f2e4a50b2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CC42FAA-05DD-451B-B922-6E97F8D89D23}"/>
</file>

<file path=customXml/itemProps2.xml><?xml version="1.0" encoding="utf-8"?>
<ds:datastoreItem xmlns:ds="http://schemas.openxmlformats.org/officeDocument/2006/customXml" ds:itemID="{218250F5-2DFB-415C-98A6-6B608B438C17}"/>
</file>

<file path=customXml/itemProps3.xml><?xml version="1.0" encoding="utf-8"?>
<ds:datastoreItem xmlns:ds="http://schemas.openxmlformats.org/officeDocument/2006/customXml" ds:itemID="{B9D466C5-52D8-4582-AB1F-9664CA956650}"/>
</file>

<file path=docProps/app.xml><?xml version="1.0" encoding="utf-8"?>
<Properties xmlns="http://schemas.openxmlformats.org/officeDocument/2006/extended-properties" xmlns:vt="http://schemas.openxmlformats.org/officeDocument/2006/docPropsVTypes">
  <Template>Habilidades sociales  básicas 97</Template>
  <TotalTime>191</TotalTime>
  <Words>1231</Words>
  <Application>Microsoft Office PowerPoint</Application>
  <PresentationFormat>Presentación en pantalla (4:3)</PresentationFormat>
  <Paragraphs>221</Paragraphs>
  <Slides>43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52" baseType="lpstr">
      <vt:lpstr>Aparajita</vt:lpstr>
      <vt:lpstr>Arial</vt:lpstr>
      <vt:lpstr>Arial Black</vt:lpstr>
      <vt:lpstr>Calibri</vt:lpstr>
      <vt:lpstr>Trebuchet MS</vt:lpstr>
      <vt:lpstr>Verdana</vt:lpstr>
      <vt:lpstr>Wingdings</vt:lpstr>
      <vt:lpstr>Wingdings 2</vt:lpstr>
      <vt:lpstr>Habilidades sociales  básicas 97</vt:lpstr>
      <vt:lpstr>¿Qué NECESITO  PARA SER VOLUNTARI@?</vt:lpstr>
      <vt:lpstr>VOLUNTARIADO</vt:lpstr>
      <vt:lpstr>¿Qué necesito para ser voluntari@?  Perfil deL VOLUNTARIO ideal</vt:lpstr>
      <vt:lpstr> voluntariado sociAL </vt:lpstr>
      <vt:lpstr>inteligencia</vt:lpstr>
      <vt:lpstr>Inteligencia Emocional</vt:lpstr>
      <vt:lpstr>Habilidades sociales</vt:lpstr>
      <vt:lpstr> Herramientas SOCIO-EMOCIONALES básicas</vt:lpstr>
      <vt:lpstr>ESCUCHA ACTIVA</vt:lpstr>
      <vt:lpstr>        ¿Qué debo hacer para escuchar de forma activa al otro?</vt:lpstr>
      <vt:lpstr>           ¿Qué debo hacer para escuchar de forma activa al otro?</vt:lpstr>
      <vt:lpstr>LENGUAJE VERBAL </vt:lpstr>
      <vt:lpstr>    LENGUAJE no verbal </vt:lpstr>
      <vt:lpstr> EMPATÍA </vt:lpstr>
      <vt:lpstr>EMPATÍA</vt:lpstr>
      <vt:lpstr>        Preguntas guía que nos debemos formular         para empatizar con el otro</vt:lpstr>
      <vt:lpstr>Presentación de PowerPoint</vt:lpstr>
      <vt:lpstr>Estilos de comunicación</vt:lpstr>
      <vt:lpstr>Estilo agresivo</vt:lpstr>
      <vt:lpstr>Estilo pasivo</vt:lpstr>
      <vt:lpstr>RELACIÓN PASIVO-AGRESIVA</vt:lpstr>
      <vt:lpstr>ESTILO PASIVO-AGRESIVO</vt:lpstr>
      <vt:lpstr>Estilo ASERTIVO</vt:lpstr>
      <vt:lpstr>Estilo ASERTIVO</vt:lpstr>
      <vt:lpstr>    Derechos Asertivos</vt:lpstr>
      <vt:lpstr>     Los derechos asertivos…</vt:lpstr>
      <vt:lpstr>RELACIÓN ASERTIVA</vt:lpstr>
      <vt:lpstr>RELACIÓN  ASERTIVA</vt:lpstr>
      <vt:lpstr>Relación Asertiva</vt:lpstr>
      <vt:lpstr>de la asertividad al conflicto….</vt:lpstr>
      <vt:lpstr>    ¿Qué son los conflictos?</vt:lpstr>
      <vt:lpstr>¿Son iguales todos los conflictos?</vt:lpstr>
      <vt:lpstr>Toma de decisiones</vt:lpstr>
      <vt:lpstr>Cuando la situación NO es ideal…</vt:lpstr>
      <vt:lpstr>Presentación de PowerPoint</vt:lpstr>
      <vt:lpstr>posibles soluciones a un conflicto…</vt:lpstr>
      <vt:lpstr>    ¿Mediación?</vt:lpstr>
      <vt:lpstr>    Ventajas y beneficios de la mediación</vt:lpstr>
      <vt:lpstr>       Una persona asertiva…</vt:lpstr>
      <vt:lpstr>Conclusión</vt:lpstr>
      <vt:lpstr>Conclusión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NECESITO  PARA SER VOLUNTARI@?</dc:title>
  <dc:creator>JAVIER</dc:creator>
  <cp:lastModifiedBy>usuariouc</cp:lastModifiedBy>
  <cp:revision>12</cp:revision>
  <cp:lastPrinted>2014-12-17T11:17:27Z</cp:lastPrinted>
  <dcterms:created xsi:type="dcterms:W3CDTF">2016-04-06T13:26:33Z</dcterms:created>
  <dcterms:modified xsi:type="dcterms:W3CDTF">2016-05-04T15:56:40Z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0x010100D2CC48395AFE2D4191E5867484ACE8DE</vt:lpwstr>
  </property>
</Properties>
</file>