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797675" cy="9926638"/>
  <p:custDataLst>
    <p:tags r:id="rId3"/>
  </p:custDataLst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E1CE"/>
    <a:srgbClr val="3744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8E017A-B06C-484D-9946-952A94A2BEC9}" v="19" dt="2021-10-21T07:12:01.6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37"/>
    <p:restoredTop sz="94694"/>
  </p:normalViewPr>
  <p:slideViewPr>
    <p:cSldViewPr>
      <p:cViewPr varScale="1">
        <p:scale>
          <a:sx n="59" d="100"/>
          <a:sy n="59" d="100"/>
        </p:scale>
        <p:origin x="2784" y="7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03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3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09248" y="957158"/>
            <a:ext cx="2268616" cy="2038773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3397" y="957158"/>
            <a:ext cx="6645831" cy="2038773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3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0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2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3397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20640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9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91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6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9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7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373A-0B70-4B37-9CF7-89D1DA46A1C3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9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D373A-0B70-4B37-9CF7-89D1DA46A1C3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7DA3B-2BA7-42D8-A456-D1BDB253BE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6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sv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mailto:ExtPractInternac.edu@unican.es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 descr="Dispositivo de juego contorno"/>
          <p:cNvSpPr>
            <a:spLocks noGrp="1"/>
          </p:cNvSpPr>
          <p:nvPr>
            <p:ph type="subTitle" idx="1"/>
          </p:nvPr>
        </p:nvSpPr>
        <p:spPr>
          <a:xfrm>
            <a:off x="318843" y="4407746"/>
            <a:ext cx="9035522" cy="7704856"/>
          </a:xfrm>
          <a:prstGeom prst="flowChartAlternateProcess">
            <a:avLst/>
          </a:prstGeom>
          <a:blipFill dpi="0" rotWithShape="1">
            <a:blip r:embed="rId2">
              <a:alphaModFix amt="94000"/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>
            <a:noAutofit/>
          </a:bodyPr>
          <a:lstStyle/>
          <a:p>
            <a:pPr algn="just"/>
            <a:endParaRPr lang="es-ES" sz="2400" b="1" dirty="0">
              <a:solidFill>
                <a:schemeClr val="tx1"/>
              </a:solidFill>
              <a:latin typeface="Segoe UI Light" pitchFamily="34" charset="0"/>
            </a:endParaRPr>
          </a:p>
          <a:p>
            <a:pPr algn="just"/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</a:rPr>
              <a:t>Fechas</a:t>
            </a:r>
            <a:r>
              <a:rPr lang="es-ES" sz="2400" dirty="0">
                <a:solidFill>
                  <a:schemeClr val="tx1"/>
                </a:solidFill>
                <a:latin typeface="Segoe UI Light" pitchFamily="34" charset="0"/>
              </a:rPr>
              <a:t>:  del 10 de noviembre al 15 de diciembre de 2021</a:t>
            </a:r>
          </a:p>
          <a:p>
            <a:pPr algn="just"/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</a:rPr>
              <a:t>Destinatarios</a:t>
            </a:r>
            <a:r>
              <a:rPr lang="es-ES" sz="2400" dirty="0">
                <a:solidFill>
                  <a:schemeClr val="tx1"/>
                </a:solidFill>
                <a:latin typeface="Segoe UI Light" pitchFamily="34" charset="0"/>
              </a:rPr>
              <a:t>: alumnado de los Grados de Educación.</a:t>
            </a:r>
          </a:p>
          <a:p>
            <a:pPr algn="just"/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</a:rPr>
              <a:t>Lugar</a:t>
            </a:r>
            <a:r>
              <a:rPr lang="es-ES" sz="2400" dirty="0">
                <a:solidFill>
                  <a:schemeClr val="tx1"/>
                </a:solidFill>
                <a:latin typeface="Segoe UI Light" pitchFamily="34" charset="0"/>
              </a:rPr>
              <a:t>: Online</a:t>
            </a:r>
          </a:p>
          <a:p>
            <a:pPr algn="just"/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</a:rPr>
              <a:t>Créditos</a:t>
            </a:r>
            <a:r>
              <a:rPr lang="es-ES" sz="2400" dirty="0">
                <a:solidFill>
                  <a:schemeClr val="tx1"/>
                </a:solidFill>
                <a:latin typeface="Segoe UI Light" pitchFamily="34" charset="0"/>
              </a:rPr>
              <a:t>: 1 ECTS (20 horas)</a:t>
            </a:r>
          </a:p>
          <a:p>
            <a:pPr algn="just"/>
            <a:r>
              <a:rPr lang="en-US" sz="2400" b="1" dirty="0" err="1">
                <a:solidFill>
                  <a:schemeClr val="tx1"/>
                </a:solidFill>
                <a:latin typeface="Segoe UI Light" pitchFamily="34" charset="0"/>
              </a:rPr>
              <a:t>Matrícula</a:t>
            </a:r>
            <a:r>
              <a:rPr lang="en-US" sz="2400" b="1" dirty="0">
                <a:solidFill>
                  <a:schemeClr val="tx1"/>
                </a:solidFill>
                <a:latin typeface="Segoe UI Light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Segoe UI Light" pitchFamily="34" charset="0"/>
              </a:rPr>
              <a:t>gratuita</a:t>
            </a:r>
            <a:r>
              <a:rPr lang="en-US" sz="2400" b="1" dirty="0">
                <a:solidFill>
                  <a:schemeClr val="tx1"/>
                </a:solidFill>
                <a:latin typeface="Segoe UI Light" pitchFamily="34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Segoe UI Light" pitchFamily="34" charset="0"/>
              </a:rPr>
              <a:t>Asistencia</a:t>
            </a:r>
            <a:r>
              <a:rPr lang="en-US" sz="2400" b="1">
                <a:solidFill>
                  <a:schemeClr val="tx1"/>
                </a:solidFill>
                <a:latin typeface="Segoe UI Light" pitchFamily="34" charset="0"/>
              </a:rPr>
              <a:t> 80%)</a:t>
            </a:r>
            <a:endParaRPr lang="en-US" sz="2400" b="1" dirty="0">
              <a:solidFill>
                <a:schemeClr val="tx1"/>
              </a:solidFill>
              <a:latin typeface="Segoe UI Light" pitchFamily="34" charset="0"/>
            </a:endParaRPr>
          </a:p>
          <a:p>
            <a:pPr algn="just"/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</a:rPr>
              <a:t>Objetivos: </a:t>
            </a:r>
            <a:r>
              <a:rPr lang="es-ES" sz="2400" dirty="0">
                <a:solidFill>
                  <a:schemeClr val="tx1"/>
                </a:solidFill>
                <a:latin typeface="Segoe UI Light" pitchFamily="34" charset="0"/>
              </a:rPr>
              <a:t>Capacitar a los profesionales de la educación para su trabajo con menores y adolescentes en la prevención de problemas asociados al uso de los videojuegos. </a:t>
            </a:r>
          </a:p>
          <a:p>
            <a:pPr algn="just"/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</a:rPr>
              <a:t>Número de plazas</a:t>
            </a:r>
            <a:r>
              <a:rPr lang="es-ES" sz="2400" dirty="0">
                <a:solidFill>
                  <a:schemeClr val="tx1"/>
                </a:solidFill>
                <a:latin typeface="Segoe UI Light" pitchFamily="34" charset="0"/>
              </a:rPr>
              <a:t>: 30</a:t>
            </a:r>
          </a:p>
          <a:p>
            <a:pPr algn="just"/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</a:rPr>
              <a:t>Inscripción en la Secretaría de la Facultad de Educación (pedir cita previa)</a:t>
            </a:r>
            <a:r>
              <a:rPr lang="es-ES" sz="2400" dirty="0">
                <a:solidFill>
                  <a:schemeClr val="tx1"/>
                </a:solidFill>
                <a:latin typeface="Segoe UI Light" pitchFamily="34" charset="0"/>
              </a:rPr>
              <a:t>: Ampliación de </a:t>
            </a:r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</a:rPr>
              <a:t>Preinscripción</a:t>
            </a:r>
            <a:r>
              <a:rPr lang="es-ES" sz="2400" dirty="0">
                <a:solidFill>
                  <a:schemeClr val="tx1"/>
                </a:solidFill>
                <a:latin typeface="Segoe UI Light" pitchFamily="34" charset="0"/>
              </a:rPr>
              <a:t> </a:t>
            </a:r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</a:rPr>
              <a:t>del 29 al 4 de noviembre</a:t>
            </a:r>
            <a:r>
              <a:rPr lang="es-ES" sz="2400" dirty="0">
                <a:solidFill>
                  <a:schemeClr val="tx1"/>
                </a:solidFill>
                <a:latin typeface="Segoe UI Light" pitchFamily="34" charset="0"/>
              </a:rPr>
              <a:t>; día </a:t>
            </a:r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</a:rPr>
              <a:t>5</a:t>
            </a:r>
            <a:r>
              <a:rPr lang="es-ES" sz="2400" dirty="0">
                <a:solidFill>
                  <a:schemeClr val="tx1"/>
                </a:solidFill>
                <a:latin typeface="Segoe UI Light" pitchFamily="34" charset="0"/>
              </a:rPr>
              <a:t> </a:t>
            </a:r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</a:rPr>
              <a:t>de noviembre</a:t>
            </a:r>
            <a:r>
              <a:rPr lang="es-ES" sz="2400" dirty="0">
                <a:solidFill>
                  <a:schemeClr val="tx1"/>
                </a:solidFill>
                <a:latin typeface="Segoe UI Light" pitchFamily="34" charset="0"/>
              </a:rPr>
              <a:t>, </a:t>
            </a:r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</a:rPr>
              <a:t>listado de alumnos admitidos </a:t>
            </a:r>
            <a:r>
              <a:rPr lang="es-ES" sz="2400" dirty="0">
                <a:solidFill>
                  <a:schemeClr val="tx1"/>
                </a:solidFill>
                <a:latin typeface="Segoe UI Light" pitchFamily="34" charset="0"/>
              </a:rPr>
              <a:t>(admisión por orden de inscripción). </a:t>
            </a:r>
            <a:r>
              <a:rPr lang="es-ES" sz="2400" b="1" dirty="0">
                <a:solidFill>
                  <a:schemeClr val="tx1"/>
                </a:solidFill>
                <a:latin typeface="Segoe UI Light" pitchFamily="34" charset="0"/>
              </a:rPr>
              <a:t>Confirmación de participación hasta las 13:00 del 8 de noviembre</a:t>
            </a:r>
            <a:r>
              <a:rPr lang="es-ES" sz="2400" dirty="0">
                <a:solidFill>
                  <a:schemeClr val="tx1"/>
                </a:solidFill>
                <a:latin typeface="Segoe UI Light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egoe UI Light" pitchFamily="34" charset="0"/>
              </a:rPr>
              <a:t>escribiendo</a:t>
            </a:r>
            <a:r>
              <a:rPr lang="en-US" sz="2400" dirty="0">
                <a:solidFill>
                  <a:schemeClr val="tx1"/>
                </a:solidFill>
                <a:latin typeface="Segoe UI Light" pitchFamily="34" charset="0"/>
              </a:rPr>
              <a:t> a </a:t>
            </a:r>
            <a:r>
              <a:rPr lang="en-US" sz="2400" dirty="0">
                <a:hlinkClick r:id="rId4"/>
              </a:rPr>
              <a:t>ExtPractInternac.edu@unican.es</a:t>
            </a:r>
            <a:r>
              <a:rPr lang="es-ES" sz="2400" dirty="0"/>
              <a:t> </a:t>
            </a:r>
            <a:r>
              <a:rPr lang="es-ES" sz="2400" dirty="0">
                <a:solidFill>
                  <a:srgbClr val="FF0000"/>
                </a:solidFill>
                <a:latin typeface="Segoe UI Light" pitchFamily="34" charset="0"/>
              </a:rPr>
              <a:t>.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2089" y="2224336"/>
            <a:ext cx="9162276" cy="1800200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s-ES" sz="4800" dirty="0">
                <a:latin typeface="Segoe UI Light" pitchFamily="34" charset="0"/>
              </a:rPr>
              <a:t>CURSO ONLINE:</a:t>
            </a:r>
            <a:br>
              <a:rPr lang="es-ES" sz="4800" dirty="0">
                <a:latin typeface="Segoe UI Light" pitchFamily="34" charset="0"/>
              </a:rPr>
            </a:br>
            <a:r>
              <a:rPr lang="es-ES" sz="4400" b="1" dirty="0">
                <a:latin typeface="Segoe UI Light" pitchFamily="34" charset="0"/>
              </a:rPr>
              <a:t>“JÓVENES GAMERS: PROMOVIENDO UN USO ADECUADO DE LOS VIDEOJUEGOS”</a:t>
            </a:r>
            <a:endParaRPr lang="en-US" sz="4400" dirty="0">
              <a:latin typeface="Segoe UI Light" pitchFamily="34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688" y="556095"/>
            <a:ext cx="807312" cy="810916"/>
          </a:xfrm>
          <a:prstGeom prst="rect">
            <a:avLst/>
          </a:prstGeom>
        </p:spPr>
      </p:pic>
      <p:pic>
        <p:nvPicPr>
          <p:cNvPr id="13" name="12 Imagen" descr="Logo FacEd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26061" y="556095"/>
            <a:ext cx="1087309" cy="81165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832" y="688998"/>
            <a:ext cx="931862" cy="47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61" y="587305"/>
            <a:ext cx="1122362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 descr="Texto, Logotipo&#10;&#10;Descripción generada automáticamente">
            <a:extLst>
              <a:ext uri="{FF2B5EF4-FFF2-40B4-BE49-F238E27FC236}">
                <a16:creationId xmlns:a16="http://schemas.microsoft.com/office/drawing/2014/main" id="{BAC6B57E-8477-1D4C-833B-3320C17766D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737" y="760955"/>
            <a:ext cx="931862" cy="45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5536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URSO ONLINE:&amp;#x0D;&amp;#x0A;“LOS DOCENTES Y LA PREVENCIÓN DE LOS PROBLEMAS DE DROGAS”&amp;quot;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0FF7E540579814EAD43367F3AB05215" ma:contentTypeVersion="1" ma:contentTypeDescription="Crear nuevo documento." ma:contentTypeScope="" ma:versionID="3cdd6923912460c9a5fd32b975a3f87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45b9cca86c6060de293fc16275d6aa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867AD38-265D-4689-8354-2E7B7299B97B}"/>
</file>

<file path=customXml/itemProps2.xml><?xml version="1.0" encoding="utf-8"?>
<ds:datastoreItem xmlns:ds="http://schemas.openxmlformats.org/officeDocument/2006/customXml" ds:itemID="{26C1F82B-2096-4924-AF71-5A241623CE03}"/>
</file>

<file path=customXml/itemProps3.xml><?xml version="1.0" encoding="utf-8"?>
<ds:datastoreItem xmlns:ds="http://schemas.openxmlformats.org/officeDocument/2006/customXml" ds:itemID="{41A3F6E3-88C5-4A3C-A24E-12B46A12C7B5}"/>
</file>

<file path=docProps/app.xml><?xml version="1.0" encoding="utf-8"?>
<Properties xmlns="http://schemas.openxmlformats.org/officeDocument/2006/extended-properties" xmlns:vt="http://schemas.openxmlformats.org/officeDocument/2006/docPropsVTypes">
  <TotalTime>2079</TotalTime>
  <Words>147</Words>
  <Application>Microsoft Office PowerPoint</Application>
  <PresentationFormat>Papel A3 (297 x 420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Segoe UI Light</vt:lpstr>
      <vt:lpstr>Tema de Office</vt:lpstr>
      <vt:lpstr>CURSO ONLINE: “JÓVENES GAMERS: PROMOVIENDO UN USO ADECUADO DE LOS VIDEOJUEGOS”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Curso: Habilidades de comunicación oral y escrita en inglés</dc:title>
  <dc:creator>Rodriguez Puente, Paula</dc:creator>
  <cp:lastModifiedBy>Pañeda Gonzalez, Carmen Maria</cp:lastModifiedBy>
  <cp:revision>70</cp:revision>
  <cp:lastPrinted>2020-02-19T08:35:23Z</cp:lastPrinted>
  <dcterms:created xsi:type="dcterms:W3CDTF">2014-09-09T10:23:07Z</dcterms:created>
  <dcterms:modified xsi:type="dcterms:W3CDTF">2021-11-09T12:54:27Z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0x01010070FF7E540579814EAD43367F3AB05215</vt:lpwstr>
  </property>
</Properties>
</file>