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30" r:id="rId1"/>
  </p:sldMasterIdLst>
  <p:notesMasterIdLst>
    <p:notesMasterId r:id="rId20"/>
  </p:notesMasterIdLst>
  <p:handoutMasterIdLst>
    <p:handoutMasterId r:id="rId21"/>
  </p:handoutMasterIdLst>
  <p:sldIdLst>
    <p:sldId id="658" r:id="rId2"/>
    <p:sldId id="689" r:id="rId3"/>
    <p:sldId id="669" r:id="rId4"/>
    <p:sldId id="670" r:id="rId5"/>
    <p:sldId id="671" r:id="rId6"/>
    <p:sldId id="686" r:id="rId7"/>
    <p:sldId id="673" r:id="rId8"/>
    <p:sldId id="687" r:id="rId9"/>
    <p:sldId id="674" r:id="rId10"/>
    <p:sldId id="675" r:id="rId11"/>
    <p:sldId id="678" r:id="rId12"/>
    <p:sldId id="679" r:id="rId13"/>
    <p:sldId id="680" r:id="rId14"/>
    <p:sldId id="681" r:id="rId15"/>
    <p:sldId id="682" r:id="rId16"/>
    <p:sldId id="683" r:id="rId17"/>
    <p:sldId id="688" r:id="rId18"/>
    <p:sldId id="668" r:id="rId19"/>
  </p:sldIdLst>
  <p:sldSz cx="9144000" cy="6858000" type="screen4x3"/>
  <p:notesSz cx="9945688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052"/>
    <a:srgbClr val="78CDD1"/>
    <a:srgbClr val="A0F5FF"/>
    <a:srgbClr val="469B9F"/>
    <a:srgbClr val="993366"/>
    <a:srgbClr val="009999"/>
    <a:srgbClr val="660033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5" autoAdjust="0"/>
    <p:restoredTop sz="90929"/>
  </p:normalViewPr>
  <p:slideViewPr>
    <p:cSldViewPr>
      <p:cViewPr varScale="1">
        <p:scale>
          <a:sx n="99" d="100"/>
          <a:sy n="99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47B9553-3F43-453B-B6FC-50205166D664}" type="datetime1">
              <a:rPr lang="es-ES"/>
              <a:pPr/>
              <a:t>23/04/2015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6676443-C1B3-4723-8650-3CD931E47F0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208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fld id="{71160734-B112-49C1-AAEA-C6C44042046E}" type="datetime1">
              <a:rPr lang="es-ES"/>
              <a:pPr/>
              <a:t>23/04/2015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4962" cy="308610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fld id="{CBD85C3E-029A-4E1A-88C0-80610B12191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080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 co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ondo portada-despedida-azu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1403350" y="4292600"/>
            <a:ext cx="6913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0" hangingPunct="0">
              <a:defRPr/>
            </a:pPr>
            <a:endParaRPr lang="es-ES_tradnl" sz="1600" dirty="0"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1403350" y="5516563"/>
            <a:ext cx="6913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0" hangingPunct="0">
              <a:defRPr/>
            </a:pPr>
            <a:endParaRPr lang="es-ES_tradnl" sz="1600" dirty="0"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350" y="3864471"/>
            <a:ext cx="6985074" cy="428625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403350" y="4437112"/>
            <a:ext cx="6985000" cy="360040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s-ES_tradnl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2"/>
          </p:nvPr>
        </p:nvSpPr>
        <p:spPr>
          <a:xfrm>
            <a:off x="1403350" y="5517232"/>
            <a:ext cx="2881313" cy="360362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s-ES_tradnl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12" name="11 Marcador de posición de imagen"/>
          <p:cNvSpPr>
            <a:spLocks noGrp="1"/>
          </p:cNvSpPr>
          <p:nvPr>
            <p:ph type="pic" sz="quarter" idx="13"/>
          </p:nvPr>
        </p:nvSpPr>
        <p:spPr>
          <a:xfrm>
            <a:off x="6372200" y="0"/>
            <a:ext cx="2771800" cy="6858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s-ES" noProof="0" smtClean="0"/>
              <a:t>Haga clic en el icono para agregar una imagen</a:t>
            </a:r>
            <a:endParaRPr lang="es-ES_tradnl" noProof="0"/>
          </a:p>
        </p:txBody>
      </p:sp>
    </p:spTree>
    <p:extLst>
      <p:ext uri="{BB962C8B-B14F-4D97-AF65-F5344CB8AC3E}">
        <p14:creationId xmlns:p14="http://schemas.microsoft.com/office/powerpoint/2010/main" val="2328228390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5"/>
          </p:nvPr>
        </p:nvSpPr>
        <p:spPr>
          <a:xfrm>
            <a:off x="971550" y="1484313"/>
            <a:ext cx="6984826" cy="432519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6"/>
          </p:nvPr>
        </p:nvSpPr>
        <p:spPr>
          <a:xfrm>
            <a:off x="971600" y="2060848"/>
            <a:ext cx="6985000" cy="3960813"/>
          </a:xfr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1pPr>
            <a:lvl2pPr marL="742950" indent="-200025">
              <a:buFont typeface="Arial" pitchFamily="34" charset="0"/>
              <a:buChar char="•"/>
              <a:defRPr sz="1600"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2pPr>
            <a:lvl3pPr marL="1143000" indent="-153988">
              <a:defRPr sz="1400"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3pPr>
            <a:lvl4pPr marL="1600200" indent="-165100">
              <a:buFont typeface="Arial" pitchFamily="34" charset="0"/>
              <a:buChar char="•"/>
              <a:defRPr sz="1200"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4pPr>
            <a:lvl5pPr marL="2057400" indent="-176213">
              <a:buFont typeface="Arial" pitchFamily="34" charset="0"/>
              <a:buChar char="•"/>
              <a:defRPr sz="1200"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FC57E6A-9881-4C70-AC80-746246BC9CDA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2492368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650" y="642938"/>
            <a:ext cx="3672334" cy="4286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5"/>
          </p:nvPr>
        </p:nvSpPr>
        <p:spPr>
          <a:xfrm>
            <a:off x="971550" y="1484313"/>
            <a:ext cx="3456434" cy="432519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6"/>
          </p:nvPr>
        </p:nvSpPr>
        <p:spPr>
          <a:xfrm>
            <a:off x="971600" y="2060848"/>
            <a:ext cx="3456384" cy="3960813"/>
          </a:xfr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1pPr>
            <a:lvl2pPr>
              <a:defRPr sz="1600"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2pPr>
            <a:lvl3pPr>
              <a:defRPr sz="1400"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3pPr>
            <a:lvl4pPr>
              <a:defRPr sz="1200"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4pPr>
            <a:lvl5pPr>
              <a:defRPr sz="1200" b="0">
                <a:solidFill>
                  <a:schemeClr val="bg1">
                    <a:lumMod val="50000"/>
                  </a:schemeClr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8" name="7 Marcador de posición de imagen"/>
          <p:cNvSpPr>
            <a:spLocks noGrp="1"/>
          </p:cNvSpPr>
          <p:nvPr>
            <p:ph type="pic" sz="quarter" idx="17"/>
          </p:nvPr>
        </p:nvSpPr>
        <p:spPr>
          <a:xfrm>
            <a:off x="4787900" y="0"/>
            <a:ext cx="3313113" cy="68580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imagen</a:t>
            </a:r>
            <a:endParaRPr lang="es-ES_tradnl" noProof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1EC49083-D357-44A3-80FE-0DC1EA99F468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8357587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5"/>
          </p:nvPr>
        </p:nvSpPr>
        <p:spPr>
          <a:xfrm>
            <a:off x="971550" y="1340768"/>
            <a:ext cx="6984826" cy="432519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Marcador de gráfico"/>
          <p:cNvSpPr>
            <a:spLocks noGrp="1"/>
          </p:cNvSpPr>
          <p:nvPr>
            <p:ph type="chart" sz="quarter" idx="17"/>
          </p:nvPr>
        </p:nvSpPr>
        <p:spPr>
          <a:xfrm>
            <a:off x="971550" y="1916832"/>
            <a:ext cx="6985000" cy="4248471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 gráfico</a:t>
            </a:r>
            <a:endParaRPr lang="es-ES_tradnl" noProof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2FBB9F8-2E74-4A8E-A6B8-31CED8833F90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0472667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5"/>
          </p:nvPr>
        </p:nvSpPr>
        <p:spPr>
          <a:xfrm>
            <a:off x="971550" y="1340768"/>
            <a:ext cx="6984826" cy="432519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tabla"/>
          <p:cNvSpPr>
            <a:spLocks noGrp="1"/>
          </p:cNvSpPr>
          <p:nvPr>
            <p:ph type="tbl" sz="quarter" idx="18"/>
          </p:nvPr>
        </p:nvSpPr>
        <p:spPr>
          <a:xfrm>
            <a:off x="971550" y="1916112"/>
            <a:ext cx="6985000" cy="417718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tabla</a:t>
            </a:r>
            <a:endParaRPr lang="es-ES_tradnl" noProof="0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E2B71907-FC6A-481E-8233-AE8E0F4504A1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921519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50C33B-62A0-4911-8E00-4266024E9CAD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2870924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ped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5 Imagen" descr="Fondo portada-despedi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 bwMode="auto">
          <a:xfrm>
            <a:off x="1403350" y="4292600"/>
            <a:ext cx="6913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0" hangingPunct="0">
              <a:defRPr/>
            </a:pPr>
            <a:endParaRPr lang="es-ES_tradnl" sz="1600" dirty="0"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1403350" y="5516563"/>
            <a:ext cx="6913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0" hangingPunct="0">
              <a:defRPr/>
            </a:pPr>
            <a:endParaRPr lang="es-ES_tradnl" sz="1600" dirty="0"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0" y="3864471"/>
            <a:ext cx="4248472" cy="428625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74042107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mespinar\Documents\Blc Comunicación\Hermanas Hospitalarias\110111 Margen derecho PPT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0"/>
            <a:ext cx="1028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Marcador de título"/>
          <p:cNvSpPr>
            <a:spLocks noGrp="1"/>
          </p:cNvSpPr>
          <p:nvPr>
            <p:ph type="title"/>
          </p:nvPr>
        </p:nvSpPr>
        <p:spPr bwMode="auto">
          <a:xfrm>
            <a:off x="755650" y="642938"/>
            <a:ext cx="72009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</a:t>
            </a:r>
            <a:endParaRPr lang="es-ES_tradnl" smtClean="0"/>
          </a:p>
        </p:txBody>
      </p:sp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000125" y="1500188"/>
            <a:ext cx="69564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</a:t>
            </a:r>
            <a:endParaRPr lang="es-ES_tradnl" smtClean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88350" y="6356350"/>
            <a:ext cx="50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C005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ED19C85E-59C0-4916-BE41-B5A4FC07C77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2" r:id="rId2"/>
    <p:sldLayoutId id="2147484111" r:id="rId3"/>
    <p:sldLayoutId id="2147484110" r:id="rId4"/>
    <p:sldLayoutId id="2147484109" r:id="rId5"/>
    <p:sldLayoutId id="2147484108" r:id="rId6"/>
    <p:sldLayoutId id="2147484114" r:id="rId7"/>
  </p:sldLayoutIdLst>
  <p:transition>
    <p:wip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 kern="1200">
          <a:solidFill>
            <a:srgbClr val="8C0052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8C0052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8C0052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8C0052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8C0052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C0052"/>
          </a:solidFill>
          <a:latin typeface="DINPro-Bold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C0052"/>
          </a:solidFill>
          <a:latin typeface="DINPro-Bold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C0052"/>
          </a:solidFill>
          <a:latin typeface="DINPro-Bold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C0052"/>
          </a:solidFill>
          <a:latin typeface="DINPro-Bold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b="1" kern="1200">
          <a:solidFill>
            <a:srgbClr val="78CDD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Segoe UI" pitchFamily="34" charset="0"/>
          <a:cs typeface="Segoe U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egoe UI" pitchFamily="34" charset="0"/>
          <a:cs typeface="Segoe U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Segoe UI" pitchFamily="34" charset="0"/>
          <a:cs typeface="Segoe U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5 Título"/>
          <p:cNvSpPr>
            <a:spLocks noGrp="1"/>
          </p:cNvSpPr>
          <p:nvPr>
            <p:ph type="title"/>
          </p:nvPr>
        </p:nvSpPr>
        <p:spPr>
          <a:xfrm>
            <a:off x="1462343" y="3672246"/>
            <a:ext cx="6985000" cy="428625"/>
          </a:xfrm>
        </p:spPr>
        <p:txBody>
          <a:bodyPr/>
          <a:lstStyle/>
          <a:p>
            <a:r>
              <a:rPr lang="es-ES_tradnl" dirty="0" smtClean="0"/>
              <a:t>CURSO BASICO DE VOLUNTARIADO</a:t>
            </a:r>
          </a:p>
        </p:txBody>
      </p:sp>
      <p:sp>
        <p:nvSpPr>
          <p:cNvPr id="17411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1259632" y="4293096"/>
            <a:ext cx="6985000" cy="3603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dirty="0" smtClean="0"/>
              <a:t>    LEY DE VOLUNTARIADO, UN NUEVO HORIZONTE.</a:t>
            </a:r>
          </a:p>
          <a:p>
            <a:pPr marL="0" indent="0">
              <a:buFont typeface="Arial" charset="0"/>
              <a:buNone/>
            </a:pPr>
            <a:r>
              <a:rPr lang="es-ES_tradnl" dirty="0"/>
              <a:t> </a:t>
            </a:r>
            <a:r>
              <a:rPr lang="es-ES_tradnl" dirty="0" smtClean="0"/>
              <a:t>   DERECHOS Y OBLIGACIONES DE LAS PERSONAS VOLUNTARIAS</a:t>
            </a:r>
          </a:p>
        </p:txBody>
      </p:sp>
      <p:sp>
        <p:nvSpPr>
          <p:cNvPr id="1741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39175" y="6356350"/>
            <a:ext cx="5048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C10625E-8875-41D3-A935-CCE956D0B7A0}" type="slidenum">
              <a:rPr lang="es-ES_tradnl" sz="1100">
                <a:solidFill>
                  <a:srgbClr val="8C0052"/>
                </a:solidFill>
                <a:latin typeface="Segoe UI" pitchFamily="34" charset="0"/>
              </a:rPr>
              <a:pPr eaLnBrk="1" hangingPunct="1"/>
              <a:t>0</a:t>
            </a:fld>
            <a:endParaRPr lang="es-ES_tradnl" sz="1100">
              <a:solidFill>
                <a:srgbClr val="8C0052"/>
              </a:solidFill>
              <a:latin typeface="Segoe UI" pitchFamily="34" charset="0"/>
            </a:endParaRPr>
          </a:p>
        </p:txBody>
      </p:sp>
      <p:sp>
        <p:nvSpPr>
          <p:cNvPr id="2" name="1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_tradnl" dirty="0" smtClean="0"/>
              <a:t>ABRIL 2015</a:t>
            </a:r>
            <a:endParaRPr lang="es-ES" dirty="0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200" dirty="0" smtClean="0"/>
              <a:t>NOVEDADES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971600" y="1700808"/>
            <a:ext cx="6985000" cy="4320853"/>
          </a:xfrm>
        </p:spPr>
        <p:txBody>
          <a:bodyPr/>
          <a:lstStyle/>
          <a:p>
            <a:r>
              <a:rPr lang="es-ES_tradnl" sz="2800" dirty="0" smtClean="0"/>
              <a:t>Redefinir el Concepto de Voluntariado.</a:t>
            </a:r>
          </a:p>
          <a:p>
            <a:r>
              <a:rPr lang="es-ES_tradnl" sz="2800" dirty="0" smtClean="0"/>
              <a:t>Incorporación de principios y valores: libertad, corresponsabilidad, complementariedad, igualdad de trato, accesibilidad y no discriminación</a:t>
            </a:r>
          </a:p>
          <a:p>
            <a:r>
              <a:rPr lang="es-ES_tradnl" sz="2800" dirty="0" smtClean="0"/>
              <a:t>Se amplían los </a:t>
            </a:r>
            <a:r>
              <a:rPr lang="es-ES_tradnl" sz="2800" dirty="0"/>
              <a:t>á</a:t>
            </a:r>
            <a:r>
              <a:rPr lang="es-ES_tradnl" sz="2800" dirty="0" smtClean="0"/>
              <a:t>mbitos de actuación: además del social, el voluntariado internacional, ambiental, cultural, educativo….</a:t>
            </a:r>
            <a:endParaRPr lang="es-ES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2376446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899592" y="1052736"/>
            <a:ext cx="6985000" cy="5040933"/>
          </a:xfrm>
        </p:spPr>
        <p:txBody>
          <a:bodyPr/>
          <a:lstStyle/>
          <a:p>
            <a:r>
              <a:rPr lang="es-ES_tradnl" sz="2800" dirty="0" smtClean="0"/>
              <a:t>Un voluntariado con más participación: Promoviendo el voluntariado de menores (consentimiento paterno)  y el voluntariado de personas con discapacidad y dependencia. </a:t>
            </a:r>
            <a:r>
              <a:rPr lang="es-ES_tradnl" sz="2800" dirty="0"/>
              <a:t>Y</a:t>
            </a:r>
            <a:r>
              <a:rPr lang="es-ES_tradnl" sz="2800" dirty="0" smtClean="0"/>
              <a:t> con más garantías: No podrán ser voluntarios en actividades con menores, jóvenes, los condenados por delitos de violencia de genero, contra la libertad sexual, trata y explotación.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5988430"/>
      </p:ext>
    </p:extLst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683568" y="1052735"/>
            <a:ext cx="7273032" cy="4320481"/>
          </a:xfrm>
        </p:spPr>
        <p:txBody>
          <a:bodyPr/>
          <a:lstStyle/>
          <a:p>
            <a:r>
              <a:rPr lang="es-ES_tradnl" sz="2800" dirty="0" smtClean="0"/>
              <a:t>Existencia de un acuerdo de colaboración que regule la relación entre los voluntarios y las entidades. Y que establezca derechos y deberes de voluntarios y entidades.</a:t>
            </a:r>
          </a:p>
          <a:p>
            <a:r>
              <a:rPr lang="es-ES_tradnl" sz="2800" dirty="0" smtClean="0"/>
              <a:t>En cuanto a los destinatarios de la acción voluntaria, son personas físicas, grupos y comunidades, en el ámbito nacional o internacional. Regulándose su derecho a ser atendidas sin discriminación alguna.</a:t>
            </a:r>
            <a:endParaRPr lang="es-ES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9718258"/>
      </p:ext>
    </p:extLst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683568" y="908720"/>
            <a:ext cx="7416824" cy="4824536"/>
          </a:xfrm>
        </p:spPr>
        <p:txBody>
          <a:bodyPr/>
          <a:lstStyle/>
          <a:p>
            <a:r>
              <a:rPr lang="es-ES_tradnl" sz="2800" dirty="0" smtClean="0"/>
              <a:t>Se considerarán entidades de voluntariado las organizaciones del Tercer Sector colaboradoras con las Administraciones Públicas.</a:t>
            </a:r>
          </a:p>
          <a:p>
            <a:r>
              <a:rPr lang="es-ES_tradnl" sz="2800" dirty="0" smtClean="0"/>
              <a:t>Dentro de las Administraciones Públicas se dibuja un nuevo marco legal y se adjudican nuevas funciones  a la </a:t>
            </a:r>
            <a:r>
              <a:rPr lang="es-ES_tradnl" sz="2800" dirty="0" err="1" smtClean="0"/>
              <a:t>Admon</a:t>
            </a:r>
            <a:r>
              <a:rPr lang="es-ES_tradnl" sz="2800" dirty="0" smtClean="0"/>
              <a:t> General del Estado: fomento, incentivos, acreditación y reconocimiento. Promocionará la cooperación, la información y la formación del voluntariado</a:t>
            </a:r>
            <a:endParaRPr lang="es-ES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0994449"/>
      </p:ext>
    </p:extLst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683568" y="1052735"/>
            <a:ext cx="7273032" cy="4392489"/>
          </a:xfrm>
        </p:spPr>
        <p:txBody>
          <a:bodyPr/>
          <a:lstStyle/>
          <a:p>
            <a:r>
              <a:rPr lang="es-ES_tradnl" sz="2800" dirty="0" smtClean="0"/>
              <a:t>Aparecen nuevos actores en escena: empresas y universidades: con la participación libre y voluntaria de los trabajadores en programas de voluntariado.</a:t>
            </a:r>
          </a:p>
          <a:p>
            <a:pPr marL="0" indent="0">
              <a:buNone/>
            </a:pPr>
            <a:r>
              <a:rPr lang="es-ES_tradnl" sz="2800" dirty="0" smtClean="0"/>
              <a:t>    En la universidad: fomentando la </a:t>
            </a:r>
          </a:p>
          <a:p>
            <a:pPr marL="0" indent="0">
              <a:buNone/>
            </a:pPr>
            <a:r>
              <a:rPr lang="es-ES_tradnl" sz="2800" dirty="0"/>
              <a:t> </a:t>
            </a:r>
            <a:r>
              <a:rPr lang="es-ES_tradnl" sz="2800" dirty="0" smtClean="0"/>
              <a:t>   formación, investigación y sensibilización.  </a:t>
            </a:r>
          </a:p>
          <a:p>
            <a:pPr marL="0" indent="0">
              <a:buNone/>
            </a:pPr>
            <a:r>
              <a:rPr lang="es-ES_tradnl" sz="2800" dirty="0"/>
              <a:t> </a:t>
            </a:r>
            <a:r>
              <a:rPr lang="es-ES_tradnl" sz="2800" dirty="0" smtClean="0"/>
              <a:t>   Y a través del reconocimiento académico   </a:t>
            </a:r>
          </a:p>
          <a:p>
            <a:pPr marL="0" indent="0">
              <a:buNone/>
            </a:pPr>
            <a:r>
              <a:rPr lang="es-ES_tradnl" sz="2800" dirty="0"/>
              <a:t> </a:t>
            </a:r>
            <a:r>
              <a:rPr lang="es-ES_tradnl" sz="2800" dirty="0" smtClean="0"/>
              <a:t>   de acciones de voluntariado.                 </a:t>
            </a:r>
            <a:endParaRPr lang="es-ES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1917343"/>
      </p:ext>
    </p:extLst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971600" y="1052737"/>
            <a:ext cx="6985000" cy="3960440"/>
          </a:xfrm>
        </p:spPr>
        <p:txBody>
          <a:bodyPr/>
          <a:lstStyle/>
          <a:p>
            <a:endParaRPr lang="es-ES_tradnl" sz="2800" dirty="0" smtClean="0"/>
          </a:p>
          <a:p>
            <a:r>
              <a:rPr lang="es-ES_tradnl" sz="2800" dirty="0" smtClean="0"/>
              <a:t>Fomento y reconocimiento de la acción voluntaria por parte de las Administraciones Públicas, pudiendo estas: conceder subvenciones o convenios con las entidades, facilitar reducciones de jornada laboral, creando un sistema de reconocimiento mediante </a:t>
            </a:r>
            <a:r>
              <a:rPr lang="es-ES" sz="2800" dirty="0" smtClean="0"/>
              <a:t>certificación expedida por la entidad.</a:t>
            </a:r>
            <a:endParaRPr lang="es-ES_tradnl" sz="2800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5939949"/>
      </p:ext>
    </p:extLst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2800" dirty="0" smtClean="0"/>
              <a:t>CONCLUSIONES</a:t>
            </a:r>
            <a:endParaRPr lang="es-ES" sz="28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971600" y="1556792"/>
            <a:ext cx="6985000" cy="4464869"/>
          </a:xfrm>
        </p:spPr>
        <p:txBody>
          <a:bodyPr/>
          <a:lstStyle/>
          <a:p>
            <a:r>
              <a:rPr lang="es-ES_tradnl" sz="2800" dirty="0" smtClean="0"/>
              <a:t>Se proporcionará un nuevo marco legal evitando así la dispersión normativa, con una norma de rango estatal</a:t>
            </a:r>
          </a:p>
          <a:p>
            <a:r>
              <a:rPr lang="es-ES_tradnl" sz="2800" dirty="0" smtClean="0"/>
              <a:t>Se creará un estatuto del voluntariado que regulará sus relaciones así como los derechos y deberes de las entidades y de las personas beneficiarias y regulará su relación con las Administraciones Públicas</a:t>
            </a:r>
            <a:endParaRPr lang="es-ES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208211"/>
      </p:ext>
    </p:extLst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0C33B-62A0-4911-8E00-4266024E9CAD}" type="slidenum">
              <a:rPr lang="es-ES_tradnl" smtClean="0"/>
              <a:pPr/>
              <a:t>16</a:t>
            </a:fld>
            <a:endParaRPr lang="es-ES_trad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33375"/>
            <a:ext cx="7742237" cy="619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467181"/>
      </p:ext>
    </p:extLst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4572000" y="3863975"/>
            <a:ext cx="4248150" cy="428625"/>
          </a:xfrm>
        </p:spPr>
        <p:txBody>
          <a:bodyPr/>
          <a:lstStyle/>
          <a:p>
            <a:r>
              <a:rPr lang="es-ES" dirty="0" smtClean="0"/>
              <a:t>Gracias. </a:t>
            </a: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1</a:t>
            </a:fld>
            <a:endParaRPr lang="es-ES_tradnl"/>
          </a:p>
        </p:txBody>
      </p:sp>
      <p:pic>
        <p:nvPicPr>
          <p:cNvPr id="1026" name="Picture 2" descr="C:\Users\rsanchez\Pictures\imagesHLXUBS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056783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45936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200" dirty="0" smtClean="0"/>
              <a:t>Ley de Voluntariado 6/1996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943897" y="2060848"/>
            <a:ext cx="7012703" cy="3960813"/>
          </a:xfrm>
        </p:spPr>
        <p:txBody>
          <a:bodyPr/>
          <a:lstStyle/>
          <a:p>
            <a:endParaRPr lang="es-ES_tradnl" dirty="0" smtClean="0"/>
          </a:p>
          <a:p>
            <a:pPr marL="0" indent="0">
              <a:buNone/>
            </a:pPr>
            <a:r>
              <a:rPr lang="es-ES_tradnl" sz="2800" dirty="0" smtClean="0"/>
              <a:t>   </a:t>
            </a:r>
            <a:r>
              <a:rPr lang="es-ES_tradnl" sz="3200" dirty="0" smtClean="0"/>
              <a:t>¿Por qué es necesario regularlo?</a:t>
            </a:r>
          </a:p>
          <a:p>
            <a:endParaRPr lang="es-ES_tradnl" dirty="0"/>
          </a:p>
          <a:p>
            <a:pPr marL="0" indent="0">
              <a:buNone/>
            </a:pPr>
            <a:r>
              <a:rPr lang="es-ES_tradnl" sz="3200" dirty="0" smtClean="0"/>
              <a:t>   ¿Sigue vigente?</a:t>
            </a:r>
            <a:endParaRPr lang="es-ES" sz="3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4013644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971600" y="836712"/>
            <a:ext cx="6985000" cy="5184949"/>
          </a:xfrm>
        </p:spPr>
        <p:txBody>
          <a:bodyPr/>
          <a:lstStyle/>
          <a:p>
            <a:pPr marL="0" indent="0">
              <a:buNone/>
            </a:pPr>
            <a:endParaRPr lang="es-ES_tradnl" sz="4800" dirty="0" smtClean="0"/>
          </a:p>
          <a:p>
            <a:pPr marL="0" indent="0">
              <a:buNone/>
            </a:pPr>
            <a:r>
              <a:rPr lang="es-ES_tradnl" sz="4800" dirty="0" smtClean="0"/>
              <a:t>Han pasado casi 20 años y La Ley 6/1996, de 15 de enero, ha sido superada por la realidad</a:t>
            </a:r>
            <a:endParaRPr lang="es-ES" sz="4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3342341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971600" y="980728"/>
            <a:ext cx="6985000" cy="5040933"/>
          </a:xfrm>
        </p:spPr>
        <p:txBody>
          <a:bodyPr/>
          <a:lstStyle/>
          <a:p>
            <a:r>
              <a:rPr lang="es-ES_tradnl" sz="2800" dirty="0" smtClean="0"/>
              <a:t>Nuevo perfil de los voluntarios: mayor presencia de personas jóvenes, personas jubiladas y personas en situación de desempleo.</a:t>
            </a:r>
          </a:p>
          <a:p>
            <a:r>
              <a:rPr lang="es-ES_tradnl" sz="2800" dirty="0" smtClean="0"/>
              <a:t>Nuevas formas de acción voluntaria.</a:t>
            </a:r>
          </a:p>
          <a:p>
            <a:r>
              <a:rPr lang="es-ES_tradnl" sz="2800" dirty="0" smtClean="0"/>
              <a:t>Nuevos actores: empresas y universidades.</a:t>
            </a:r>
          </a:p>
          <a:p>
            <a:r>
              <a:rPr lang="es-ES_tradnl" sz="2800" dirty="0" smtClean="0"/>
              <a:t>Nuevas motivaciones: deseo de formación personal….</a:t>
            </a:r>
          </a:p>
          <a:p>
            <a:r>
              <a:rPr lang="es-ES_tradnl" sz="2800" dirty="0" smtClean="0"/>
              <a:t>Menor duración del tiempo de participación voluntaria.</a:t>
            </a:r>
            <a:endParaRPr lang="es-ES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1810099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5</a:t>
            </a:fld>
            <a:endParaRPr lang="es-ES_tradnl"/>
          </a:p>
        </p:txBody>
      </p:sp>
      <p:pic>
        <p:nvPicPr>
          <p:cNvPr id="4" name="Picture 2" descr="C:\Users\RSANCHEZ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7416823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662305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200" dirty="0" smtClean="0"/>
              <a:t>VOLUNTARIADO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_tradnl" sz="3600" dirty="0" smtClean="0"/>
              <a:t>HA DE SER UN PROCESO PARTICIPATIVO ORDENADO, ABIERTO, REPRESENTATIVO</a:t>
            </a:r>
          </a:p>
          <a:p>
            <a:pPr marL="0" indent="0" algn="ctr">
              <a:buNone/>
            </a:pPr>
            <a:r>
              <a:rPr lang="es-ES_tradnl" sz="3600" dirty="0" smtClean="0"/>
              <a:t> Y EFICAZ</a:t>
            </a:r>
            <a:endParaRPr lang="es-ES" sz="36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3553069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0C33B-62A0-4911-8E00-4266024E9CAD}" type="slidenum">
              <a:rPr lang="es-ES_tradnl" smtClean="0"/>
              <a:pPr/>
              <a:t>7</a:t>
            </a:fld>
            <a:endParaRPr lang="es-ES_tradnl"/>
          </a:p>
        </p:txBody>
      </p:sp>
      <p:pic>
        <p:nvPicPr>
          <p:cNvPr id="3074" name="Picture 2" descr="C:\Users\RSANCHEZ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20080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633324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200" dirty="0" smtClean="0"/>
              <a:t>OBJETIVOS DE LA NUEVA LEY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6"/>
          </p:nvPr>
        </p:nvSpPr>
        <p:spPr>
          <a:xfrm>
            <a:off x="971600" y="1628800"/>
            <a:ext cx="6985000" cy="4392861"/>
          </a:xfrm>
        </p:spPr>
        <p:txBody>
          <a:bodyPr/>
          <a:lstStyle/>
          <a:p>
            <a:r>
              <a:rPr lang="es-ES_tradnl" sz="2800" dirty="0" smtClean="0"/>
              <a:t>Establecer una regulación propia y diferenciadas del voluntariado de otras formas de participación.</a:t>
            </a:r>
          </a:p>
          <a:p>
            <a:r>
              <a:rPr lang="es-ES_tradnl" sz="2800" dirty="0" smtClean="0"/>
              <a:t>Incorporar nuevos agentes</a:t>
            </a:r>
          </a:p>
          <a:p>
            <a:r>
              <a:rPr lang="es-ES_tradnl" sz="2800" dirty="0" smtClean="0"/>
              <a:t>Establecer mecanismos de cooperación entre administraciones y entidades sociales.</a:t>
            </a:r>
          </a:p>
          <a:p>
            <a:r>
              <a:rPr lang="es-ES_tradnl" sz="2800" dirty="0" smtClean="0"/>
              <a:t>Abrir el voluntariado a todos los sectores y ámbitos</a:t>
            </a:r>
          </a:p>
          <a:p>
            <a:endParaRPr lang="es-ES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FC57E6A-9881-4C70-AC80-746246BC9CDA}" type="slidenum">
              <a:rPr lang="es-ES_tradnl" smtClean="0"/>
              <a:pPr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6623945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Plantilla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Segoe UI" pitchFamily="34" charset="0"/>
            <a:ea typeface="+mj-ea"/>
            <a:cs typeface="Segoe U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2CC48395AFE2D4191E5867484ACE8DE" ma:contentTypeVersion="1" ma:contentTypeDescription="Crear nuevo documento." ma:contentTypeScope="" ma:versionID="e43732fc4d0bbd9032bc6f2e4a50b2e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45b9cca86c6060de293fc16275d6a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AD22C8-9918-4D19-836A-B91CC20E162F}"/>
</file>

<file path=customXml/itemProps2.xml><?xml version="1.0" encoding="utf-8"?>
<ds:datastoreItem xmlns:ds="http://schemas.openxmlformats.org/officeDocument/2006/customXml" ds:itemID="{66C4D589-E26C-4716-99B8-735A522AD747}"/>
</file>

<file path=customXml/itemProps3.xml><?xml version="1.0" encoding="utf-8"?>
<ds:datastoreItem xmlns:ds="http://schemas.openxmlformats.org/officeDocument/2006/customXml" ds:itemID="{D5F5CA56-0087-4EB9-BF86-C7F1EE323676}"/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</Template>
  <TotalTime>159</TotalTime>
  <Words>559</Words>
  <Application>Microsoft Office PowerPoint</Application>
  <PresentationFormat>Presentación en pantalla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Plantilla PowerPoint</vt:lpstr>
      <vt:lpstr>CURSO BASICO DE VOLUNTARIADO</vt:lpstr>
      <vt:lpstr>Presentación de PowerPoint</vt:lpstr>
      <vt:lpstr>Ley de Voluntariado 6/1996</vt:lpstr>
      <vt:lpstr>Presentación de PowerPoint</vt:lpstr>
      <vt:lpstr>Presentación de PowerPoint</vt:lpstr>
      <vt:lpstr>Presentación de PowerPoint</vt:lpstr>
      <vt:lpstr>VOLUNTARIADO</vt:lpstr>
      <vt:lpstr>Presentación de PowerPoint</vt:lpstr>
      <vt:lpstr>OBJETIVOS DE LA NUEVA LEY</vt:lpstr>
      <vt:lpstr>NOVEDADES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  <vt:lpstr>Presentación de PowerPoint</vt:lpstr>
      <vt:lpstr>Gracias. </vt:lpstr>
    </vt:vector>
  </TitlesOfParts>
  <Company>Hermanas Hospitalarias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BASICO DE VOLUNTARIADO</dc:title>
  <dc:creator>Administrador</dc:creator>
  <cp:lastModifiedBy>Administrador</cp:lastModifiedBy>
  <cp:revision>16</cp:revision>
  <dcterms:created xsi:type="dcterms:W3CDTF">2015-04-15T14:37:57Z</dcterms:created>
  <dcterms:modified xsi:type="dcterms:W3CDTF">2015-04-23T11:12:27Z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0x010100D2CC48395AFE2D4191E5867484ACE8DE</vt:lpwstr>
  </property>
</Properties>
</file>