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9" r:id="rId3"/>
    <p:sldId id="290" r:id="rId4"/>
    <p:sldId id="287" r:id="rId5"/>
    <p:sldId id="257" r:id="rId6"/>
    <p:sldId id="292" r:id="rId7"/>
    <p:sldId id="293" r:id="rId8"/>
    <p:sldId id="294" r:id="rId9"/>
    <p:sldId id="295" r:id="rId10"/>
    <p:sldId id="296" r:id="rId11"/>
    <p:sldId id="297" r:id="rId12"/>
    <p:sldId id="278" r:id="rId13"/>
    <p:sldId id="276" r:id="rId14"/>
    <p:sldId id="279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98" r:id="rId24"/>
    <p:sldId id="299" r:id="rId25"/>
    <p:sldId id="273" r:id="rId26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8759A-D88A-4ED0-BEC9-E4180BF827ED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A58BF-791D-44C5-900C-C530ABCE16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550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44780-246B-4AEC-AFFD-218E56A8E22B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E9D76-4383-48AF-B53A-6915516CB9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064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7ACD33-1D3F-4B8E-A3DC-E63B29F3B754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4F5AB7-6932-4749-BEC8-49A72CE4C8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1.bp.blogspot.com/-usUI3AesF1E/UUcAtx58yTI/AAAAAAAAA3s/JqQgL-imWDk/s1600/%C3%89TICA.p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es/imgres?imgurl=http://www.luzan5.es/blog/wp-content/uploads/2013/11/179292599.jpg&amp;imgrefurl=http://www.luzan5.es/blog/muchas-gracias-a-nuestros-300-seguidores-en-twitter/&amp;h=227&amp;w=755&amp;tbnid=jeUJl8GTtmTyhM:&amp;zoom=1&amp;docid=nkRTvowz1wmXwM&amp;ei=vrZKVK-cFNTharingsgP&amp;tbm=isch&amp;ved=0CD0QMygMMAw&amp;iact=rc&amp;uact=3&amp;dur=1275&amp;page=2&amp;start=9&amp;ndsp=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moral/" TargetMode="External"/><Relationship Id="rId7" Type="http://schemas.openxmlformats.org/officeDocument/2006/relationships/hyperlink" Target="http://definicion.de/codigo-de-etica/" TargetMode="External"/><Relationship Id="rId2" Type="http://schemas.openxmlformats.org/officeDocument/2006/relationships/hyperlink" Target="http://definicion.de/et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finicion.de/organizacion" TargetMode="External"/><Relationship Id="rId5" Type="http://schemas.openxmlformats.org/officeDocument/2006/relationships/hyperlink" Target="http://definicion.de/persona" TargetMode="External"/><Relationship Id="rId4" Type="http://schemas.openxmlformats.org/officeDocument/2006/relationships/hyperlink" Target="http://definicion.de/acc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390456" cy="1894362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rgbClr val="0070C0"/>
                </a:solidFill>
              </a:rPr>
              <a:t>Código ético </a:t>
            </a:r>
            <a:br>
              <a:rPr lang="es-ES" sz="4800" dirty="0" smtClean="0">
                <a:solidFill>
                  <a:srgbClr val="0070C0"/>
                </a:solidFill>
              </a:rPr>
            </a:br>
            <a:r>
              <a:rPr lang="es-ES" sz="4800" dirty="0" smtClean="0">
                <a:solidFill>
                  <a:srgbClr val="0070C0"/>
                </a:solidFill>
              </a:rPr>
              <a:t>de </a:t>
            </a:r>
            <a:r>
              <a:rPr lang="es-ES" sz="4800" dirty="0" smtClean="0">
                <a:solidFill>
                  <a:srgbClr val="0070C0"/>
                </a:solidFill>
              </a:rPr>
              <a:t>los voluntarios y </a:t>
            </a:r>
            <a:br>
              <a:rPr lang="es-ES" sz="4800" dirty="0" smtClean="0">
                <a:solidFill>
                  <a:srgbClr val="0070C0"/>
                </a:solidFill>
              </a:rPr>
            </a:br>
            <a:r>
              <a:rPr lang="es-ES" sz="4800" dirty="0" smtClean="0">
                <a:solidFill>
                  <a:srgbClr val="0070C0"/>
                </a:solidFill>
              </a:rPr>
              <a:t>de las organizaciones</a:t>
            </a:r>
            <a:endParaRPr lang="es-ES" sz="5400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s-ES" sz="2800" dirty="0" smtClean="0">
              <a:solidFill>
                <a:srgbClr val="C0000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DEBERES DEL VOLUNTARIO 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HACIA </a:t>
            </a:r>
          </a:p>
          <a:p>
            <a:pPr marL="0" indent="0" algn="ctr">
              <a:buNone/>
            </a:pP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LA SOCIEDAD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36815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200" b="1" dirty="0">
                <a:solidFill>
                  <a:srgbClr val="0070C0"/>
                </a:solidFill>
              </a:rPr>
              <a:t>CÓDIGO ÉTICO </a:t>
            </a:r>
            <a:r>
              <a:rPr lang="es-ES" sz="3200" b="1" dirty="0" smtClean="0">
                <a:solidFill>
                  <a:srgbClr val="0070C0"/>
                </a:solidFill>
              </a:rPr>
              <a:t>DE LAS ORGANIZACIONES DE VOLUNTARIADO, 2000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41730" y="1700808"/>
            <a:ext cx="7467600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E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LO QUE DEBES SABER</a:t>
            </a:r>
            <a:r>
              <a:rPr lang="es-ES" sz="28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s-ES" sz="3200" b="1" dirty="0" smtClean="0"/>
              <a:t>¿Qué entendemos por organizaciones de voluntariado?(OV)</a:t>
            </a:r>
          </a:p>
          <a:p>
            <a:pPr algn="ctr">
              <a:buNone/>
            </a:pPr>
            <a:r>
              <a:rPr lang="es-ES" sz="2800" dirty="0" smtClean="0"/>
              <a:t>Aquellas que son:</a:t>
            </a:r>
          </a:p>
          <a:p>
            <a:pPr algn="ctr">
              <a:buNone/>
            </a:pPr>
            <a:endParaRPr lang="es-ES" sz="2800" dirty="0" smtClean="0"/>
          </a:p>
          <a:p>
            <a:pPr algn="ctr">
              <a:buFont typeface="Wingdings" pitchFamily="2" charset="2"/>
              <a:buChar char="ü"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iniciativa social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y de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carácter privado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sin ánimo de lucro.</a:t>
            </a:r>
          </a:p>
          <a:p>
            <a:pPr algn="ctr">
              <a:buFont typeface="Wingdings" pitchFamily="2" charset="2"/>
              <a:buChar char="ü"/>
            </a:pPr>
            <a:r>
              <a:rPr lang="es-ES" sz="2800" dirty="0" smtClean="0"/>
              <a:t>Que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desarrollan su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actividad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prioritariamente en el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ámbito social</a:t>
            </a:r>
            <a:r>
              <a:rPr lang="es-ES" sz="2800" dirty="0" smtClean="0"/>
              <a:t>, a favor de los demás y de intereses colectivos</a:t>
            </a:r>
          </a:p>
          <a:p>
            <a:pPr algn="ctr">
              <a:buFont typeface="Wingdings" pitchFamily="2" charset="2"/>
              <a:buChar char="ü"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Llevan a cabo sus actividades </a:t>
            </a:r>
            <a:r>
              <a:rPr lang="es-ES" sz="2800" dirty="0" smtClean="0"/>
              <a:t>fundamentalmente con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voluntarios</a:t>
            </a:r>
            <a:r>
              <a:rPr lang="es-ES" sz="2800" dirty="0" smtClean="0"/>
              <a:t>.</a:t>
            </a:r>
          </a:p>
          <a:p>
            <a:pPr marL="0" indent="0" algn="ctr">
              <a:buNone/>
            </a:pPr>
            <a:endParaRPr lang="es-ES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LO QUE DEBES SABER</a:t>
            </a:r>
            <a:r>
              <a:rPr lang="es-ES" sz="3600" b="1" dirty="0">
                <a:solidFill>
                  <a:srgbClr val="0070C0"/>
                </a:solidFill>
              </a:rPr>
              <a:t>:</a:t>
            </a:r>
            <a:br>
              <a:rPr lang="es-ES" sz="3600" b="1" dirty="0">
                <a:solidFill>
                  <a:srgbClr val="0070C0"/>
                </a:solidFill>
              </a:rPr>
            </a:br>
            <a:endParaRPr lang="es-E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s-ES" b="1" dirty="0" smtClean="0"/>
          </a:p>
          <a:p>
            <a:pPr algn="ctr"/>
            <a:r>
              <a:rPr lang="es-ES" sz="2800" b="1" dirty="0" smtClean="0"/>
              <a:t>¿En qué contexto y por qué surge este código? </a:t>
            </a:r>
          </a:p>
          <a:p>
            <a:pPr algn="ctr">
              <a:buNone/>
            </a:pPr>
            <a:r>
              <a:rPr lang="es-ES" b="1" dirty="0" smtClean="0">
                <a:solidFill>
                  <a:srgbClr val="7030A0"/>
                </a:solidFill>
              </a:rPr>
              <a:t>Año 2000</a:t>
            </a: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Organizaciones de voluntariado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/>
              <a:t>llevaban unos años experimentando: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200" dirty="0" smtClean="0">
                <a:solidFill>
                  <a:schemeClr val="accent1">
                    <a:lumMod val="75000"/>
                  </a:schemeClr>
                </a:solidFill>
              </a:rPr>
              <a:t>Aumento significativo</a:t>
            </a:r>
            <a:r>
              <a:rPr lang="es-ES" sz="2200" dirty="0" smtClean="0"/>
              <a:t>, cualitativo y cuantitativo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200" dirty="0" smtClean="0"/>
              <a:t>Como expresión del </a:t>
            </a:r>
            <a:r>
              <a:rPr lang="es-ES" sz="2200" dirty="0" smtClean="0">
                <a:solidFill>
                  <a:schemeClr val="accent1">
                    <a:lumMod val="75000"/>
                  </a:schemeClr>
                </a:solidFill>
              </a:rPr>
              <a:t>crecimiento del sentimiento de solidaridad </a:t>
            </a:r>
            <a:r>
              <a:rPr lang="es-ES" sz="2200" dirty="0" smtClean="0"/>
              <a:t>en la sociedad civil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200" dirty="0" smtClean="0"/>
              <a:t>Y como </a:t>
            </a:r>
            <a:r>
              <a:rPr lang="es-ES" sz="2200" dirty="0" smtClean="0">
                <a:solidFill>
                  <a:schemeClr val="accent1">
                    <a:lumMod val="75000"/>
                  </a:schemeClr>
                </a:solidFill>
              </a:rPr>
              <a:t>respuesta a las necesidades sociales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Surge como un </a:t>
            </a:r>
            <a:r>
              <a:rPr lang="es-ES" b="1" dirty="0" smtClean="0"/>
              <a:t>documento de ámbito estatal, aprobado por </a:t>
            </a:r>
            <a:r>
              <a:rPr lang="es-ES" dirty="0" smtClean="0"/>
              <a:t>la Plataforma para la Promoción del Voluntariado en España(PPVE).</a:t>
            </a:r>
          </a:p>
          <a:p>
            <a:pPr algn="ctr">
              <a:buNone/>
            </a:pPr>
            <a:r>
              <a:rPr lang="es-ES" b="1" dirty="0" smtClean="0"/>
              <a:t>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Instrumento de reflexión y formación para la acción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Fines de las organizaciones de voluntariado </a:t>
            </a:r>
            <a:r>
              <a:rPr lang="es-ES" sz="3600" b="1" dirty="0" smtClean="0">
                <a:solidFill>
                  <a:srgbClr val="0070C0"/>
                </a:solidFill>
              </a:rPr>
              <a:t>(7)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s-ES" b="1" dirty="0" smtClean="0"/>
              <a:t>1. Detectar</a:t>
            </a:r>
            <a:r>
              <a:rPr lang="es-ES" dirty="0" smtClean="0"/>
              <a:t> las necesidades sociales de su entorno y analizar sus causas.</a:t>
            </a:r>
          </a:p>
          <a:p>
            <a:pPr marL="457200" indent="-457200"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b="1" dirty="0" smtClean="0"/>
              <a:t>2. Denunciar</a:t>
            </a:r>
            <a:r>
              <a:rPr lang="es-ES" dirty="0" smtClean="0"/>
              <a:t> todas las situaciones que atenten contra los derechos de las personas.</a:t>
            </a:r>
          </a:p>
          <a:p>
            <a:pPr marL="457200" indent="-457200"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b="1" dirty="0" smtClean="0"/>
              <a:t>3. Establecer cauces de diálogo </a:t>
            </a:r>
            <a:r>
              <a:rPr lang="es-ES" dirty="0" smtClean="0"/>
              <a:t>que generen procesos de resolución de conflictos.</a:t>
            </a:r>
          </a:p>
          <a:p>
            <a:pPr marL="457200" indent="-457200"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b="1" dirty="0" smtClean="0"/>
              <a:t>4. Intervenir en la realidad social</a:t>
            </a:r>
            <a:r>
              <a:rPr lang="es-ES" dirty="0" smtClean="0"/>
              <a:t>, transformándola.</a:t>
            </a:r>
          </a:p>
          <a:p>
            <a:pPr marL="457200" indent="-457200">
              <a:buAutoNum type="arabicPeriod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Fines de las organizaciones de voluntariado </a:t>
            </a:r>
            <a:r>
              <a:rPr lang="es-ES" sz="3600" b="1" dirty="0" smtClean="0">
                <a:solidFill>
                  <a:srgbClr val="0070C0"/>
                </a:solidFill>
              </a:rPr>
              <a:t>(7)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endParaRPr lang="es-ES" b="1" dirty="0" smtClean="0"/>
          </a:p>
          <a:p>
            <a:pPr marL="457200" indent="-457200" algn="ctr">
              <a:buNone/>
            </a:pPr>
            <a:r>
              <a:rPr lang="es-ES" b="1" dirty="0" smtClean="0"/>
              <a:t>5. Estimular la participación de la ciudadanía</a:t>
            </a:r>
            <a:r>
              <a:rPr lang="es-ES" dirty="0" smtClean="0"/>
              <a:t> en los asuntos que les afectan.</a:t>
            </a:r>
          </a:p>
          <a:p>
            <a:pPr marL="457200" indent="-457200"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b="1" dirty="0" smtClean="0"/>
              <a:t>6. Promover el desarrollo del Estado Social y de Derecho</a:t>
            </a:r>
            <a:r>
              <a:rPr lang="es-ES" dirty="0" smtClean="0"/>
              <a:t>. Justicia social.</a:t>
            </a:r>
          </a:p>
          <a:p>
            <a:pPr marL="457200" indent="-457200"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dirty="0" smtClean="0"/>
              <a:t>7. </a:t>
            </a:r>
            <a:r>
              <a:rPr lang="es-ES" b="1" dirty="0" smtClean="0"/>
              <a:t>Fomentar una cultura de la solidaridad</a:t>
            </a:r>
            <a:r>
              <a:rPr lang="es-ES" dirty="0" smtClean="0"/>
              <a:t>. Creación de conciencia social solidaria.</a:t>
            </a:r>
          </a:p>
          <a:p>
            <a:pPr marL="457200" indent="-457200">
              <a:buAutoNum type="arabicPeriod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(6)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b="1" dirty="0" smtClean="0"/>
              <a:t>Este código ético regula las relaciones de la organización  con</a:t>
            </a:r>
            <a:r>
              <a:rPr lang="es-ES" sz="2800" dirty="0" smtClean="0"/>
              <a:t>:</a:t>
            </a:r>
            <a:endParaRPr lang="es-ES" dirty="0" smtClean="0"/>
          </a:p>
          <a:p>
            <a:pPr marL="457200" indent="-457200" algn="ctr">
              <a:buAutoNum type="arabicPeriod"/>
            </a:pPr>
            <a:r>
              <a:rPr lang="es-ES" sz="2800" dirty="0" smtClean="0"/>
              <a:t>Las personas o grupos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destinatarios de la acción voluntaria.</a:t>
            </a:r>
          </a:p>
          <a:p>
            <a:pPr marL="457200" indent="-457200" algn="ctr">
              <a:buAutoNum type="arabicPeriod"/>
            </a:pPr>
            <a:r>
              <a:rPr lang="es-ES" sz="2800" dirty="0" smtClean="0"/>
              <a:t>Los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voluntarios</a:t>
            </a:r>
            <a:r>
              <a:rPr lang="es-ES" sz="2800" dirty="0" smtClean="0"/>
              <a:t>.</a:t>
            </a:r>
          </a:p>
          <a:p>
            <a:pPr marL="457200" indent="-457200" algn="ctr">
              <a:buAutoNum type="arabicPeriod"/>
            </a:pPr>
            <a:r>
              <a:rPr lang="es-ES" sz="2800" dirty="0" smtClean="0"/>
              <a:t>Otras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organizaciones sociales</a:t>
            </a:r>
            <a:r>
              <a:rPr lang="es-ES" sz="2800" dirty="0" smtClean="0"/>
              <a:t>.</a:t>
            </a:r>
          </a:p>
          <a:p>
            <a:pPr marL="457200" indent="-457200" algn="ctr">
              <a:buAutoNum type="arabicPeriod"/>
            </a:pPr>
            <a:r>
              <a:rPr lang="es-ES" sz="2800" dirty="0" smtClean="0"/>
              <a:t>Los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Organismos Públicos</a:t>
            </a:r>
            <a:r>
              <a:rPr lang="es-ES" sz="2800" dirty="0" smtClean="0"/>
              <a:t>.</a:t>
            </a:r>
          </a:p>
          <a:p>
            <a:pPr marL="457200" indent="-457200" algn="ctr">
              <a:buAutoNum type="arabicPeriod"/>
            </a:pPr>
            <a:r>
              <a:rPr lang="es-ES" sz="2800" dirty="0" smtClean="0"/>
              <a:t>Los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Organismos Privados</a:t>
            </a:r>
            <a:r>
              <a:rPr lang="es-ES" sz="2800" dirty="0" smtClean="0"/>
              <a:t>.</a:t>
            </a:r>
          </a:p>
          <a:p>
            <a:pPr marL="457200" indent="-457200" algn="ctr">
              <a:buAutoNum type="arabicPeriod"/>
            </a:pPr>
            <a:r>
              <a:rPr lang="es-ES" sz="2800" dirty="0" smtClean="0"/>
              <a:t>La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sociedad en general.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con: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1. Las personas o grupos destinatarios de la acción voluntaria</a:t>
            </a:r>
            <a:r>
              <a:rPr lang="es-ES" sz="2800" dirty="0" smtClean="0"/>
              <a:t>.</a:t>
            </a:r>
          </a:p>
          <a:p>
            <a:pPr marL="457200" indent="-457200" algn="ctr">
              <a:buNone/>
            </a:pPr>
            <a:r>
              <a:rPr lang="es-ES" b="1" u="sng" dirty="0" smtClean="0">
                <a:solidFill>
                  <a:srgbClr val="00B050"/>
                </a:solidFill>
              </a:rPr>
              <a:t>Principio motor </a:t>
            </a:r>
            <a:r>
              <a:rPr lang="es-ES" dirty="0" smtClean="0"/>
              <a:t>de todas las acciones: </a:t>
            </a:r>
          </a:p>
          <a:p>
            <a:pPr marL="457200" indent="-457200"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b="1" dirty="0" smtClean="0"/>
              <a:t>RESPETO ABSOLUTO A LA DIGNIDAD DE LA PERSONA</a:t>
            </a:r>
          </a:p>
          <a:p>
            <a:pPr marL="457200" indent="-457200" algn="ctr">
              <a:buNone/>
            </a:pPr>
            <a:endParaRPr lang="es-ES" dirty="0" smtClean="0"/>
          </a:p>
          <a:p>
            <a:pPr marL="457200" indent="-457200" algn="ctr">
              <a:buFont typeface="Wingdings" pitchFamily="2" charset="2"/>
              <a:buChar char="Ø"/>
            </a:pPr>
            <a:r>
              <a:rPr lang="es-ES" b="1" dirty="0" smtClean="0"/>
              <a:t>Enfrentarse a todo lo que la menoscabe: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es-ES" dirty="0" smtClean="0"/>
              <a:t>Establecer los medios que permitan </a:t>
            </a:r>
            <a: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  <a:t>seguimiento y evaluación de la calidad de la acción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  <a:t>Salvaguardar la confidencialidad de los datos</a:t>
            </a:r>
            <a:r>
              <a:rPr lang="es-ES" dirty="0" smtClean="0"/>
              <a:t>. LOPD.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s-ES" dirty="0" smtClean="0"/>
          </a:p>
          <a:p>
            <a:pPr marL="457200" indent="-457200" algn="ctr">
              <a:buFont typeface="Wingdings" pitchFamily="2" charset="2"/>
              <a:buChar char="Ø"/>
            </a:pPr>
            <a:r>
              <a:rPr lang="es-ES" b="1" dirty="0" smtClean="0"/>
              <a:t>Trabajar CON: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es-ES" dirty="0" smtClean="0"/>
              <a:t>Potenciar su </a:t>
            </a:r>
            <a: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  <a:t>participación</a:t>
            </a:r>
            <a:r>
              <a:rPr lang="es-ES" dirty="0" smtClean="0"/>
              <a:t> en realización y evaluación de proyectos.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con: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2. Los voluntarios:</a:t>
            </a:r>
          </a:p>
          <a:p>
            <a:pPr marL="457200" indent="-457200">
              <a:buNone/>
            </a:pPr>
            <a:r>
              <a:rPr lang="es-ES" b="1" dirty="0" smtClean="0"/>
              <a:t>Organizaciones de Voluntariado  deberán: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Consensuar compromiso inicial con cada voluntario </a:t>
            </a:r>
            <a:r>
              <a:rPr lang="es-ES" dirty="0" smtClean="0"/>
              <a:t>(tiempo, responsabilidad, tarea)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y exigir su cumplimiento.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Dotarse de estructuras flexibles </a:t>
            </a:r>
            <a:r>
              <a:rPr lang="es-ES" dirty="0" smtClean="0"/>
              <a:t>capaces de facilitar integración progresiva del voluntario en organización (identificación con su estilo y valores).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Crear y ofrecer itinerarios educativos </a:t>
            </a:r>
            <a:r>
              <a:rPr lang="es-ES" dirty="0" smtClean="0"/>
              <a:t>para la formación de sus voluntarios.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Potenciar su participación real y efectiva en la organización</a:t>
            </a:r>
            <a:r>
              <a:rPr lang="es-ES" dirty="0" smtClean="0"/>
              <a:t>. Asunción de responsabilidades concretas.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con: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931224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2. Los voluntarios:</a:t>
            </a:r>
          </a:p>
          <a:p>
            <a:pPr marL="457200" indent="-457200">
              <a:buNone/>
            </a:pPr>
            <a:r>
              <a:rPr lang="es-ES" b="1" dirty="0" smtClean="0"/>
              <a:t>Organizaciones de Voluntariado  deberán: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Priorizar los métodos de trabajo en equipo</a:t>
            </a:r>
            <a:r>
              <a:rPr lang="es-ES" dirty="0" smtClean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Concienciar a los voluntarios del valor de la acción</a:t>
            </a:r>
            <a:r>
              <a:rPr lang="es-ES" dirty="0" smtClean="0"/>
              <a:t>:</a:t>
            </a:r>
          </a:p>
          <a:p>
            <a:pPr marL="822960" lvl="1" indent="-457200" algn="just">
              <a:buFont typeface="Wingdings" pitchFamily="2" charset="2"/>
              <a:buChar char="v"/>
            </a:pPr>
            <a:r>
              <a:rPr lang="es-ES" i="1" dirty="0" smtClean="0"/>
              <a:t>Ayuda a mejorar la sociedad</a:t>
            </a:r>
            <a:r>
              <a:rPr lang="es-ES" dirty="0" smtClean="0"/>
              <a:t>, más allá de tarea concreta.</a:t>
            </a:r>
          </a:p>
          <a:p>
            <a:pPr marL="822960" lvl="1" indent="-457200" algn="just">
              <a:buFont typeface="Wingdings" pitchFamily="2" charset="2"/>
              <a:buChar char="v"/>
            </a:pPr>
            <a:r>
              <a:rPr lang="es-ES" i="1" dirty="0" smtClean="0"/>
              <a:t>Se suma y complementa </a:t>
            </a:r>
            <a:r>
              <a:rPr lang="es-ES" dirty="0" smtClean="0"/>
              <a:t>con otras actividades  de la propia organización y de otras.</a:t>
            </a:r>
          </a:p>
          <a:p>
            <a:pPr marL="822960" lvl="1" indent="-457200" algn="just">
              <a:buFont typeface="Wingdings" pitchFamily="2" charset="2"/>
              <a:buChar char="v"/>
            </a:pPr>
            <a:r>
              <a:rPr lang="es-ES" i="1" dirty="0" smtClean="0"/>
              <a:t>Aportación modesta pero significativa</a:t>
            </a:r>
            <a:r>
              <a:rPr lang="es-ES" dirty="0" smtClean="0"/>
              <a:t>.</a:t>
            </a:r>
          </a:p>
          <a:p>
            <a:pPr marL="822960" lvl="1" indent="-457200" algn="just">
              <a:buNone/>
            </a:pPr>
            <a:endParaRPr lang="es-ES" dirty="0" smtClean="0"/>
          </a:p>
          <a:p>
            <a:pPr marL="822960" lvl="1" indent="-457200" algn="ctr">
              <a:buFont typeface="Wingdings" pitchFamily="2" charset="2"/>
              <a:buChar char="Ø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Garantizar el cumplimiento de los derechos y responsabilidades.</a:t>
            </a:r>
          </a:p>
          <a:p>
            <a:pPr marL="822960" lvl="1" indent="-457200" algn="just">
              <a:buNone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con: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08912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3. Otras organizaciones sociales: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b="1" dirty="0" smtClean="0"/>
              <a:t>Las Organizaciones de Voluntariado  promoverán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/>
              <a:t>la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generalización de una cultura de la coordinación y la complementariedad de las acciones</a:t>
            </a:r>
            <a:r>
              <a:rPr lang="es-ES" dirty="0" smtClean="0"/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b="1" dirty="0" smtClean="0"/>
              <a:t>Trabajarán por</a:t>
            </a:r>
            <a:r>
              <a:rPr lang="es-ES" dirty="0" smtClean="0"/>
              <a:t>: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Desechar protagonismos </a:t>
            </a:r>
            <a:r>
              <a:rPr lang="es-ES" sz="2400" dirty="0" smtClean="0"/>
              <a:t>y actitudes competitivas.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/>
              <a:t>Crear y potenciar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espacios de coordinación y encuentro.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/>
              <a:t>Crear y potenciar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redes de organizaciones vinculadas a territorios y problemáticas comunes</a:t>
            </a:r>
            <a:r>
              <a:rPr lang="es-ES" sz="2400" dirty="0" smtClean="0"/>
              <a:t>.</a:t>
            </a:r>
          </a:p>
          <a:p>
            <a:pPr marL="457200" indent="-457200">
              <a:buFont typeface="Wingdings" pitchFamily="2" charset="2"/>
              <a:buChar char="ü"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ÉTICA Y LEGALIDAD</a:t>
            </a:r>
            <a:endParaRPr lang="es-E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 descr="http://1.bp.blogspot.com/-usUI3AesF1E/UUcAtx58yTI/AAAAAAAAA3s/JqQgL-imWDk/s400/%C3%89TICA.pn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177147" cy="3648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8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con: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712968" cy="5089776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4. Organismos públicos: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dirty="0" smtClean="0"/>
              <a:t>Mantener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relación crítica y cordial</a:t>
            </a:r>
            <a:r>
              <a:rPr lang="es-ES" dirty="0" smtClean="0"/>
              <a:t>, a la vez.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dirty="0" smtClean="0"/>
              <a:t>Basada en los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valores de la claridad, la coordinación y la complementariedad</a:t>
            </a:r>
            <a:r>
              <a:rPr lang="es-ES" dirty="0" smtClean="0"/>
              <a:t>, superando dicotomía público-privado.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Rasgos que deben perfilar esta relación </a:t>
            </a:r>
            <a:r>
              <a:rPr lang="es-ES" dirty="0" smtClean="0"/>
              <a:t>de coordinación: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000" dirty="0" smtClean="0"/>
              <a:t>Denuncia.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000" dirty="0" smtClean="0"/>
              <a:t>Participación progresiva en políticas sociales, y en particular, de voluntariado.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000" dirty="0" smtClean="0"/>
              <a:t>Autonomía institucional en la toma de decisiones.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000" dirty="0" smtClean="0"/>
              <a:t>Política de acuerdos a largo plazo.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000" dirty="0" smtClean="0"/>
              <a:t>Acuerdos sobre la simplificación de la burocracia administrativa.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000" dirty="0" smtClean="0"/>
              <a:t>Exigencia de transparencia en concesión y justificación aportaciones económicas oficiales.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000" dirty="0" smtClean="0"/>
              <a:t>Diversificación de las fuentes de financiación.</a:t>
            </a:r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con: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712968" cy="5089776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5. Organismos privados:</a:t>
            </a:r>
          </a:p>
          <a:p>
            <a:pPr marL="457200" indent="-457200">
              <a:buNone/>
            </a:pPr>
            <a:r>
              <a:rPr lang="es-ES" sz="2000" b="1" dirty="0" smtClean="0"/>
              <a:t>Criterios mínimos que configuran estas relaciones</a:t>
            </a:r>
            <a:r>
              <a:rPr lang="es-ES" sz="2000" dirty="0" smtClean="0"/>
              <a:t>: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/>
              <a:t>Ponerles en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contacto con la realidad social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s-ES" sz="2400" dirty="0" smtClean="0"/>
              <a:t>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convertirnos</a:t>
            </a:r>
            <a:r>
              <a:rPr lang="es-ES" sz="2400" dirty="0" smtClean="0"/>
              <a:t> en entidades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con ánimo de lucro.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/>
              <a:t>Flexibilidad: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no modificar sustancialmente nuestras acciones o criterios por conseguir una ayuda.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/>
              <a:t>Permanecer vigilantes para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no convertirnos en escaparates de las empresas </a:t>
            </a:r>
            <a:r>
              <a:rPr lang="es-ES" sz="2400" dirty="0" smtClean="0"/>
              <a:t>que colaboran con nosotros.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/>
              <a:t>Negarse a contribuir a la solidaridad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ligada a intereses comerciales.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Discriminar </a:t>
            </a:r>
            <a:r>
              <a:rPr lang="es-ES" sz="2400" dirty="0" smtClean="0"/>
              <a:t>y denunciar a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organismos cuyas acciones  repercutan negativamente en sociedad.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Evitar que sean nuestra única fuente de financiación. </a:t>
            </a:r>
          </a:p>
          <a:p>
            <a:pPr marL="822960" lvl="1" indent="-457200">
              <a:buFont typeface="Wingdings" pitchFamily="2" charset="2"/>
              <a:buChar char="ü"/>
            </a:pPr>
            <a:endParaRPr lang="es-ES" sz="1700" dirty="0" smtClean="0"/>
          </a:p>
          <a:p>
            <a:pPr marL="457200" indent="-457200">
              <a:buNone/>
            </a:pPr>
            <a:endParaRPr lang="es-ES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es-ES" sz="2000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DE LAS ORGANIZACIONES DE VOLUNTARIADO </a:t>
            </a:r>
            <a:r>
              <a:rPr lang="es-E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con: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568952" cy="5616624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6. Sociedad en general: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b="1" dirty="0" smtClean="0"/>
              <a:t>Organizaciones de voluntariado convocadas a la construcción y transformación de la sociedad </a:t>
            </a:r>
            <a:r>
              <a:rPr lang="es-ES" dirty="0" smtClean="0"/>
              <a:t>desde el ejercicio de la solidaridad.</a:t>
            </a:r>
          </a:p>
          <a:p>
            <a:pPr marL="457200" indent="-457200">
              <a:buNone/>
            </a:pPr>
            <a:endParaRPr lang="es-ES" sz="28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ES" b="1" dirty="0" smtClean="0"/>
              <a:t>Criterios generales de relación</a:t>
            </a:r>
            <a:r>
              <a:rPr lang="es-ES" dirty="0" smtClean="0"/>
              <a:t>: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Protagonismo</a:t>
            </a:r>
            <a:r>
              <a:rPr lang="es-ES" dirty="0" smtClean="0"/>
              <a:t> de los empobrecidos.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Transparencia</a:t>
            </a:r>
            <a:r>
              <a:rPr lang="es-ES" dirty="0" smtClean="0"/>
              <a:t>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Comunicación.</a:t>
            </a:r>
            <a:r>
              <a:rPr lang="es-ES" dirty="0" smtClean="0"/>
              <a:t> Educación cívica.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Responsabilidad</a:t>
            </a:r>
            <a:r>
              <a:rPr lang="es-ES" dirty="0" smtClean="0"/>
              <a:t> en los mensajes ofrecidos.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dirty="0" smtClean="0"/>
              <a:t>Favorecer estimación y realización  de los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valores que humanizan y construyen una sociedad distinta</a:t>
            </a:r>
            <a:r>
              <a:rPr lang="es-ES" dirty="0" smtClean="0"/>
              <a:t>.</a:t>
            </a:r>
          </a:p>
          <a:p>
            <a:pPr marL="822960" lvl="1" indent="-457200">
              <a:buFont typeface="Wingdings" pitchFamily="2" charset="2"/>
              <a:buChar char="ü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Independencia</a:t>
            </a:r>
            <a:r>
              <a:rPr lang="es-ES" dirty="0" smtClean="0"/>
              <a:t> ante organismos públicos y privados e instituciones políticas y sindicales. Evitar instrumentalización.</a:t>
            </a:r>
          </a:p>
          <a:p>
            <a:pPr marL="457200" indent="-457200">
              <a:buNone/>
            </a:pPr>
            <a:endParaRPr lang="es-ES" sz="2400" dirty="0" smtClean="0"/>
          </a:p>
          <a:p>
            <a:pPr marL="822960" lvl="1" indent="-457200">
              <a:buFont typeface="Wingdings" pitchFamily="2" charset="2"/>
              <a:buChar char="ü"/>
            </a:pPr>
            <a:endParaRPr lang="es-ES" sz="1700" dirty="0" smtClean="0"/>
          </a:p>
          <a:p>
            <a:pPr marL="457200" indent="-457200">
              <a:buNone/>
            </a:pPr>
            <a:endParaRPr lang="es-ES" sz="2000" dirty="0" smtClean="0"/>
          </a:p>
          <a:p>
            <a:pPr marL="457200" indent="-457200">
              <a:buNone/>
            </a:pPr>
            <a:endParaRPr lang="es-ES" sz="2000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  <a:p>
            <a:pPr marL="457200" indent="-457200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32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4800" dirty="0" smtClean="0">
                <a:solidFill>
                  <a:srgbClr val="0070C0"/>
                </a:solidFill>
              </a:rPr>
              <a:t>CASOS </a:t>
            </a:r>
          </a:p>
          <a:p>
            <a:pPr marL="0" indent="0" algn="ctr">
              <a:buNone/>
            </a:pPr>
            <a:r>
              <a:rPr lang="es-ES" sz="4800" dirty="0" smtClean="0">
                <a:solidFill>
                  <a:srgbClr val="0070C0"/>
                </a:solidFill>
              </a:rPr>
              <a:t>PRÁCTICOS</a:t>
            </a:r>
            <a:endParaRPr lang="es-E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07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>
                <a:solidFill>
                  <a:srgbClr val="0070C0"/>
                </a:solidFill>
              </a:rPr>
              <a:t>“Urge establecer un pacto ético fundado en la sensibilidad humanitaria y en la inteligencia emocional expresada por el cuidado, la responsabilidad social y ecológica, por la solidaridad generacional y por la compasión.</a:t>
            </a:r>
          </a:p>
          <a:p>
            <a:pPr marL="0" indent="0" algn="ctr">
              <a:buNone/>
            </a:pPr>
            <a:r>
              <a:rPr lang="es-ES" sz="2800" b="1" dirty="0">
                <a:solidFill>
                  <a:srgbClr val="0070C0"/>
                </a:solidFill>
              </a:rPr>
              <a:t>Urge una revolución ética mundial</a:t>
            </a:r>
            <a:r>
              <a:rPr lang="es-ES" sz="2800" b="1" dirty="0" smtClean="0">
                <a:solidFill>
                  <a:srgbClr val="0070C0"/>
                </a:solidFill>
              </a:rPr>
              <a:t>.”</a:t>
            </a:r>
          </a:p>
          <a:p>
            <a:pPr marL="0" indent="0" algn="ctr">
              <a:buNone/>
            </a:pPr>
            <a:endParaRPr lang="es-ES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2800" dirty="0">
                <a:solidFill>
                  <a:srgbClr val="0070C0"/>
                </a:solidFill>
              </a:rPr>
              <a:t>(LEONARDO </a:t>
            </a:r>
            <a:r>
              <a:rPr lang="es-ES" sz="2800" dirty="0" smtClean="0">
                <a:solidFill>
                  <a:srgbClr val="0070C0"/>
                </a:solidFill>
              </a:rPr>
              <a:t>BOFF</a:t>
            </a:r>
            <a:r>
              <a:rPr lang="es-ES" sz="2800" dirty="0">
                <a:solidFill>
                  <a:srgbClr val="0070C0"/>
                </a:solidFill>
              </a:rPr>
              <a:t>)</a:t>
            </a:r>
            <a:endParaRPr lang="es-ES" sz="2800" dirty="0">
              <a:solidFill>
                <a:srgbClr val="0070C0"/>
              </a:solidFill>
            </a:endParaRPr>
          </a:p>
          <a:p>
            <a:pPr algn="ctr"/>
            <a:endParaRPr lang="es-ES" sz="2800" dirty="0">
              <a:solidFill>
                <a:srgbClr val="0070C0"/>
              </a:solidFill>
            </a:endParaRPr>
          </a:p>
          <a:p>
            <a:pPr algn="ctr"/>
            <a:endParaRPr lang="es-E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92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 descr="https://encrypted-tbn1.gstatic.com/images?q=tbn:ANd9GcRQFkbKlDRXXBK8gk6q3yWd5EeB8ppt0fhx8u_cMYKgqhRVSkb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72816"/>
            <a:ext cx="560407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0070C0"/>
                </a:solidFill>
              </a:rPr>
              <a:t>PORQUE NO TODO VALE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CÓDIGO ÉTICO COMÚN </a:t>
            </a:r>
            <a:r>
              <a:rPr lang="es-ES" sz="2800" b="1" u="sng" dirty="0" smtClean="0"/>
              <a:t>PARA EL VOLUNTARIADO</a:t>
            </a:r>
            <a:r>
              <a:rPr lang="es-ES" sz="2800" b="1" dirty="0" smtClean="0"/>
              <a:t>, 1998</a:t>
            </a:r>
          </a:p>
          <a:p>
            <a:pPr algn="ctr"/>
            <a:endParaRPr lang="es-ES" sz="2800" b="1" dirty="0"/>
          </a:p>
          <a:p>
            <a:pPr marL="0" indent="0" algn="ctr">
              <a:buNone/>
            </a:pPr>
            <a:endParaRPr lang="es-ES" sz="2800" b="1" dirty="0" smtClean="0"/>
          </a:p>
          <a:p>
            <a:pPr algn="ctr"/>
            <a:r>
              <a:rPr lang="es-ES" sz="2800" b="1" dirty="0" smtClean="0"/>
              <a:t>CÓDIGO ÉTICO </a:t>
            </a:r>
            <a:r>
              <a:rPr lang="es-ES" sz="2800" b="1" u="sng" dirty="0" smtClean="0"/>
              <a:t>DE LAS ORGANIZACIONES DE VOLUNTARIADO</a:t>
            </a:r>
            <a:r>
              <a:rPr lang="es-ES" sz="2800" b="1" dirty="0" smtClean="0"/>
              <a:t>, 2000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8080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899592" y="692696"/>
            <a:ext cx="6819528" cy="5809856"/>
          </a:xfrm>
        </p:spPr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0070C0"/>
                </a:solidFill>
              </a:rPr>
              <a:t>“</a:t>
            </a:r>
            <a:r>
              <a:rPr lang="es-ES" sz="2800" dirty="0" smtClean="0">
                <a:solidFill>
                  <a:srgbClr val="0070C0"/>
                </a:solidFill>
              </a:rPr>
              <a:t>El voluntariado nace de un estremecimiento ante la historia del sufrimiento evitable, ante el silencio de quien reivindica su propia dignidad.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0070C0"/>
                </a:solidFill>
              </a:rPr>
              <a:t>   En esa presencia </a:t>
            </a:r>
            <a:r>
              <a:rPr lang="es-ES" sz="2800" b="1" dirty="0" smtClean="0">
                <a:solidFill>
                  <a:srgbClr val="0070C0"/>
                </a:solidFill>
              </a:rPr>
              <a:t>deja de funcionar toda retórica y se movilizan las energías éticas”</a:t>
            </a:r>
          </a:p>
          <a:p>
            <a:pPr marL="0" indent="0" algn="ctr">
              <a:buNone/>
            </a:pPr>
            <a:endParaRPr lang="es-ES" sz="2800" dirty="0" smtClean="0"/>
          </a:p>
          <a:p>
            <a:pPr marL="0" indent="0" algn="ctr">
              <a:buNone/>
            </a:pPr>
            <a:r>
              <a:rPr lang="es-ES" sz="2800" dirty="0" smtClean="0"/>
              <a:t>(J. GARCÍA ROCA)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650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un código ético? </a:t>
            </a:r>
            <a:endParaRPr lang="es-E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ES" sz="9600" b="1" dirty="0" smtClean="0"/>
          </a:p>
          <a:p>
            <a:pPr algn="ctr" fontAlgn="base"/>
            <a:r>
              <a:rPr lang="es-ES" sz="9600" dirty="0" smtClean="0"/>
              <a:t>La </a:t>
            </a:r>
            <a:r>
              <a:rPr lang="es-ES" sz="9600" b="1" dirty="0" smtClean="0">
                <a:hlinkClick r:id="rId2"/>
              </a:rPr>
              <a:t>ética</a:t>
            </a:r>
            <a:r>
              <a:rPr lang="es-ES" sz="9600" dirty="0" smtClean="0"/>
              <a:t> está vinculada a la </a:t>
            </a:r>
            <a:r>
              <a:rPr lang="es-ES" sz="9600" b="1" dirty="0" smtClean="0">
                <a:hlinkClick r:id="rId3"/>
              </a:rPr>
              <a:t>moral</a:t>
            </a:r>
            <a:r>
              <a:rPr lang="es-ES" sz="9600" dirty="0" smtClean="0"/>
              <a:t> y </a:t>
            </a:r>
            <a:r>
              <a:rPr lang="es-ES" sz="9600" b="1" dirty="0" smtClean="0">
                <a:solidFill>
                  <a:schemeClr val="accent6">
                    <a:lumMod val="75000"/>
                  </a:schemeClr>
                </a:solidFill>
              </a:rPr>
              <a:t>establece lo que es bueno, malo, permitido o deseado</a:t>
            </a:r>
            <a:r>
              <a:rPr lang="es-ES" sz="9600" dirty="0" smtClean="0"/>
              <a:t> respecto a una </a:t>
            </a:r>
            <a:r>
              <a:rPr lang="es-ES" sz="9600" b="1" dirty="0" smtClean="0">
                <a:hlinkClick r:id="rId4"/>
              </a:rPr>
              <a:t>acción</a:t>
            </a:r>
            <a:r>
              <a:rPr lang="es-ES" sz="9600" dirty="0" smtClean="0"/>
              <a:t> o una decisión. </a:t>
            </a:r>
          </a:p>
          <a:p>
            <a:pPr algn="ctr" fontAlgn="base">
              <a:buNone/>
            </a:pPr>
            <a:r>
              <a:rPr lang="es-ES" sz="9600" dirty="0" smtClean="0"/>
              <a:t/>
            </a:r>
            <a:br>
              <a:rPr lang="es-ES" sz="9600" dirty="0" smtClean="0"/>
            </a:br>
            <a:r>
              <a:rPr lang="es-ES" sz="9600" dirty="0" smtClean="0"/>
              <a:t>Un </a:t>
            </a:r>
            <a:r>
              <a:rPr lang="es-ES" sz="9600" b="1" dirty="0" smtClean="0"/>
              <a:t>código de ética</a:t>
            </a:r>
            <a:r>
              <a:rPr lang="es-ES" sz="9600" dirty="0" smtClean="0"/>
              <a:t> fija normas que regulan los comportamientos de las </a:t>
            </a:r>
            <a:r>
              <a:rPr lang="es-ES" sz="9600" b="1" dirty="0" smtClean="0">
                <a:hlinkClick r:id="rId5"/>
              </a:rPr>
              <a:t>personas</a:t>
            </a:r>
            <a:r>
              <a:rPr lang="es-ES" sz="9600" dirty="0" smtClean="0"/>
              <a:t> dentro de una  </a:t>
            </a:r>
            <a:r>
              <a:rPr lang="es-ES" sz="9600" b="1" dirty="0" smtClean="0">
                <a:hlinkClick r:id="rId6"/>
              </a:rPr>
              <a:t>organización</a:t>
            </a:r>
            <a:r>
              <a:rPr lang="es-ES" sz="9600" dirty="0" smtClean="0"/>
              <a:t>. Supone una </a:t>
            </a:r>
            <a:r>
              <a:rPr lang="es-ES" sz="9600" b="1" i="1" dirty="0" smtClean="0"/>
              <a:t>normativa interna </a:t>
            </a:r>
            <a:r>
              <a:rPr lang="es-ES" sz="9600" dirty="0" smtClean="0"/>
              <a:t>de cumplimiento obligatorio.</a:t>
            </a:r>
          </a:p>
          <a:p>
            <a:pPr fontAlgn="base">
              <a:buNone/>
            </a:pPr>
            <a:endParaRPr lang="es-ES" sz="8000" dirty="0" smtClean="0"/>
          </a:p>
          <a:p>
            <a:pPr algn="ctr" fontAlgn="base">
              <a:buNone/>
            </a:pPr>
            <a:r>
              <a:rPr lang="es-ES" sz="8000" b="1" i="1" dirty="0" smtClean="0"/>
              <a:t>	</a:t>
            </a:r>
            <a:r>
              <a:rPr lang="es-ES" sz="8000" b="1" i="1" dirty="0" smtClean="0">
                <a:solidFill>
                  <a:srgbClr val="7030A0"/>
                </a:solidFill>
              </a:rPr>
              <a:t>Ejemplos claros en una empresa:</a:t>
            </a:r>
          </a:p>
          <a:p>
            <a:pPr algn="ctr" fontAlgn="base">
              <a:buNone/>
            </a:pPr>
            <a:r>
              <a:rPr lang="es-ES" sz="8000" dirty="0" smtClean="0"/>
              <a:t> No divulgar </a:t>
            </a:r>
            <a:r>
              <a:rPr lang="es-ES" sz="8000" dirty="0" smtClean="0">
                <a:hlinkClick r:id="rId7"/>
              </a:rPr>
              <a:t>información</a:t>
            </a:r>
            <a:r>
              <a:rPr lang="es-ES" sz="8000" dirty="0" smtClean="0"/>
              <a:t> confidencial,  no aceptar sobornos…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9614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200" b="1" dirty="0">
                <a:solidFill>
                  <a:srgbClr val="0070C0"/>
                </a:solidFill>
              </a:rPr>
              <a:t>CÓDIGO ÉTICO COMÚN PARA EL </a:t>
            </a:r>
            <a:r>
              <a:rPr lang="es-ES" sz="3200" b="1" dirty="0" smtClean="0">
                <a:solidFill>
                  <a:srgbClr val="0070C0"/>
                </a:solidFill>
              </a:rPr>
              <a:t>VOLUNTARIADO, 1998</a:t>
            </a:r>
            <a:r>
              <a:rPr lang="es-ES" sz="3200" b="1" dirty="0">
                <a:solidFill>
                  <a:srgbClr val="0070C0"/>
                </a:solidFill>
              </a:rPr>
              <a:t/>
            </a:r>
            <a:br>
              <a:rPr lang="es-ES" sz="3200" b="1" dirty="0">
                <a:solidFill>
                  <a:srgbClr val="0070C0"/>
                </a:soli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41730" y="1700808"/>
            <a:ext cx="7467600" cy="48965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E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LO QUE DEBES SABER</a:t>
            </a:r>
            <a:r>
              <a:rPr lang="es-ES" sz="2800" b="1" dirty="0" smtClean="0">
                <a:solidFill>
                  <a:srgbClr val="0070C0"/>
                </a:solidFill>
              </a:rPr>
              <a:t>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s-ES" sz="2600" b="1" dirty="0" smtClean="0"/>
              <a:t>Resuelve dudas y</a:t>
            </a:r>
            <a:r>
              <a:rPr lang="es-ES" sz="2600" b="1" dirty="0"/>
              <a:t> m</a:t>
            </a:r>
            <a:r>
              <a:rPr lang="es-ES" sz="2600" b="1" dirty="0" smtClean="0"/>
              <a:t>arca pautas de trabajo.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s-ES" sz="2600" b="1" dirty="0" smtClean="0"/>
              <a:t>Reúne “ideales y valores” de los voluntarios: </a:t>
            </a:r>
            <a:r>
              <a:rPr lang="es-ES" sz="2600" dirty="0" smtClean="0"/>
              <a:t>señas de identidad del movimiento voluntario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s-ES" sz="2600" dirty="0" smtClean="0"/>
              <a:t>Se divide en </a:t>
            </a:r>
            <a:r>
              <a:rPr lang="es-ES" sz="2600" b="1" dirty="0" smtClean="0"/>
              <a:t>4 apartados de </a:t>
            </a:r>
            <a:r>
              <a:rPr lang="es-ES" sz="2600" b="1" dirty="0" smtClean="0">
                <a:solidFill>
                  <a:srgbClr val="0070C0"/>
                </a:solidFill>
              </a:rPr>
              <a:t>deberes del voluntario hacia</a:t>
            </a:r>
            <a:r>
              <a:rPr lang="es-ES" sz="2600" dirty="0" smtClean="0"/>
              <a:t>: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</a:rPr>
              <a:t>Los beneficiarios, 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</a:rPr>
              <a:t>la organización,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</a:rPr>
              <a:t> los otros voluntarios y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</a:rPr>
              <a:t> la sociedad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DEBERES DEL VOLUNTARIO 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HACIA </a:t>
            </a:r>
          </a:p>
          <a:p>
            <a:pPr marL="0" indent="0" algn="ctr">
              <a:buNone/>
            </a:pP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LOS BENEFICIARIOS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8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DEBERES DEL VOLUNTARIO 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HACIA </a:t>
            </a:r>
          </a:p>
          <a:p>
            <a:pPr marL="0" indent="0" algn="ctr">
              <a:buNone/>
            </a:pP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LA ORGANIZACIÓN 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DEBERES DEL VOLUNTARIO 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HACIA </a:t>
            </a:r>
          </a:p>
          <a:p>
            <a:pPr marL="0" indent="0" algn="ctr">
              <a:buNone/>
            </a:pP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LOS OTROS VOLUNTARIOS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2CC48395AFE2D4191E5867484ACE8DE" ma:contentTypeVersion="1" ma:contentTypeDescription="Crear nuevo documento." ma:contentTypeScope="" ma:versionID="e43732fc4d0bbd9032bc6f2e4a50b2e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08575E-7105-4FE0-ACC0-FA5F49B5AFB5}"/>
</file>

<file path=customXml/itemProps2.xml><?xml version="1.0" encoding="utf-8"?>
<ds:datastoreItem xmlns:ds="http://schemas.openxmlformats.org/officeDocument/2006/customXml" ds:itemID="{E42CDB84-150C-4D09-9CB0-4DDAFC69AF6C}"/>
</file>

<file path=customXml/itemProps3.xml><?xml version="1.0" encoding="utf-8"?>
<ds:datastoreItem xmlns:ds="http://schemas.openxmlformats.org/officeDocument/2006/customXml" ds:itemID="{373EFABB-3254-4058-933D-A0EC0BE774BE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812</TotalTime>
  <Words>1128</Words>
  <Application>Microsoft Office PowerPoint</Application>
  <PresentationFormat>Presentación en pantalla (4:3)</PresentationFormat>
  <Paragraphs>180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Mirador</vt:lpstr>
      <vt:lpstr>Código ético  de los voluntarios y  de las organizaciones</vt:lpstr>
      <vt:lpstr>ÉTICA Y LEGALIDAD</vt:lpstr>
      <vt:lpstr>PORQUE NO TODO VALE</vt:lpstr>
      <vt:lpstr>Presentación de PowerPoint</vt:lpstr>
      <vt:lpstr> ¿Qué es un código ético? </vt:lpstr>
      <vt:lpstr>CÓDIGO ÉTICO COMÚN PARA EL VOLUNTARIADO, 1998 </vt:lpstr>
      <vt:lpstr>Presentación de PowerPoint</vt:lpstr>
      <vt:lpstr>Presentación de PowerPoint</vt:lpstr>
      <vt:lpstr>Presentación de PowerPoint</vt:lpstr>
      <vt:lpstr>Presentación de PowerPoint</vt:lpstr>
      <vt:lpstr>CÓDIGO ÉTICO DE LAS ORGANIZACIONES DE VOLUNTARIADO, 2000</vt:lpstr>
      <vt:lpstr>LO QUE DEBES SABER: </vt:lpstr>
      <vt:lpstr>Fines de las organizaciones de voluntariado (7)</vt:lpstr>
      <vt:lpstr>Fines de las organizaciones de voluntariado (7)</vt:lpstr>
      <vt:lpstr>RELACIONES DE LAS ORGANIZACIONES DE VOLUNTARIADO (6)</vt:lpstr>
      <vt:lpstr>RELACIONES DE LAS ORGANIZACIONES DE VOLUNTARIADO con: </vt:lpstr>
      <vt:lpstr>RELACIONES DE LAS ORGANIZACIONES DE VOLUNTARIADO con: </vt:lpstr>
      <vt:lpstr>RELACIONES DE LAS ORGANIZACIONES DE VOLUNTARIADO con: </vt:lpstr>
      <vt:lpstr>RELACIONES DE LAS ORGANIZACIONES DE VOLUNTARIADO con: </vt:lpstr>
      <vt:lpstr>RELACIONES DE LAS ORGANIZACIONES DE VOLUNTARIADO con: </vt:lpstr>
      <vt:lpstr>RELACIONES DE LAS ORGANIZACIONES DE VOLUNTARIADO con: </vt:lpstr>
      <vt:lpstr>RELACIONES DE LAS ORGANIZACIONES DE VOLUNTARIADO con: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Caritas-Fujitsu</dc:creator>
  <cp:lastModifiedBy>nfronceda</cp:lastModifiedBy>
  <cp:revision>69</cp:revision>
  <cp:lastPrinted>2016-04-07T14:56:52Z</cp:lastPrinted>
  <dcterms:created xsi:type="dcterms:W3CDTF">2014-10-24T16:03:30Z</dcterms:created>
  <dcterms:modified xsi:type="dcterms:W3CDTF">2016-04-07T14:58:42Z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0x010100D2CC48395AFE2D4191E5867484ACE8DE</vt:lpwstr>
  </property>
</Properties>
</file>