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23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2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53.xml" ContentType="application/vnd.openxmlformats-officedocument.presentationml.slide+xml"/>
  <Override PartName="/ppt/slides/slide18.xml" ContentType="application/vnd.openxmlformats-officedocument.presentationml.slide+xml"/>
  <Override PartName="/ppt/slides/slide5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52.xml" ContentType="application/vnd.openxmlformats-officedocument.presentationml.slide+xml"/>
  <Override PartName="/ppt/slides/slide47.xml" ContentType="application/vnd.openxmlformats-officedocument.presentationml.slide+xml"/>
  <Override PartName="/ppt/slides/slide38.xml" ContentType="application/vnd.openxmlformats-officedocument.presentationml.slide+xml"/>
  <Override PartName="/ppt/slides/slide45.xml" ContentType="application/vnd.openxmlformats-officedocument.presentationml.slide+xml"/>
  <Override PartName="/ppt/slides/slide49.xml" ContentType="application/vnd.openxmlformats-officedocument.presentationml.slide+xml"/>
  <Override PartName="/ppt/slides/slide46.xml" ContentType="application/vnd.openxmlformats-officedocument.presentationml.slide+xml"/>
  <Override PartName="/ppt/slides/slide50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40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61"/>
  </p:notesMasterIdLst>
  <p:sldIdLst>
    <p:sldId id="317" r:id="rId2"/>
    <p:sldId id="306" r:id="rId3"/>
    <p:sldId id="307" r:id="rId4"/>
    <p:sldId id="257" r:id="rId5"/>
    <p:sldId id="318" r:id="rId6"/>
    <p:sldId id="319" r:id="rId7"/>
    <p:sldId id="320" r:id="rId8"/>
    <p:sldId id="311" r:id="rId9"/>
    <p:sldId id="312" r:id="rId10"/>
    <p:sldId id="263" r:id="rId11"/>
    <p:sldId id="264" r:id="rId12"/>
    <p:sldId id="259" r:id="rId13"/>
    <p:sldId id="260" r:id="rId14"/>
    <p:sldId id="261" r:id="rId15"/>
    <p:sldId id="262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315" r:id="rId42"/>
    <p:sldId id="309" r:id="rId43"/>
    <p:sldId id="310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14" r:id="rId54"/>
    <p:sldId id="313" r:id="rId55"/>
    <p:sldId id="308" r:id="rId56"/>
    <p:sldId id="267" r:id="rId57"/>
    <p:sldId id="268" r:id="rId58"/>
    <p:sldId id="316" r:id="rId59"/>
    <p:sldId id="321" r:id="rId60"/>
  </p:sldIdLst>
  <p:sldSz cx="9144000" cy="6858000" type="screen4x3"/>
  <p:notesSz cx="6858000" cy="9144000"/>
  <p:embeddedFontLst>
    <p:embeddedFont>
      <p:font typeface="Arial Rounded MT Bold" panose="020F0704030504030204" pitchFamily="34" charset="0"/>
      <p:regular r:id="rId62"/>
    </p:embeddedFont>
    <p:embeddedFont>
      <p:font typeface="Impact" panose="020B0806030902050204" pitchFamily="34" charset="0"/>
      <p:regular r:id="rId63"/>
    </p:embeddedFont>
    <p:embeddedFont>
      <p:font typeface="MV Boli" panose="02000500030200090000" pitchFamily="2" charset="0"/>
      <p:regular r:id="rId64"/>
    </p:embeddedFont>
    <p:embeddedFont>
      <p:font typeface="Roboto Mono" panose="020B0604020202020204" charset="0"/>
      <p:regular r:id="rId65"/>
      <p:bold r:id="rId66"/>
      <p:italic r:id="rId67"/>
      <p:boldItalic r:id="rId68"/>
    </p:embeddedFont>
    <p:embeddedFont>
      <p:font typeface="Merriweather" panose="020B0604020202020204" charset="0"/>
      <p:regular r:id="rId69"/>
      <p:bold r:id="rId70"/>
      <p:italic r:id="rId71"/>
      <p:boldItalic r:id="rId72"/>
    </p:embeddedFont>
    <p:embeddedFont>
      <p:font typeface="Permanent Marker" panose="020B0604020202020204" charset="0"/>
      <p:regular r:id="rId73"/>
    </p:embeddedFont>
    <p:embeddedFont>
      <p:font typeface="Komika Axis" panose="02000506000000020004" pitchFamily="2" charset="0"/>
      <p:regular r:id="rId74"/>
    </p:embeddedFont>
    <p:embeddedFont>
      <p:font typeface="Calibri" panose="020F0502020204030204" pitchFamily="34" charset="0"/>
      <p:regular r:id="rId75"/>
      <p:bold r:id="rId76"/>
      <p:italic r:id="rId77"/>
      <p:boldItalic r:id="rId7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9EB8"/>
    <a:srgbClr val="CCCC00"/>
    <a:srgbClr val="04C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 showGuides="1">
      <p:cViewPr varScale="1">
        <p:scale>
          <a:sx n="66" d="100"/>
          <a:sy n="66" d="100"/>
        </p:scale>
        <p:origin x="-14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84" Type="http://schemas.openxmlformats.org/officeDocument/2006/relationships/customXml" Target="../customXml/item2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3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1.fntdata"/><Relationship Id="rId80" Type="http://schemas.openxmlformats.org/officeDocument/2006/relationships/viewProps" Target="viewProps.xml"/><Relationship Id="rId85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font" Target="fonts/font14.fntdata"/><Relationship Id="rId83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font" Target="fonts/font17.fntdata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5.fntdata"/><Relationship Id="rId7" Type="http://schemas.openxmlformats.org/officeDocument/2006/relationships/slide" Target="slides/slide6.xml"/><Relationship Id="rId71" Type="http://schemas.openxmlformats.org/officeDocument/2006/relationships/font" Target="fonts/font10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5.fntdata"/><Relationship Id="rId61" Type="http://schemas.openxmlformats.org/officeDocument/2006/relationships/notesMaster" Target="notesMasters/notesMaster1.xml"/><Relationship Id="rId8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827934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Shape 3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Shape 3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Shape 4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Shape 4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Shape 4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Shape 4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Shape 4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Shape 4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Shape 4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Shape 4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Shape 5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hape 50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Shape 5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Shape 5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hape 53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Shape 5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E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ítulo y texto vertica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E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ítulo vertical y text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E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E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E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Encabezado de secció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E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E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ció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E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E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ido con títul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E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n con título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E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E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2.jpg"/><Relationship Id="rId7" Type="http://schemas.openxmlformats.org/officeDocument/2006/relationships/image" Target="../media/image46.emf"/><Relationship Id="rId12" Type="http://schemas.openxmlformats.org/officeDocument/2006/relationships/image" Target="../media/image51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emf"/><Relationship Id="rId11" Type="http://schemas.openxmlformats.org/officeDocument/2006/relationships/image" Target="../media/image50.emf"/><Relationship Id="rId5" Type="http://schemas.openxmlformats.org/officeDocument/2006/relationships/image" Target="../media/image44.emf"/><Relationship Id="rId10" Type="http://schemas.openxmlformats.org/officeDocument/2006/relationships/image" Target="../media/image49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7" t="17379" r="31450" b="23627"/>
          <a:stretch/>
        </p:blipFill>
        <p:spPr bwMode="auto">
          <a:xfrm>
            <a:off x="611560" y="-27384"/>
            <a:ext cx="7960327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048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hape 137"/>
          <p:cNvPicPr preferRelativeResize="0"/>
          <p:nvPr/>
        </p:nvPicPr>
        <p:blipFill rotWithShape="1">
          <a:blip r:embed="rId3">
            <a:alphaModFix/>
          </a:blip>
          <a:srcRect l="2852"/>
          <a:stretch/>
        </p:blipFill>
        <p:spPr>
          <a:xfrm>
            <a:off x="0" y="0"/>
            <a:ext cx="914399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ape 142"/>
          <p:cNvPicPr preferRelativeResize="0"/>
          <p:nvPr/>
        </p:nvPicPr>
        <p:blipFill rotWithShape="1">
          <a:blip r:embed="rId3">
            <a:alphaModFix/>
          </a:blip>
          <a:srcRect l="2156" b="3203"/>
          <a:stretch/>
        </p:blipFill>
        <p:spPr>
          <a:xfrm>
            <a:off x="-1737" y="39793"/>
            <a:ext cx="9145736" cy="6845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Shape 116"/>
          <p:cNvPicPr preferRelativeResize="0"/>
          <p:nvPr/>
        </p:nvPicPr>
        <p:blipFill rotWithShape="1">
          <a:blip r:embed="rId3">
            <a:alphaModFix/>
          </a:blip>
          <a:srcRect b="6755"/>
          <a:stretch/>
        </p:blipFill>
        <p:spPr>
          <a:xfrm>
            <a:off x="0" y="-26375"/>
            <a:ext cx="9143998" cy="688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hape 121"/>
          <p:cNvPicPr preferRelativeResize="0"/>
          <p:nvPr/>
        </p:nvPicPr>
        <p:blipFill rotWithShape="1">
          <a:blip r:embed="rId3">
            <a:alphaModFix/>
          </a:blip>
          <a:srcRect b="5258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hape 126"/>
          <p:cNvPicPr preferRelativeResize="0"/>
          <p:nvPr/>
        </p:nvPicPr>
        <p:blipFill rotWithShape="1">
          <a:blip r:embed="rId3">
            <a:alphaModFix/>
          </a:blip>
          <a:srcRect b="6755"/>
          <a:stretch/>
        </p:blipFill>
        <p:spPr>
          <a:xfrm>
            <a:off x="-32905" y="0"/>
            <a:ext cx="917690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Shape 132"/>
          <p:cNvPicPr preferRelativeResize="0"/>
          <p:nvPr/>
        </p:nvPicPr>
        <p:blipFill rotWithShape="1">
          <a:blip r:embed="rId3">
            <a:alphaModFix/>
          </a:blip>
          <a:srcRect r="101" b="6113"/>
          <a:stretch/>
        </p:blipFill>
        <p:spPr>
          <a:xfrm>
            <a:off x="-9525" y="0"/>
            <a:ext cx="9153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A8DC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/>
        </p:nvSpPr>
        <p:spPr>
          <a:xfrm>
            <a:off x="386500" y="269650"/>
            <a:ext cx="8179200" cy="606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7200">
                <a:latin typeface="Roboto Mono"/>
                <a:ea typeface="Roboto Mono"/>
                <a:cs typeface="Roboto Mono"/>
                <a:sym typeface="Roboto Mono"/>
              </a:rPr>
              <a:t>PESIMISMO</a:t>
            </a:r>
          </a:p>
          <a:p>
            <a:pPr lvl="0" rtl="0">
              <a:spcBef>
                <a:spcPts val="0"/>
              </a:spcBef>
              <a:buNone/>
            </a:pPr>
            <a:r>
              <a:rPr lang="es-ES" sz="7200">
                <a:latin typeface="Roboto Mono"/>
                <a:ea typeface="Roboto Mono"/>
                <a:cs typeface="Roboto Mono"/>
                <a:sym typeface="Roboto Mono"/>
              </a:rPr>
              <a:t>VS</a:t>
            </a:r>
          </a:p>
          <a:p>
            <a:pPr lvl="0">
              <a:spcBef>
                <a:spcPts val="0"/>
              </a:spcBef>
              <a:buNone/>
            </a:pPr>
            <a:r>
              <a:rPr lang="es-ES" sz="7200">
                <a:latin typeface="Roboto Mono"/>
                <a:ea typeface="Roboto Mono"/>
                <a:cs typeface="Roboto Mono"/>
                <a:sym typeface="Roboto Mono"/>
              </a:rPr>
              <a:t>REALISMO</a:t>
            </a:r>
          </a:p>
        </p:txBody>
      </p:sp>
      <p:sp>
        <p:nvSpPr>
          <p:cNvPr id="187" name="Shape 187"/>
          <p:cNvSpPr txBox="1"/>
          <p:nvPr/>
        </p:nvSpPr>
        <p:spPr>
          <a:xfrm>
            <a:off x="1986400" y="4557025"/>
            <a:ext cx="5132100" cy="170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/>
          <p:nvPr/>
        </p:nvSpPr>
        <p:spPr>
          <a:xfrm>
            <a:off x="3002050" y="4053675"/>
            <a:ext cx="3298800" cy="1518900"/>
          </a:xfrm>
          <a:prstGeom prst="mathNotEqual">
            <a:avLst>
              <a:gd name="adj1" fmla="val 23520"/>
              <a:gd name="adj2" fmla="val 6600000"/>
              <a:gd name="adj3" fmla="val 11760"/>
            </a:avLst>
          </a:prstGeom>
          <a:solidFill>
            <a:srgbClr val="000000"/>
          </a:solidFill>
          <a:ln w="2286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A8DC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5650" y="2084541"/>
            <a:ext cx="7037575" cy="2113724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Shape 194"/>
          <p:cNvSpPr txBox="1"/>
          <p:nvPr/>
        </p:nvSpPr>
        <p:spPr>
          <a:xfrm>
            <a:off x="1005637" y="656125"/>
            <a:ext cx="6723300" cy="131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-ES" sz="6000" b="1"/>
              <a:t>*pesimismo:</a:t>
            </a:r>
          </a:p>
        </p:txBody>
      </p:sp>
      <p:sp>
        <p:nvSpPr>
          <p:cNvPr id="195" name="Shape 195"/>
          <p:cNvSpPr txBox="1"/>
          <p:nvPr/>
        </p:nvSpPr>
        <p:spPr>
          <a:xfrm>
            <a:off x="916800" y="4512075"/>
            <a:ext cx="7126500" cy="166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-ES" sz="3000" i="1"/>
              <a:t>tendencia a ver y juzgar las cosas en su aspecto más negativo y desfavorable.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Shape 2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8000" y="752475"/>
            <a:ext cx="5905500" cy="535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Shape 201"/>
          <p:cNvSpPr txBox="1"/>
          <p:nvPr/>
        </p:nvSpPr>
        <p:spPr>
          <a:xfrm>
            <a:off x="323575" y="215725"/>
            <a:ext cx="8340900" cy="103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02" name="Shape 202"/>
          <p:cNvSpPr txBox="1"/>
          <p:nvPr/>
        </p:nvSpPr>
        <p:spPr>
          <a:xfrm>
            <a:off x="1923475" y="6129950"/>
            <a:ext cx="5730000" cy="41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-ES" b="1"/>
              <a:t>pequeña prueba práctica, ¿alguien NO ha estado nunca en…?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/>
          <p:nvPr/>
        </p:nvSpPr>
        <p:spPr>
          <a:xfrm>
            <a:off x="431425" y="314575"/>
            <a:ext cx="8260200" cy="560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NUESTRA VISIÓN HACIA DETERMINADAS SITUACIONES DE LA VIDA ESTÁ CONDICIONADA </a:t>
            </a:r>
          </a:p>
          <a:p>
            <a:pPr lvl="0" rtl="0">
              <a:spcBef>
                <a:spcPts val="0"/>
              </a:spcBef>
              <a:buNone/>
            </a:pPr>
            <a:r>
              <a:rPr lang="es-ES" sz="7200" u="sng">
                <a:latin typeface="Permanent Marker"/>
                <a:ea typeface="Permanent Marker"/>
                <a:cs typeface="Permanent Marker"/>
                <a:sym typeface="Permanent Marker"/>
              </a:rPr>
              <a:t>OBVIAMENTE</a:t>
            </a:r>
            <a:r>
              <a:rPr lang="es-ES" sz="7200">
                <a:latin typeface="Permanent Marker"/>
                <a:ea typeface="Permanent Marker"/>
                <a:cs typeface="Permanent Marker"/>
                <a:sym typeface="Permanent Marker"/>
              </a:rPr>
              <a:t>, </a:t>
            </a:r>
          </a:p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POR LAS PARTES QUE CONOCEMOS DE ESAS SITUACIONES.</a:t>
            </a:r>
          </a:p>
          <a:p>
            <a:pPr lvl="0" rtl="0">
              <a:spcBef>
                <a:spcPts val="0"/>
              </a:spcBef>
              <a:buNone/>
            </a:pP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                                         </a:t>
            </a:r>
          </a:p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                                         SI SÓLO CONOCES LA </a:t>
            </a:r>
            <a:r>
              <a:rPr lang="es-ES" u="sng">
                <a:latin typeface="Permanent Marker"/>
                <a:ea typeface="Permanent Marker"/>
                <a:cs typeface="Permanent Marker"/>
                <a:sym typeface="Permanent Marker"/>
              </a:rPr>
              <a:t>PARTE</a:t>
            </a: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 QUE ESTÁ MAL DE ALGO, </a:t>
            </a:r>
          </a:p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                                         TE PARECERÁ QUE ESE ALGO ESTÁ MAL, EN SU </a:t>
            </a:r>
            <a:r>
              <a:rPr lang="es-ES" u="sng">
                <a:latin typeface="Permanent Marker"/>
                <a:ea typeface="Permanent Marker"/>
                <a:cs typeface="Permanent Marker"/>
                <a:sym typeface="Permanent Marker"/>
              </a:rPr>
              <a:t>TOTALIDAD</a:t>
            </a: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.</a:t>
            </a:r>
          </a:p>
          <a:p>
            <a:pPr lvl="0" rtl="0">
              <a:spcBef>
                <a:spcPts val="0"/>
              </a:spcBef>
              <a:buNone/>
            </a:pP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>
              <a:spcBef>
                <a:spcPts val="0"/>
              </a:spcBef>
              <a:buNone/>
            </a:pPr>
            <a:endParaRPr sz="720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08" name="Shape 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5624" y="3265547"/>
            <a:ext cx="4982048" cy="331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Shape 2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400" y="2084800"/>
            <a:ext cx="2476500" cy="449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31726"/>
            <a:ext cx="7399551" cy="4833578"/>
          </a:xfrm>
          <a:prstGeom prst="rect">
            <a:avLst/>
          </a:prstGeom>
        </p:spPr>
      </p:pic>
      <p:sp>
        <p:nvSpPr>
          <p:cNvPr id="7" name="Shape 97"/>
          <p:cNvSpPr/>
          <p:nvPr/>
        </p:nvSpPr>
        <p:spPr>
          <a:xfrm>
            <a:off x="539750" y="188640"/>
            <a:ext cx="8064697" cy="575914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 w="254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A5A5A5"/>
              </a:buClr>
              <a:buSzPct val="25000"/>
              <a:buFont typeface="Arial"/>
              <a:buNone/>
            </a:pPr>
            <a:r>
              <a:rPr lang="es-ES" sz="2475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TU</a:t>
            </a:r>
            <a:r>
              <a:rPr lang="es-ES" sz="2475" b="1" dirty="0" smtClean="0">
                <a:solidFill>
                  <a:schemeClr val="bg1"/>
                </a:solidFill>
                <a:latin typeface="Arial Rounded MT Bold" panose="020F0704030504030204" pitchFamily="34" charset="0"/>
                <a:sym typeface="Arial"/>
              </a:rPr>
              <a:t> PRIMERA </a:t>
            </a:r>
            <a:r>
              <a:rPr lang="es-ES" sz="2475" b="1" dirty="0">
                <a:solidFill>
                  <a:schemeClr val="bg1"/>
                </a:solidFill>
                <a:latin typeface="Arial Rounded MT Bold" panose="020F0704030504030204" pitchFamily="34" charset="0"/>
                <a:sym typeface="Arial"/>
              </a:rPr>
              <a:t>IMPRESIÓN</a:t>
            </a:r>
          </a:p>
        </p:txBody>
      </p:sp>
    </p:spTree>
    <p:extLst>
      <p:ext uri="{BB962C8B-B14F-4D97-AF65-F5344CB8AC3E}">
        <p14:creationId xmlns:p14="http://schemas.microsoft.com/office/powerpoint/2010/main" val="137725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9138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hape 214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392700" y="127075"/>
            <a:ext cx="3723899" cy="197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8749" y="3136875"/>
            <a:ext cx="4905075" cy="350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700" y="4089625"/>
            <a:ext cx="3174225" cy="254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1249" y="1441499"/>
            <a:ext cx="5079700" cy="506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Shape 2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62625" y="127076"/>
            <a:ext cx="3401199" cy="207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9138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Shape 223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392700" y="127075"/>
            <a:ext cx="3723899" cy="197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Shape 2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8749" y="3136875"/>
            <a:ext cx="4905075" cy="350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700" y="4089625"/>
            <a:ext cx="3174225" cy="254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1249" y="1441499"/>
            <a:ext cx="5079700" cy="506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62625" y="127076"/>
            <a:ext cx="3401199" cy="207852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Shape 228"/>
          <p:cNvSpPr txBox="1"/>
          <p:nvPr/>
        </p:nvSpPr>
        <p:spPr>
          <a:xfrm>
            <a:off x="188750" y="377500"/>
            <a:ext cx="4332300" cy="6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-ES" sz="3000">
                <a:latin typeface="Permanent Marker"/>
                <a:ea typeface="Permanent Marker"/>
                <a:cs typeface="Permanent Marker"/>
                <a:sym typeface="Permanent Marker"/>
              </a:rPr>
              <a:t>TRISTEZA, SOLEDAD, ABANDONO</a:t>
            </a:r>
          </a:p>
        </p:txBody>
      </p:sp>
      <p:sp>
        <p:nvSpPr>
          <p:cNvPr id="229" name="Shape 229"/>
          <p:cNvSpPr txBox="1"/>
          <p:nvPr/>
        </p:nvSpPr>
        <p:spPr>
          <a:xfrm>
            <a:off x="3433500" y="665125"/>
            <a:ext cx="5177100" cy="60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9138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Shape 234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392700" y="127075"/>
            <a:ext cx="3723899" cy="197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Shape 2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8749" y="3136875"/>
            <a:ext cx="4905075" cy="350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Shape 2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700" y="4089625"/>
            <a:ext cx="3174225" cy="254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Shape 2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1249" y="1441499"/>
            <a:ext cx="5079700" cy="506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Shape 2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62625" y="127076"/>
            <a:ext cx="3401199" cy="207852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Shape 239"/>
          <p:cNvSpPr txBox="1"/>
          <p:nvPr/>
        </p:nvSpPr>
        <p:spPr>
          <a:xfrm>
            <a:off x="188750" y="377500"/>
            <a:ext cx="4332300" cy="6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3000">
                <a:latin typeface="Permanent Marker"/>
                <a:ea typeface="Permanent Marker"/>
                <a:cs typeface="Permanent Marker"/>
                <a:sym typeface="Permanent Marker"/>
              </a:rPr>
              <a:t>TRISTEZA, SOLEDAD, ABANDONO</a:t>
            </a:r>
          </a:p>
        </p:txBody>
      </p:sp>
      <p:sp>
        <p:nvSpPr>
          <p:cNvPr id="240" name="Shape 240"/>
          <p:cNvSpPr txBox="1"/>
          <p:nvPr/>
        </p:nvSpPr>
        <p:spPr>
          <a:xfrm>
            <a:off x="3433500" y="665125"/>
            <a:ext cx="5177100" cy="60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41" name="Shape 241"/>
          <p:cNvSpPr txBox="1"/>
          <p:nvPr/>
        </p:nvSpPr>
        <p:spPr>
          <a:xfrm>
            <a:off x="5428875" y="404475"/>
            <a:ext cx="3534900" cy="140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  ALGO LEJANO QUE VA MUY MAL, </a:t>
            </a:r>
          </a:p>
          <a:p>
            <a:pPr lv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          SITUACIÓN DESCONTROLADA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9138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Shape 246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392700" y="127075"/>
            <a:ext cx="3723899" cy="197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Shape 2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8749" y="3136875"/>
            <a:ext cx="4905075" cy="350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Shape 2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700" y="4089625"/>
            <a:ext cx="3174225" cy="254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1249" y="1441499"/>
            <a:ext cx="5079700" cy="506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62625" y="127076"/>
            <a:ext cx="3401199" cy="207852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Shape 251"/>
          <p:cNvSpPr txBox="1"/>
          <p:nvPr/>
        </p:nvSpPr>
        <p:spPr>
          <a:xfrm>
            <a:off x="188750" y="377500"/>
            <a:ext cx="4332300" cy="6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3000">
                <a:latin typeface="Permanent Marker"/>
                <a:ea typeface="Permanent Marker"/>
                <a:cs typeface="Permanent Marker"/>
                <a:sym typeface="Permanent Marker"/>
              </a:rPr>
              <a:t>TRISTEZA, SOLEDAD, ABANDONO</a:t>
            </a:r>
          </a:p>
        </p:txBody>
      </p:sp>
      <p:sp>
        <p:nvSpPr>
          <p:cNvPr id="252" name="Shape 252"/>
          <p:cNvSpPr txBox="1"/>
          <p:nvPr/>
        </p:nvSpPr>
        <p:spPr>
          <a:xfrm>
            <a:off x="3433500" y="665125"/>
            <a:ext cx="5177100" cy="60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53" name="Shape 253"/>
          <p:cNvSpPr txBox="1"/>
          <p:nvPr/>
        </p:nvSpPr>
        <p:spPr>
          <a:xfrm>
            <a:off x="5428875" y="404475"/>
            <a:ext cx="3534900" cy="140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  ALGO LEJANO QUE VA MUY MAL, </a:t>
            </a:r>
          </a:p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          SITUACIÓN DESCONTROLADA</a:t>
            </a:r>
          </a:p>
        </p:txBody>
      </p:sp>
      <p:sp>
        <p:nvSpPr>
          <p:cNvPr id="254" name="Shape 254"/>
          <p:cNvSpPr txBox="1"/>
          <p:nvPr/>
        </p:nvSpPr>
        <p:spPr>
          <a:xfrm>
            <a:off x="2121225" y="2444800"/>
            <a:ext cx="3352500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4800">
                <a:latin typeface="Permanent Marker"/>
                <a:ea typeface="Permanent Marker"/>
                <a:cs typeface="Permanent Marker"/>
                <a:sym typeface="Permanent Marker"/>
              </a:rPr>
              <a:t>TERCER</a:t>
            </a:r>
          </a:p>
          <a:p>
            <a:pPr lvl="0">
              <a:spcBef>
                <a:spcPts val="0"/>
              </a:spcBef>
              <a:buNone/>
            </a:pPr>
            <a:r>
              <a:rPr lang="es-ES" sz="4800">
                <a:latin typeface="Permanent Marker"/>
                <a:ea typeface="Permanent Marker"/>
                <a:cs typeface="Permanent Marker"/>
                <a:sym typeface="Permanent Marker"/>
              </a:rPr>
              <a:t>   MUNDO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9138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Shape 259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392700" y="127075"/>
            <a:ext cx="3723899" cy="197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Shape 2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8749" y="3136875"/>
            <a:ext cx="4905075" cy="350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Shape 2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700" y="4089625"/>
            <a:ext cx="3174225" cy="254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Shape 2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1249" y="1441499"/>
            <a:ext cx="5079700" cy="506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Shape 2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62625" y="127076"/>
            <a:ext cx="3401199" cy="207852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Shape 264"/>
          <p:cNvSpPr txBox="1"/>
          <p:nvPr/>
        </p:nvSpPr>
        <p:spPr>
          <a:xfrm>
            <a:off x="188750" y="377500"/>
            <a:ext cx="4332300" cy="6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3000">
                <a:latin typeface="Permanent Marker"/>
                <a:ea typeface="Permanent Marker"/>
                <a:cs typeface="Permanent Marker"/>
                <a:sym typeface="Permanent Marker"/>
              </a:rPr>
              <a:t>TRISTEZA, SOLEDAD, ABANDONO</a:t>
            </a:r>
          </a:p>
        </p:txBody>
      </p:sp>
      <p:sp>
        <p:nvSpPr>
          <p:cNvPr id="265" name="Shape 265"/>
          <p:cNvSpPr txBox="1"/>
          <p:nvPr/>
        </p:nvSpPr>
        <p:spPr>
          <a:xfrm>
            <a:off x="3433500" y="665125"/>
            <a:ext cx="5177100" cy="60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66" name="Shape 266"/>
          <p:cNvSpPr txBox="1"/>
          <p:nvPr/>
        </p:nvSpPr>
        <p:spPr>
          <a:xfrm>
            <a:off x="5428875" y="404475"/>
            <a:ext cx="3534900" cy="140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  ALGO LEJANO QUE VA MUY MAL, </a:t>
            </a:r>
          </a:p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          SITUACIÓN DESCONTROLADA</a:t>
            </a:r>
          </a:p>
        </p:txBody>
      </p:sp>
      <p:sp>
        <p:nvSpPr>
          <p:cNvPr id="267" name="Shape 267"/>
          <p:cNvSpPr txBox="1"/>
          <p:nvPr/>
        </p:nvSpPr>
        <p:spPr>
          <a:xfrm>
            <a:off x="2121225" y="2444800"/>
            <a:ext cx="3352500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4800">
                <a:latin typeface="Permanent Marker"/>
                <a:ea typeface="Permanent Marker"/>
                <a:cs typeface="Permanent Marker"/>
                <a:sym typeface="Permanent Marker"/>
              </a:rPr>
              <a:t>TERCER</a:t>
            </a:r>
          </a:p>
          <a:p>
            <a:pPr lvl="0" rtl="0">
              <a:spcBef>
                <a:spcPts val="0"/>
              </a:spcBef>
              <a:buNone/>
            </a:pPr>
            <a:r>
              <a:rPr lang="es-ES" sz="4800">
                <a:latin typeface="Permanent Marker"/>
                <a:ea typeface="Permanent Marker"/>
                <a:cs typeface="Permanent Marker"/>
                <a:sym typeface="Permanent Marker"/>
              </a:rPr>
              <a:t>   MUNDO</a:t>
            </a:r>
          </a:p>
        </p:txBody>
      </p:sp>
      <p:sp>
        <p:nvSpPr>
          <p:cNvPr id="268" name="Shape 268"/>
          <p:cNvSpPr txBox="1"/>
          <p:nvPr/>
        </p:nvSpPr>
        <p:spPr>
          <a:xfrm>
            <a:off x="5752450" y="3918850"/>
            <a:ext cx="2606700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69" name="Shape 269"/>
          <p:cNvSpPr txBox="1"/>
          <p:nvPr/>
        </p:nvSpPr>
        <p:spPr>
          <a:xfrm>
            <a:off x="6103000" y="4035700"/>
            <a:ext cx="2678400" cy="125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-ES" sz="6000">
                <a:latin typeface="Permanent Marker"/>
                <a:ea typeface="Permanent Marker"/>
                <a:cs typeface="Permanent Marker"/>
                <a:sym typeface="Permanent Marker"/>
              </a:rPr>
              <a:t>pobres</a:t>
            </a:r>
          </a:p>
        </p:txBody>
      </p:sp>
      <p:sp>
        <p:nvSpPr>
          <p:cNvPr id="270" name="Shape 270"/>
          <p:cNvSpPr txBox="1"/>
          <p:nvPr/>
        </p:nvSpPr>
        <p:spPr>
          <a:xfrm>
            <a:off x="8062425" y="4314350"/>
            <a:ext cx="5177100" cy="60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1" name="Shape 271"/>
          <p:cNvSpPr txBox="1"/>
          <p:nvPr/>
        </p:nvSpPr>
        <p:spPr>
          <a:xfrm>
            <a:off x="575250" y="4880600"/>
            <a:ext cx="2991600" cy="125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360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>
              <a:spcBef>
                <a:spcPts val="0"/>
              </a:spcBef>
              <a:buNone/>
            </a:pP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9138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Shape 276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392700" y="127075"/>
            <a:ext cx="3723899" cy="197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Shape 2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8749" y="3136875"/>
            <a:ext cx="4905075" cy="350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Shape 2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700" y="4089625"/>
            <a:ext cx="3174225" cy="254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Shape 2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1249" y="1441499"/>
            <a:ext cx="5079700" cy="506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Shape 28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62625" y="127076"/>
            <a:ext cx="3401199" cy="207852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Shape 281"/>
          <p:cNvSpPr txBox="1"/>
          <p:nvPr/>
        </p:nvSpPr>
        <p:spPr>
          <a:xfrm>
            <a:off x="188750" y="377500"/>
            <a:ext cx="4332300" cy="6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3000" dirty="0">
                <a:latin typeface="Permanent Marker"/>
                <a:ea typeface="Permanent Marker"/>
                <a:cs typeface="Permanent Marker"/>
                <a:sym typeface="Permanent Marker"/>
              </a:rPr>
              <a:t>TRISTEZA, SOLEDAD, ABANDONO</a:t>
            </a:r>
          </a:p>
        </p:txBody>
      </p:sp>
      <p:sp>
        <p:nvSpPr>
          <p:cNvPr id="282" name="Shape 282"/>
          <p:cNvSpPr txBox="1"/>
          <p:nvPr/>
        </p:nvSpPr>
        <p:spPr>
          <a:xfrm>
            <a:off x="3433500" y="665125"/>
            <a:ext cx="5177100" cy="60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83" name="Shape 283"/>
          <p:cNvSpPr txBox="1"/>
          <p:nvPr/>
        </p:nvSpPr>
        <p:spPr>
          <a:xfrm>
            <a:off x="5428875" y="404475"/>
            <a:ext cx="3534900" cy="140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  ALGO LEJANO QUE VA MUY MAL, </a:t>
            </a:r>
          </a:p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          SITUACIÓN DESCONTROLADA</a:t>
            </a:r>
          </a:p>
        </p:txBody>
      </p:sp>
      <p:sp>
        <p:nvSpPr>
          <p:cNvPr id="284" name="Shape 284"/>
          <p:cNvSpPr txBox="1"/>
          <p:nvPr/>
        </p:nvSpPr>
        <p:spPr>
          <a:xfrm>
            <a:off x="2121225" y="2444800"/>
            <a:ext cx="3352500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4800" dirty="0">
                <a:latin typeface="Permanent Marker"/>
                <a:ea typeface="Permanent Marker"/>
                <a:cs typeface="Permanent Marker"/>
                <a:sym typeface="Permanent Marker"/>
              </a:rPr>
              <a:t>TERCER</a:t>
            </a:r>
          </a:p>
          <a:p>
            <a:pPr lvl="0" rtl="0">
              <a:spcBef>
                <a:spcPts val="0"/>
              </a:spcBef>
              <a:buNone/>
            </a:pPr>
            <a:r>
              <a:rPr lang="es-ES" sz="4800" dirty="0"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  <a:r>
              <a:rPr lang="es-ES" sz="4800" dirty="0" smtClean="0">
                <a:latin typeface="Permanent Marker"/>
                <a:ea typeface="Permanent Marker"/>
                <a:cs typeface="Permanent Marker"/>
                <a:sym typeface="Permanent Marker"/>
              </a:rPr>
              <a:t>  </a:t>
            </a:r>
            <a:r>
              <a:rPr lang="es-ES" sz="4800" dirty="0">
                <a:latin typeface="Permanent Marker"/>
                <a:ea typeface="Permanent Marker"/>
                <a:cs typeface="Permanent Marker"/>
                <a:sym typeface="Permanent Marker"/>
              </a:rPr>
              <a:t>MUNDO</a:t>
            </a:r>
          </a:p>
        </p:txBody>
      </p:sp>
      <p:sp>
        <p:nvSpPr>
          <p:cNvPr id="285" name="Shape 285"/>
          <p:cNvSpPr txBox="1"/>
          <p:nvPr/>
        </p:nvSpPr>
        <p:spPr>
          <a:xfrm>
            <a:off x="5752450" y="3918850"/>
            <a:ext cx="2606700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80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86" name="Shape 286"/>
          <p:cNvSpPr txBox="1"/>
          <p:nvPr/>
        </p:nvSpPr>
        <p:spPr>
          <a:xfrm>
            <a:off x="6103000" y="4035700"/>
            <a:ext cx="2678400" cy="125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6000">
                <a:latin typeface="Permanent Marker"/>
                <a:ea typeface="Permanent Marker"/>
                <a:cs typeface="Permanent Marker"/>
                <a:sym typeface="Permanent Marker"/>
              </a:rPr>
              <a:t>pobres</a:t>
            </a:r>
          </a:p>
        </p:txBody>
      </p:sp>
      <p:sp>
        <p:nvSpPr>
          <p:cNvPr id="287" name="Shape 287"/>
          <p:cNvSpPr txBox="1"/>
          <p:nvPr/>
        </p:nvSpPr>
        <p:spPr>
          <a:xfrm>
            <a:off x="8062425" y="4314350"/>
            <a:ext cx="5177100" cy="60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88" name="Shape 288"/>
          <p:cNvSpPr txBox="1"/>
          <p:nvPr/>
        </p:nvSpPr>
        <p:spPr>
          <a:xfrm>
            <a:off x="575250" y="4880600"/>
            <a:ext cx="2991600" cy="125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3600" dirty="0" smtClean="0">
                <a:latin typeface="Permanent Marker"/>
                <a:ea typeface="Permanent Marker"/>
                <a:cs typeface="Permanent Marker"/>
                <a:sym typeface="Permanent Marker"/>
              </a:rPr>
              <a:t>enfermedad</a:t>
            </a:r>
            <a:endParaRPr lang="es-ES" sz="3600" dirty="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/>
          <p:nvPr/>
        </p:nvSpPr>
        <p:spPr>
          <a:xfrm>
            <a:off x="1417200" y="476350"/>
            <a:ext cx="6309600" cy="59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3000">
                <a:latin typeface="Permanent Marker"/>
                <a:ea typeface="Permanent Marker"/>
                <a:cs typeface="Permanent Marker"/>
                <a:sym typeface="Permanent Marker"/>
              </a:rPr>
              <a:t>Eso, entre otras cosas, nos lleva a pensar que, si la totalidad está perjudicada, no existe solución. Es decir…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/>
          <p:nvPr/>
        </p:nvSpPr>
        <p:spPr>
          <a:xfrm>
            <a:off x="1417200" y="476350"/>
            <a:ext cx="6309600" cy="59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3000">
                <a:latin typeface="Permanent Marker"/>
                <a:ea typeface="Permanent Marker"/>
                <a:cs typeface="Permanent Marker"/>
                <a:sym typeface="Permanent Marker"/>
              </a:rPr>
              <a:t>Eso, entre otras cosas, nos lleva a pensar que, si la totalidad está perjudicada, no existe solución. Es decir…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99" name="Shape 299"/>
          <p:cNvSpPr txBox="1"/>
          <p:nvPr/>
        </p:nvSpPr>
        <p:spPr>
          <a:xfrm>
            <a:off x="2516700" y="3020025"/>
            <a:ext cx="4673700" cy="106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>
                <a:solidFill>
                  <a:srgbClr val="FF0000"/>
                </a:solidFill>
                <a:latin typeface="Merriweather"/>
                <a:ea typeface="Merriweather"/>
                <a:cs typeface="Merriweather"/>
                <a:sym typeface="Merriweather"/>
              </a:rPr>
              <a:t>Advertencia:</a:t>
            </a:r>
          </a:p>
          <a:p>
            <a:pPr lvl="0" rtl="0">
              <a:spcBef>
                <a:spcPts val="0"/>
              </a:spcBef>
              <a:buNone/>
            </a:pPr>
            <a:r>
              <a:rPr lang="es-ES">
                <a:solidFill>
                  <a:srgbClr val="FF0000"/>
                </a:solidFill>
                <a:latin typeface="Merriweather"/>
                <a:ea typeface="Merriweather"/>
                <a:cs typeface="Merriweather"/>
                <a:sym typeface="Merriweather"/>
              </a:rPr>
              <a:t>estas cuatro palabras pueden herir la sensibilidad de los presentes. </a:t>
            </a:r>
          </a:p>
          <a:p>
            <a:pPr lvl="0">
              <a:spcBef>
                <a:spcPts val="0"/>
              </a:spcBef>
              <a:buNone/>
            </a:pPr>
            <a:r>
              <a:rPr lang="es-ES">
                <a:solidFill>
                  <a:srgbClr val="FF0000"/>
                </a:solidFill>
                <a:latin typeface="Merriweather"/>
                <a:ea typeface="Merriweather"/>
                <a:cs typeface="Merriweather"/>
                <a:sym typeface="Merriweather"/>
              </a:rPr>
              <a:t>La organización no se hace responsable.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/>
          <p:nvPr/>
        </p:nvSpPr>
        <p:spPr>
          <a:xfrm>
            <a:off x="3253725" y="494350"/>
            <a:ext cx="3217800" cy="116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7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NO</a:t>
            </a: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05" name="Shape 305"/>
          <p:cNvSpPr txBox="1"/>
          <p:nvPr/>
        </p:nvSpPr>
        <p:spPr>
          <a:xfrm>
            <a:off x="3253725" y="1824600"/>
            <a:ext cx="4404300" cy="107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9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MERECE</a:t>
            </a:r>
          </a:p>
          <a:p>
            <a:pPr lvl="0" rtl="0">
              <a:spcBef>
                <a:spcPts val="0"/>
              </a:spcBef>
              <a:buNone/>
            </a:pPr>
            <a:r>
              <a:rPr lang="es-ES"/>
              <a:t>MERECE</a:t>
            </a:r>
          </a:p>
        </p:txBody>
      </p:sp>
      <p:sp>
        <p:nvSpPr>
          <p:cNvPr id="306" name="Shape 306"/>
          <p:cNvSpPr txBox="1"/>
          <p:nvPr/>
        </p:nvSpPr>
        <p:spPr>
          <a:xfrm>
            <a:off x="3352600" y="3406525"/>
            <a:ext cx="3424500" cy="123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07" name="Shape 307"/>
          <p:cNvSpPr txBox="1"/>
          <p:nvPr/>
        </p:nvSpPr>
        <p:spPr>
          <a:xfrm>
            <a:off x="3253725" y="3406525"/>
            <a:ext cx="2355000" cy="86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7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08" name="Shape 308"/>
          <p:cNvSpPr txBox="1"/>
          <p:nvPr/>
        </p:nvSpPr>
        <p:spPr>
          <a:xfrm>
            <a:off x="3289700" y="3406525"/>
            <a:ext cx="7361400" cy="206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-ES" sz="9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LA PENA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/>
          <p:nvPr/>
        </p:nvSpPr>
        <p:spPr>
          <a:xfrm>
            <a:off x="3082950" y="-72825"/>
            <a:ext cx="7538100" cy="595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6000">
                <a:latin typeface="Permanent Marker"/>
                <a:ea typeface="Permanent Marker"/>
                <a:cs typeface="Permanent Marker"/>
                <a:sym typeface="Permanent Marker"/>
              </a:rPr>
              <a:t>                      </a:t>
            </a:r>
          </a:p>
        </p:txBody>
      </p:sp>
      <p:sp>
        <p:nvSpPr>
          <p:cNvPr id="314" name="Shape 314"/>
          <p:cNvSpPr txBox="1"/>
          <p:nvPr/>
        </p:nvSpPr>
        <p:spPr>
          <a:xfrm>
            <a:off x="1945949" y="5886371"/>
            <a:ext cx="5177100" cy="60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15" name="Shape 315"/>
          <p:cNvSpPr txBox="1"/>
          <p:nvPr/>
        </p:nvSpPr>
        <p:spPr>
          <a:xfrm>
            <a:off x="341550" y="1860550"/>
            <a:ext cx="5177100" cy="60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16" name="Shape 316"/>
          <p:cNvSpPr txBox="1"/>
          <p:nvPr/>
        </p:nvSpPr>
        <p:spPr>
          <a:xfrm>
            <a:off x="-265150" y="826925"/>
            <a:ext cx="7702800" cy="351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17" name="Shape 3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7" y="0"/>
            <a:ext cx="9136422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67544" y="332656"/>
            <a:ext cx="828092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SzPct val="25000"/>
            </a:pPr>
            <a:r>
              <a:rPr lang="es-ES" sz="2600" b="1" dirty="0" smtClean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2 </a:t>
            </a:r>
            <a:r>
              <a:rPr lang="es-ES" sz="2600" b="1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a </a:t>
            </a:r>
            <a:r>
              <a:rPr lang="es-ES" sz="2600" b="1" dirty="0" smtClean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7segundos en </a:t>
            </a:r>
            <a:r>
              <a:rPr lang="es-ES" sz="2600" b="1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tomar una primera </a:t>
            </a:r>
            <a:r>
              <a:rPr lang="es-ES" sz="2600" b="1" dirty="0" smtClean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impresión, a través del lenguaje no verbal evaluamos </a:t>
            </a:r>
            <a:r>
              <a:rPr lang="es-ES" sz="2600" b="1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a las personas en </a:t>
            </a:r>
            <a:r>
              <a:rPr lang="es-ES" sz="2600" b="1" dirty="0" smtClean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 </a:t>
            </a:r>
            <a:r>
              <a:rPr lang="es-ES" sz="2600" b="1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pocos segundos</a:t>
            </a:r>
            <a:r>
              <a:rPr lang="es-ES" sz="2600" b="1" dirty="0" smtClean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.</a:t>
            </a:r>
          </a:p>
          <a:p>
            <a:pPr lvl="0" algn="just">
              <a:buSzPct val="25000"/>
            </a:pPr>
            <a:endParaRPr lang="es-ES" sz="2600" b="1" dirty="0">
              <a:solidFill>
                <a:schemeClr val="dk1"/>
              </a:solidFill>
              <a:latin typeface="Arial Rounded MT Bold" panose="020F0704030504030204" pitchFamily="34" charset="0"/>
              <a:ea typeface="Calibri"/>
              <a:cs typeface="MV Boli" panose="02000500030200090000" pitchFamily="2" charset="0"/>
              <a:sym typeface="Calibri"/>
            </a:endParaRPr>
          </a:p>
          <a:p>
            <a:pPr lvl="0" algn="just">
              <a:buSzPct val="25000"/>
            </a:pPr>
            <a:endParaRPr lang="es-ES" sz="2600" b="1" dirty="0" smtClean="0">
              <a:solidFill>
                <a:schemeClr val="dk1"/>
              </a:solidFill>
              <a:latin typeface="Arial Rounded MT Bold" panose="020F0704030504030204" pitchFamily="34" charset="0"/>
              <a:ea typeface="Calibri"/>
              <a:cs typeface="MV Boli" panose="02000500030200090000" pitchFamily="2" charset="0"/>
              <a:sym typeface="Calibri"/>
            </a:endParaRPr>
          </a:p>
          <a:p>
            <a:pPr lvl="0" algn="just">
              <a:buSzPct val="25000"/>
            </a:pPr>
            <a:endParaRPr lang="es-ES" sz="2600" b="1" dirty="0" smtClean="0">
              <a:solidFill>
                <a:schemeClr val="dk1"/>
              </a:solidFill>
              <a:latin typeface="Arial Rounded MT Bold" panose="020F0704030504030204" pitchFamily="34" charset="0"/>
              <a:ea typeface="Calibri"/>
              <a:cs typeface="MV Boli" panose="02000500030200090000" pitchFamily="2" charset="0"/>
              <a:sym typeface="Calibri"/>
            </a:endParaRPr>
          </a:p>
          <a:p>
            <a:pPr lvl="0" algn="just">
              <a:buSzPct val="25000"/>
            </a:pPr>
            <a:endParaRPr lang="es-ES" sz="2600" b="1" dirty="0">
              <a:solidFill>
                <a:schemeClr val="dk1"/>
              </a:solidFill>
              <a:latin typeface="Arial Rounded MT Bold" panose="020F0704030504030204" pitchFamily="34" charset="0"/>
              <a:ea typeface="Calibri"/>
              <a:cs typeface="MV Boli" panose="02000500030200090000" pitchFamily="2" charset="0"/>
              <a:sym typeface="Calibri"/>
            </a:endParaRPr>
          </a:p>
          <a:p>
            <a:pPr lvl="0" algn="just">
              <a:buSzPct val="25000"/>
            </a:pPr>
            <a:endParaRPr lang="es-ES" sz="2600" b="1" dirty="0">
              <a:solidFill>
                <a:schemeClr val="dk1"/>
              </a:solidFill>
              <a:latin typeface="Arial Rounded MT Bold" panose="020F0704030504030204" pitchFamily="34" charset="0"/>
              <a:ea typeface="Calibri"/>
              <a:cs typeface="MV Boli" panose="02000500030200090000" pitchFamily="2" charset="0"/>
              <a:sym typeface="Calibri"/>
            </a:endParaRPr>
          </a:p>
          <a:p>
            <a:pPr lvl="0" algn="just">
              <a:buSzPct val="25000"/>
            </a:pPr>
            <a:endParaRPr lang="es-ES" sz="2600" b="1" dirty="0" smtClean="0">
              <a:solidFill>
                <a:schemeClr val="dk1"/>
              </a:solidFill>
              <a:latin typeface="Arial Rounded MT Bold" panose="020F0704030504030204" pitchFamily="34" charset="0"/>
              <a:ea typeface="Calibri"/>
              <a:cs typeface="MV Boli" panose="02000500030200090000" pitchFamily="2" charset="0"/>
              <a:sym typeface="Calibri"/>
            </a:endParaRPr>
          </a:p>
          <a:p>
            <a:pPr lvl="0" algn="just">
              <a:buSzPct val="25000"/>
            </a:pPr>
            <a:endParaRPr lang="es-ES" sz="2600" b="1" dirty="0">
              <a:solidFill>
                <a:schemeClr val="dk1"/>
              </a:solidFill>
              <a:latin typeface="Arial Rounded MT Bold" panose="020F0704030504030204" pitchFamily="34" charset="0"/>
              <a:ea typeface="Calibri"/>
              <a:cs typeface="MV Boli" panose="02000500030200090000" pitchFamily="2" charset="0"/>
              <a:sym typeface="Calibri"/>
            </a:endParaRPr>
          </a:p>
          <a:p>
            <a:pPr lvl="0" algn="just">
              <a:buSzPct val="25000"/>
            </a:pPr>
            <a:endParaRPr lang="es-ES" sz="2600" b="1" dirty="0">
              <a:solidFill>
                <a:schemeClr val="dk1"/>
              </a:solidFill>
              <a:latin typeface="Arial Rounded MT Bold" panose="020F0704030504030204" pitchFamily="34" charset="0"/>
              <a:ea typeface="Calibri"/>
              <a:cs typeface="MV Boli" panose="02000500030200090000" pitchFamily="2" charset="0"/>
              <a:sym typeface="Calibri"/>
            </a:endParaRPr>
          </a:p>
          <a:p>
            <a:pPr lvl="0" algn="just">
              <a:buSzPct val="25000"/>
            </a:pPr>
            <a:r>
              <a:rPr lang="es-ES" sz="2600" dirty="0" smtClean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La </a:t>
            </a:r>
            <a:r>
              <a:rPr lang="es-ES" sz="2600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primera impresión </a:t>
            </a:r>
            <a:r>
              <a:rPr lang="es-ES" sz="2600" dirty="0" smtClean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es </a:t>
            </a:r>
            <a:r>
              <a:rPr lang="es-ES" sz="2600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la impronta que dejamos en los demás, las asociaciones en los voluntarios, los voluntarios en las asociaciones, </a:t>
            </a:r>
            <a:r>
              <a:rPr lang="es-ES" sz="2600" dirty="0" smtClean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 también en las entrevistas ¡ Se puede entrenar!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5" b="22766"/>
          <a:stretch/>
        </p:blipFill>
        <p:spPr bwMode="auto">
          <a:xfrm>
            <a:off x="1076117" y="1890462"/>
            <a:ext cx="6952267" cy="249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451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/>
          <p:nvPr/>
        </p:nvSpPr>
        <p:spPr>
          <a:xfrm>
            <a:off x="647150" y="395475"/>
            <a:ext cx="7720800" cy="596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300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s-ES" sz="3000">
                <a:latin typeface="Permanent Marker"/>
                <a:ea typeface="Permanent Marker"/>
                <a:cs typeface="Permanent Marker"/>
                <a:sym typeface="Permanent Marker"/>
              </a:rPr>
              <a:t>voluntariado = conocer la realidad</a:t>
            </a:r>
          </a:p>
          <a:p>
            <a:pPr lvl="0" rtl="0">
              <a:spcBef>
                <a:spcPts val="0"/>
              </a:spcBef>
              <a:buNone/>
            </a:pPr>
            <a:endParaRPr sz="300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s-ES" sz="3000">
                <a:latin typeface="Permanent Marker"/>
                <a:ea typeface="Permanent Marker"/>
                <a:cs typeface="Permanent Marker"/>
                <a:sym typeface="Permanent Marker"/>
              </a:rPr>
              <a:t>conocer = comprender en su totalidad</a:t>
            </a:r>
          </a:p>
          <a:p>
            <a:pPr lvl="0" rtl="0">
              <a:spcBef>
                <a:spcPts val="0"/>
              </a:spcBef>
              <a:buNone/>
            </a:pPr>
            <a:endParaRPr sz="300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s-ES" sz="3000">
                <a:latin typeface="Permanent Marker"/>
                <a:ea typeface="Permanent Marker"/>
                <a:cs typeface="Permanent Marker"/>
                <a:sym typeface="Permanent Marker"/>
              </a:rPr>
              <a:t>totalidad= realismo</a:t>
            </a:r>
          </a:p>
          <a:p>
            <a:pPr lvl="0" rtl="0">
              <a:spcBef>
                <a:spcPts val="0"/>
              </a:spcBef>
              <a:buNone/>
            </a:pPr>
            <a:endParaRPr sz="300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s-ES" sz="3000">
                <a:latin typeface="Permanent Marker"/>
                <a:ea typeface="Permanent Marker"/>
                <a:cs typeface="Permanent Marker"/>
                <a:sym typeface="Permanent Marker"/>
              </a:rPr>
              <a:t>realismo = factores - y factores +</a:t>
            </a:r>
          </a:p>
          <a:p>
            <a:pPr lvl="0" rtl="0">
              <a:spcBef>
                <a:spcPts val="0"/>
              </a:spcBef>
              <a:buNone/>
            </a:pPr>
            <a:endParaRPr sz="300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>
              <a:spcBef>
                <a:spcPts val="0"/>
              </a:spcBef>
              <a:buNone/>
            </a:pPr>
            <a:r>
              <a:rPr lang="es-ES" sz="3000">
                <a:latin typeface="Permanent Marker"/>
                <a:ea typeface="Permanent Marker"/>
                <a:cs typeface="Permanent Marker"/>
                <a:sym typeface="Permanent Marker"/>
              </a:rPr>
              <a:t>factores + =</a:t>
            </a:r>
            <a:r>
              <a:rPr lang="es-ES" sz="4800" u="sng">
                <a:latin typeface="Permanent Marker"/>
                <a:ea typeface="Permanent Marker"/>
                <a:cs typeface="Permanent Marker"/>
                <a:sym typeface="Permanent Marker"/>
              </a:rPr>
              <a:t> merece la pena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9138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Shape 327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392700" y="127075"/>
            <a:ext cx="3723899" cy="197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Shape 3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8749" y="3136875"/>
            <a:ext cx="4905075" cy="350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Shape 3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700" y="4089625"/>
            <a:ext cx="3174225" cy="254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Shape 3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1249" y="1441499"/>
            <a:ext cx="5079700" cy="506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Shape 3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62625" y="127076"/>
            <a:ext cx="3401199" cy="207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9138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Shape 336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392700" y="127075"/>
            <a:ext cx="3723899" cy="197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Shape 3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8749" y="3136875"/>
            <a:ext cx="4905075" cy="350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Shape 3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700" y="4089625"/>
            <a:ext cx="3174225" cy="254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Shape 3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1249" y="1441499"/>
            <a:ext cx="5079700" cy="506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Shape 3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62625" y="127076"/>
            <a:ext cx="3401199" cy="207852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Shape 341"/>
          <p:cNvSpPr txBox="1"/>
          <p:nvPr/>
        </p:nvSpPr>
        <p:spPr>
          <a:xfrm>
            <a:off x="188750" y="377500"/>
            <a:ext cx="4332300" cy="6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3000">
                <a:latin typeface="Permanent Marker"/>
                <a:ea typeface="Permanent Marker"/>
                <a:cs typeface="Permanent Marker"/>
                <a:sym typeface="Permanent Marker"/>
              </a:rPr>
              <a:t>ganas de contar</a:t>
            </a:r>
          </a:p>
          <a:p>
            <a:pPr lvl="0" rtl="0">
              <a:spcBef>
                <a:spcPts val="0"/>
              </a:spcBef>
              <a:buNone/>
            </a:pPr>
            <a:r>
              <a:rPr lang="es-ES" sz="3000">
                <a:latin typeface="Permanent Marker"/>
                <a:ea typeface="Permanent Marker"/>
                <a:cs typeface="Permanent Marker"/>
                <a:sym typeface="Permanent Marker"/>
              </a:rPr>
              <a:t>compartir experiencia</a:t>
            </a:r>
          </a:p>
        </p:txBody>
      </p:sp>
      <p:sp>
        <p:nvSpPr>
          <p:cNvPr id="342" name="Shape 342"/>
          <p:cNvSpPr txBox="1"/>
          <p:nvPr/>
        </p:nvSpPr>
        <p:spPr>
          <a:xfrm>
            <a:off x="3433500" y="665125"/>
            <a:ext cx="5177100" cy="60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9138"/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Shape 347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392700" y="127075"/>
            <a:ext cx="3723899" cy="197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Shape 3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8749" y="3136875"/>
            <a:ext cx="4905075" cy="350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Shape 3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700" y="4089625"/>
            <a:ext cx="3174225" cy="254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Shape 3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1249" y="1441499"/>
            <a:ext cx="5079700" cy="506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Shape 3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62625" y="127076"/>
            <a:ext cx="3401199" cy="207852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Shape 352"/>
          <p:cNvSpPr txBox="1"/>
          <p:nvPr/>
        </p:nvSpPr>
        <p:spPr>
          <a:xfrm>
            <a:off x="188750" y="377500"/>
            <a:ext cx="4332300" cy="6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3000">
                <a:latin typeface="Permanent Marker"/>
                <a:ea typeface="Permanent Marker"/>
                <a:cs typeface="Permanent Marker"/>
                <a:sym typeface="Permanent Marker"/>
              </a:rPr>
              <a:t>ganas de contar </a:t>
            </a:r>
          </a:p>
          <a:p>
            <a:pPr lvl="0" rtl="0">
              <a:spcBef>
                <a:spcPts val="0"/>
              </a:spcBef>
              <a:buNone/>
            </a:pPr>
            <a:r>
              <a:rPr lang="es-ES" sz="3000">
                <a:latin typeface="Permanent Marker"/>
                <a:ea typeface="Permanent Marker"/>
                <a:cs typeface="Permanent Marker"/>
                <a:sym typeface="Permanent Marker"/>
              </a:rPr>
              <a:t>compartir experiencia</a:t>
            </a:r>
          </a:p>
        </p:txBody>
      </p:sp>
      <p:sp>
        <p:nvSpPr>
          <p:cNvPr id="353" name="Shape 353"/>
          <p:cNvSpPr txBox="1"/>
          <p:nvPr/>
        </p:nvSpPr>
        <p:spPr>
          <a:xfrm>
            <a:off x="3433500" y="665125"/>
            <a:ext cx="5177100" cy="60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54" name="Shape 354"/>
          <p:cNvSpPr txBox="1"/>
          <p:nvPr/>
        </p:nvSpPr>
        <p:spPr>
          <a:xfrm>
            <a:off x="5428875" y="404475"/>
            <a:ext cx="3534900" cy="140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  tiempo de cambio, desastre natural                                                              </a:t>
            </a:r>
          </a:p>
        </p:txBody>
      </p:sp>
      <p:sp>
        <p:nvSpPr>
          <p:cNvPr id="355" name="Shape 355"/>
          <p:cNvSpPr txBox="1"/>
          <p:nvPr/>
        </p:nvSpPr>
        <p:spPr>
          <a:xfrm>
            <a:off x="6444525" y="611200"/>
            <a:ext cx="2876100" cy="60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¡¡solucionémoslo juntos!!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9138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Shape 360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392700" y="127075"/>
            <a:ext cx="3723899" cy="197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Shape 3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8749" y="3136875"/>
            <a:ext cx="4905075" cy="350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Shape 3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700" y="4089625"/>
            <a:ext cx="3174225" cy="254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Shape 3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1249" y="1441499"/>
            <a:ext cx="5079700" cy="506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Shape 3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62625" y="127076"/>
            <a:ext cx="3401199" cy="207852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Shape 365"/>
          <p:cNvSpPr txBox="1"/>
          <p:nvPr/>
        </p:nvSpPr>
        <p:spPr>
          <a:xfrm>
            <a:off x="188750" y="377500"/>
            <a:ext cx="4332300" cy="6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3000">
                <a:latin typeface="Permanent Marker"/>
                <a:ea typeface="Permanent Marker"/>
                <a:cs typeface="Permanent Marker"/>
                <a:sym typeface="Permanent Marker"/>
              </a:rPr>
              <a:t>ganas de contar </a:t>
            </a:r>
          </a:p>
          <a:p>
            <a:pPr lvl="0" rtl="0">
              <a:spcBef>
                <a:spcPts val="0"/>
              </a:spcBef>
              <a:buNone/>
            </a:pPr>
            <a:r>
              <a:rPr lang="es-ES" sz="3000">
                <a:latin typeface="Permanent Marker"/>
                <a:ea typeface="Permanent Marker"/>
                <a:cs typeface="Permanent Marker"/>
                <a:sym typeface="Permanent Marker"/>
              </a:rPr>
              <a:t>compartir experiencia</a:t>
            </a:r>
          </a:p>
        </p:txBody>
      </p:sp>
      <p:sp>
        <p:nvSpPr>
          <p:cNvPr id="366" name="Shape 366"/>
          <p:cNvSpPr txBox="1"/>
          <p:nvPr/>
        </p:nvSpPr>
        <p:spPr>
          <a:xfrm>
            <a:off x="3433500" y="665125"/>
            <a:ext cx="5177100" cy="60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67" name="Shape 367"/>
          <p:cNvSpPr txBox="1"/>
          <p:nvPr/>
        </p:nvSpPr>
        <p:spPr>
          <a:xfrm>
            <a:off x="5428875" y="404475"/>
            <a:ext cx="3534900" cy="140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  tiempo de cambio, desastre natural                                                              </a:t>
            </a:r>
          </a:p>
        </p:txBody>
      </p:sp>
      <p:sp>
        <p:nvSpPr>
          <p:cNvPr id="368" name="Shape 368"/>
          <p:cNvSpPr txBox="1"/>
          <p:nvPr/>
        </p:nvSpPr>
        <p:spPr>
          <a:xfrm>
            <a:off x="6444525" y="611200"/>
            <a:ext cx="2876100" cy="60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¡¡solucionémoslo juntos!!</a:t>
            </a:r>
          </a:p>
        </p:txBody>
      </p:sp>
      <p:sp>
        <p:nvSpPr>
          <p:cNvPr id="369" name="Shape 369"/>
          <p:cNvSpPr txBox="1"/>
          <p:nvPr/>
        </p:nvSpPr>
        <p:spPr>
          <a:xfrm>
            <a:off x="2283000" y="2205600"/>
            <a:ext cx="2822400" cy="124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-ES" sz="3600">
                <a:latin typeface="Permanent Marker"/>
                <a:ea typeface="Permanent Marker"/>
                <a:cs typeface="Permanent Marker"/>
                <a:sym typeface="Permanent Marker"/>
              </a:rPr>
              <a:t>países en vías de desarrollo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9138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Shape 374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392700" y="127075"/>
            <a:ext cx="3723899" cy="197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Shape 3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8749" y="3136875"/>
            <a:ext cx="4905075" cy="350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Shape 3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700" y="4089625"/>
            <a:ext cx="3174225" cy="254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Shape 3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1249" y="1441499"/>
            <a:ext cx="5079700" cy="506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Shape 37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62625" y="127076"/>
            <a:ext cx="3401199" cy="2078525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Shape 379"/>
          <p:cNvSpPr txBox="1"/>
          <p:nvPr/>
        </p:nvSpPr>
        <p:spPr>
          <a:xfrm>
            <a:off x="188750" y="377500"/>
            <a:ext cx="4332300" cy="6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3000">
                <a:latin typeface="Permanent Marker"/>
                <a:ea typeface="Permanent Marker"/>
                <a:cs typeface="Permanent Marker"/>
                <a:sym typeface="Permanent Marker"/>
              </a:rPr>
              <a:t>ganas de contar </a:t>
            </a:r>
          </a:p>
          <a:p>
            <a:pPr lvl="0" rtl="0">
              <a:spcBef>
                <a:spcPts val="0"/>
              </a:spcBef>
              <a:buNone/>
            </a:pPr>
            <a:r>
              <a:rPr lang="es-ES" sz="3000">
                <a:latin typeface="Permanent Marker"/>
                <a:ea typeface="Permanent Marker"/>
                <a:cs typeface="Permanent Marker"/>
                <a:sym typeface="Permanent Marker"/>
              </a:rPr>
              <a:t>compartir experiencia</a:t>
            </a:r>
          </a:p>
        </p:txBody>
      </p:sp>
      <p:sp>
        <p:nvSpPr>
          <p:cNvPr id="380" name="Shape 380"/>
          <p:cNvSpPr txBox="1"/>
          <p:nvPr/>
        </p:nvSpPr>
        <p:spPr>
          <a:xfrm>
            <a:off x="3433500" y="665125"/>
            <a:ext cx="5177100" cy="60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81" name="Shape 381"/>
          <p:cNvSpPr txBox="1"/>
          <p:nvPr/>
        </p:nvSpPr>
        <p:spPr>
          <a:xfrm>
            <a:off x="5428875" y="404475"/>
            <a:ext cx="3534900" cy="140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  tiempo de cambio, desastre natural                                                              </a:t>
            </a:r>
          </a:p>
        </p:txBody>
      </p:sp>
      <p:sp>
        <p:nvSpPr>
          <p:cNvPr id="382" name="Shape 382"/>
          <p:cNvSpPr txBox="1"/>
          <p:nvPr/>
        </p:nvSpPr>
        <p:spPr>
          <a:xfrm>
            <a:off x="6444525" y="611200"/>
            <a:ext cx="2876100" cy="60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¡¡solucionémoslo juntos!!</a:t>
            </a:r>
          </a:p>
        </p:txBody>
      </p:sp>
      <p:sp>
        <p:nvSpPr>
          <p:cNvPr id="383" name="Shape 383"/>
          <p:cNvSpPr txBox="1"/>
          <p:nvPr/>
        </p:nvSpPr>
        <p:spPr>
          <a:xfrm>
            <a:off x="2283000" y="2205600"/>
            <a:ext cx="2822400" cy="124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3600">
                <a:latin typeface="Permanent Marker"/>
                <a:ea typeface="Permanent Marker"/>
                <a:cs typeface="Permanent Marker"/>
                <a:sym typeface="Permanent Marker"/>
              </a:rPr>
              <a:t>países en vías de desarrollo</a:t>
            </a:r>
          </a:p>
        </p:txBody>
      </p:sp>
      <p:sp>
        <p:nvSpPr>
          <p:cNvPr id="384" name="Shape 384"/>
          <p:cNvSpPr txBox="1"/>
          <p:nvPr/>
        </p:nvSpPr>
        <p:spPr>
          <a:xfrm>
            <a:off x="5806400" y="3629350"/>
            <a:ext cx="3262800" cy="217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3600">
                <a:latin typeface="Permanent Marker"/>
                <a:ea typeface="Permanent Marker"/>
                <a:cs typeface="Permanent Marker"/>
                <a:sym typeface="Permanent Marker"/>
              </a:rPr>
              <a:t>injusticia social,</a:t>
            </a:r>
          </a:p>
          <a:p>
            <a:pPr lvl="0">
              <a:spcBef>
                <a:spcPts val="0"/>
              </a:spcBef>
              <a:buNone/>
            </a:pPr>
            <a:r>
              <a:rPr lang="es-ES" sz="3600">
                <a:latin typeface="Permanent Marker"/>
                <a:ea typeface="Permanent Marker"/>
                <a:cs typeface="Permanent Marker"/>
                <a:sym typeface="Permanent Marker"/>
              </a:rPr>
              <a:t>riqueza cultural</a:t>
            </a:r>
          </a:p>
        </p:txBody>
      </p:sp>
      <p:sp>
        <p:nvSpPr>
          <p:cNvPr id="385" name="Shape 385"/>
          <p:cNvSpPr txBox="1"/>
          <p:nvPr/>
        </p:nvSpPr>
        <p:spPr>
          <a:xfrm>
            <a:off x="6723175" y="4188500"/>
            <a:ext cx="5177100" cy="60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9138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Shape 391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392700" y="127075"/>
            <a:ext cx="3723899" cy="197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Shape 3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8749" y="3136875"/>
            <a:ext cx="4905075" cy="350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Shape 3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700" y="4089625"/>
            <a:ext cx="3174225" cy="254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Shape 3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1249" y="1441499"/>
            <a:ext cx="5079700" cy="506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Shape 3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62625" y="127076"/>
            <a:ext cx="3401199" cy="2078525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Shape 396"/>
          <p:cNvSpPr txBox="1"/>
          <p:nvPr/>
        </p:nvSpPr>
        <p:spPr>
          <a:xfrm>
            <a:off x="188750" y="377500"/>
            <a:ext cx="4332300" cy="6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3000">
                <a:latin typeface="Permanent Marker"/>
                <a:ea typeface="Permanent Marker"/>
                <a:cs typeface="Permanent Marker"/>
                <a:sym typeface="Permanent Marker"/>
              </a:rPr>
              <a:t>ganas de contar </a:t>
            </a:r>
          </a:p>
          <a:p>
            <a:pPr lvl="0" rtl="0">
              <a:spcBef>
                <a:spcPts val="0"/>
              </a:spcBef>
              <a:buNone/>
            </a:pPr>
            <a:r>
              <a:rPr lang="es-ES" sz="3000">
                <a:latin typeface="Permanent Marker"/>
                <a:ea typeface="Permanent Marker"/>
                <a:cs typeface="Permanent Marker"/>
                <a:sym typeface="Permanent Marker"/>
              </a:rPr>
              <a:t>compartir experiencia</a:t>
            </a:r>
          </a:p>
        </p:txBody>
      </p:sp>
      <p:sp>
        <p:nvSpPr>
          <p:cNvPr id="397" name="Shape 397"/>
          <p:cNvSpPr txBox="1"/>
          <p:nvPr/>
        </p:nvSpPr>
        <p:spPr>
          <a:xfrm>
            <a:off x="3433500" y="665125"/>
            <a:ext cx="5177100" cy="60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98" name="Shape 398"/>
          <p:cNvSpPr txBox="1"/>
          <p:nvPr/>
        </p:nvSpPr>
        <p:spPr>
          <a:xfrm>
            <a:off x="5428875" y="404475"/>
            <a:ext cx="3534900" cy="140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  tiempo de cambio, desastre natural                                                              </a:t>
            </a:r>
          </a:p>
        </p:txBody>
      </p:sp>
      <p:sp>
        <p:nvSpPr>
          <p:cNvPr id="399" name="Shape 399"/>
          <p:cNvSpPr txBox="1"/>
          <p:nvPr/>
        </p:nvSpPr>
        <p:spPr>
          <a:xfrm>
            <a:off x="6444525" y="611200"/>
            <a:ext cx="2876100" cy="60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¡¡solucionémoslo juntos!!</a:t>
            </a:r>
          </a:p>
        </p:txBody>
      </p:sp>
      <p:sp>
        <p:nvSpPr>
          <p:cNvPr id="400" name="Shape 400"/>
          <p:cNvSpPr txBox="1"/>
          <p:nvPr/>
        </p:nvSpPr>
        <p:spPr>
          <a:xfrm>
            <a:off x="2283000" y="2205600"/>
            <a:ext cx="2822400" cy="124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3600">
                <a:latin typeface="Permanent Marker"/>
                <a:ea typeface="Permanent Marker"/>
                <a:cs typeface="Permanent Marker"/>
                <a:sym typeface="Permanent Marker"/>
              </a:rPr>
              <a:t>países en vías de desarrollo</a:t>
            </a:r>
          </a:p>
        </p:txBody>
      </p:sp>
      <p:sp>
        <p:nvSpPr>
          <p:cNvPr id="401" name="Shape 401"/>
          <p:cNvSpPr txBox="1"/>
          <p:nvPr/>
        </p:nvSpPr>
        <p:spPr>
          <a:xfrm>
            <a:off x="5806400" y="3629350"/>
            <a:ext cx="3262800" cy="217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3600">
                <a:latin typeface="Permanent Marker"/>
                <a:ea typeface="Permanent Marker"/>
                <a:cs typeface="Permanent Marker"/>
                <a:sym typeface="Permanent Marker"/>
              </a:rPr>
              <a:t>injusticia social,</a:t>
            </a:r>
          </a:p>
          <a:p>
            <a:pPr lvl="0" rtl="0">
              <a:spcBef>
                <a:spcPts val="0"/>
              </a:spcBef>
              <a:buNone/>
            </a:pPr>
            <a:r>
              <a:rPr lang="es-ES" sz="3600">
                <a:latin typeface="Permanent Marker"/>
                <a:ea typeface="Permanent Marker"/>
                <a:cs typeface="Permanent Marker"/>
                <a:sym typeface="Permanent Marker"/>
              </a:rPr>
              <a:t>riqueza cultural</a:t>
            </a:r>
          </a:p>
        </p:txBody>
      </p:sp>
      <p:sp>
        <p:nvSpPr>
          <p:cNvPr id="402" name="Shape 402"/>
          <p:cNvSpPr txBox="1"/>
          <p:nvPr/>
        </p:nvSpPr>
        <p:spPr>
          <a:xfrm>
            <a:off x="6723175" y="4188500"/>
            <a:ext cx="5177100" cy="60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3" name="Shape 403"/>
          <p:cNvSpPr txBox="1"/>
          <p:nvPr/>
        </p:nvSpPr>
        <p:spPr>
          <a:xfrm>
            <a:off x="485375" y="4530050"/>
            <a:ext cx="2543700" cy="168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80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15" name="Shape 386"/>
          <p:cNvSpPr txBox="1"/>
          <p:nvPr/>
        </p:nvSpPr>
        <p:spPr>
          <a:xfrm>
            <a:off x="637775" y="4682450"/>
            <a:ext cx="2543700" cy="168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1800" dirty="0">
                <a:latin typeface="Permanent Marker"/>
                <a:ea typeface="Permanent Marker"/>
                <a:cs typeface="Permanent Marker"/>
                <a:sym typeface="Permanent Marker"/>
              </a:rPr>
              <a:t>oportunidades</a:t>
            </a:r>
          </a:p>
          <a:p>
            <a:pPr lvl="0" rtl="0">
              <a:spcBef>
                <a:spcPts val="0"/>
              </a:spcBef>
              <a:buNone/>
            </a:pPr>
            <a:r>
              <a:rPr lang="es-ES" sz="1800" dirty="0">
                <a:latin typeface="Permanent Marker"/>
                <a:ea typeface="Permanent Marker"/>
                <a:cs typeface="Permanent Marker"/>
                <a:sym typeface="Permanent Marker"/>
              </a:rPr>
              <a:t>diversidad</a:t>
            </a:r>
          </a:p>
          <a:p>
            <a:pPr lvl="0" rtl="0">
              <a:spcBef>
                <a:spcPts val="0"/>
              </a:spcBef>
              <a:buNone/>
            </a:pPr>
            <a:r>
              <a:rPr lang="es-ES" sz="1800" dirty="0">
                <a:latin typeface="Permanent Marker"/>
                <a:ea typeface="Permanent Marker"/>
                <a:cs typeface="Permanent Marker"/>
                <a:sym typeface="Permanent Marker"/>
              </a:rPr>
              <a:t>derechos</a:t>
            </a:r>
          </a:p>
          <a:p>
            <a:pPr lvl="0" rtl="0">
              <a:spcBef>
                <a:spcPts val="0"/>
              </a:spcBef>
              <a:buNone/>
            </a:pPr>
            <a:r>
              <a:rPr lang="es-ES" sz="1800" dirty="0">
                <a:latin typeface="Permanent Marker"/>
                <a:ea typeface="Permanent Marker"/>
                <a:cs typeface="Permanent Marker"/>
                <a:sym typeface="Permanent Marker"/>
              </a:rPr>
              <a:t>sanidad</a:t>
            </a:r>
          </a:p>
          <a:p>
            <a:pPr lvl="0" rtl="0">
              <a:spcBef>
                <a:spcPts val="0"/>
              </a:spcBef>
              <a:buNone/>
            </a:pPr>
            <a:r>
              <a:rPr lang="es-ES" sz="1800" dirty="0">
                <a:latin typeface="Permanent Marker"/>
                <a:ea typeface="Permanent Marker"/>
                <a:cs typeface="Permanent Marker"/>
                <a:sym typeface="Permanent Marker"/>
              </a:rPr>
              <a:t>educación</a:t>
            </a:r>
          </a:p>
          <a:p>
            <a:pPr lvl="0">
              <a:spcBef>
                <a:spcPts val="0"/>
              </a:spcBef>
              <a:buNone/>
            </a:pPr>
            <a:endParaRPr dirty="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 txBox="1"/>
          <p:nvPr/>
        </p:nvSpPr>
        <p:spPr>
          <a:xfrm>
            <a:off x="3082950" y="-72825"/>
            <a:ext cx="7538100" cy="595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2400">
                <a:latin typeface="Permanent Marker"/>
                <a:ea typeface="Permanent Marker"/>
                <a:cs typeface="Permanent Marker"/>
                <a:sym typeface="Permanent Marker"/>
              </a:rPr>
              <a:t>tolerancia a la </a:t>
            </a:r>
            <a:r>
              <a:rPr lang="es-ES" sz="6000">
                <a:latin typeface="Permanent Marker"/>
                <a:ea typeface="Permanent Marker"/>
                <a:cs typeface="Permanent Marker"/>
                <a:sym typeface="Permanent Marker"/>
              </a:rPr>
              <a:t>                      </a:t>
            </a:r>
          </a:p>
        </p:txBody>
      </p:sp>
      <p:pic>
        <p:nvPicPr>
          <p:cNvPr id="409" name="Shape 4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7" y="2039395"/>
            <a:ext cx="9066027" cy="4888505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Shape 410"/>
          <p:cNvSpPr txBox="1"/>
          <p:nvPr/>
        </p:nvSpPr>
        <p:spPr>
          <a:xfrm>
            <a:off x="1945949" y="5886371"/>
            <a:ext cx="5177100" cy="60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atención: ya tienes que venir preparado para esto.</a:t>
            </a:r>
          </a:p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lo tienes/conoces - lo practicas - lo desarrollas</a:t>
            </a:r>
          </a:p>
        </p:txBody>
      </p:sp>
      <p:sp>
        <p:nvSpPr>
          <p:cNvPr id="411" name="Shape 411"/>
          <p:cNvSpPr txBox="1"/>
          <p:nvPr/>
        </p:nvSpPr>
        <p:spPr>
          <a:xfrm>
            <a:off x="341550" y="1860550"/>
            <a:ext cx="5177100" cy="60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2" name="Shape 412"/>
          <p:cNvSpPr txBox="1"/>
          <p:nvPr/>
        </p:nvSpPr>
        <p:spPr>
          <a:xfrm>
            <a:off x="2232900" y="593225"/>
            <a:ext cx="4678200" cy="84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-ES" sz="6000">
                <a:latin typeface="Permanent Marker"/>
                <a:ea typeface="Permanent Marker"/>
                <a:cs typeface="Permanent Marker"/>
                <a:sym typeface="Permanent Marker"/>
              </a:rPr>
              <a:t>frustración</a:t>
            </a:r>
          </a:p>
        </p:txBody>
      </p:sp>
      <p:sp>
        <p:nvSpPr>
          <p:cNvPr id="413" name="Shape 413"/>
          <p:cNvSpPr txBox="1"/>
          <p:nvPr/>
        </p:nvSpPr>
        <p:spPr>
          <a:xfrm>
            <a:off x="943750" y="1986400"/>
            <a:ext cx="7702800" cy="351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 txBox="1"/>
          <p:nvPr/>
        </p:nvSpPr>
        <p:spPr>
          <a:xfrm>
            <a:off x="3082950" y="-72825"/>
            <a:ext cx="7538100" cy="595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2400">
                <a:latin typeface="Permanent Marker"/>
                <a:ea typeface="Permanent Marker"/>
                <a:cs typeface="Permanent Marker"/>
                <a:sym typeface="Permanent Marker"/>
              </a:rPr>
              <a:t>tolerancia a la </a:t>
            </a:r>
            <a:r>
              <a:rPr lang="es-ES" sz="6000">
                <a:latin typeface="Permanent Marker"/>
                <a:ea typeface="Permanent Marker"/>
                <a:cs typeface="Permanent Marker"/>
                <a:sym typeface="Permanent Marker"/>
              </a:rPr>
              <a:t>                      </a:t>
            </a:r>
          </a:p>
        </p:txBody>
      </p:sp>
      <p:pic>
        <p:nvPicPr>
          <p:cNvPr id="419" name="Shape 4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7" y="2039395"/>
            <a:ext cx="9066027" cy="4888505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Shape 420"/>
          <p:cNvSpPr txBox="1"/>
          <p:nvPr/>
        </p:nvSpPr>
        <p:spPr>
          <a:xfrm>
            <a:off x="1945949" y="5886371"/>
            <a:ext cx="5177100" cy="60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atención: ya tienes que venir preparado para esto.</a:t>
            </a:r>
          </a:p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lo tienes/conoces - lo practicas - lo desarrollas</a:t>
            </a:r>
          </a:p>
        </p:txBody>
      </p:sp>
      <p:sp>
        <p:nvSpPr>
          <p:cNvPr id="421" name="Shape 421"/>
          <p:cNvSpPr txBox="1"/>
          <p:nvPr/>
        </p:nvSpPr>
        <p:spPr>
          <a:xfrm>
            <a:off x="341550" y="1860550"/>
            <a:ext cx="5177100" cy="60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22" name="Shape 422"/>
          <p:cNvSpPr txBox="1"/>
          <p:nvPr/>
        </p:nvSpPr>
        <p:spPr>
          <a:xfrm>
            <a:off x="2232900" y="593225"/>
            <a:ext cx="4678200" cy="84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6000">
                <a:latin typeface="Permanent Marker"/>
                <a:ea typeface="Permanent Marker"/>
                <a:cs typeface="Permanent Marker"/>
                <a:sym typeface="Permanent Marker"/>
              </a:rPr>
              <a:t>frustración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943750" y="1986400"/>
            <a:ext cx="7702800" cy="351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b="1">
                <a:latin typeface="Playfair Display"/>
                <a:ea typeface="Playfair Display"/>
                <a:cs typeface="Playfair Display"/>
                <a:sym typeface="Playfair Display"/>
              </a:rPr>
              <a:t>TRABAJAR UNA ÚNICA VEZ HACE QUE SOLO TENGAS TIEMPO PARA LO QUE PRIMERO SUELE APARECER, EL FRACASO.</a:t>
            </a:r>
          </a:p>
          <a:p>
            <a:pPr lvl="0" rtl="0">
              <a:spcBef>
                <a:spcPts val="0"/>
              </a:spcBef>
              <a:buNone/>
            </a:pP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lvl="0" rtl="0">
              <a:spcBef>
                <a:spcPts val="0"/>
              </a:spcBef>
              <a:buNone/>
            </a:pP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s-ES" b="1">
                <a:latin typeface="Playfair Display"/>
                <a:ea typeface="Playfair Display"/>
                <a:cs typeface="Playfair Display"/>
                <a:sym typeface="Playfair Display"/>
              </a:rPr>
              <a:t>ESTO NOS LLEVA A UNA VISIÓN PESIMISTA DE LA SITUACIÓN.</a:t>
            </a:r>
          </a:p>
          <a:p>
            <a:pPr lvl="0" rtl="0">
              <a:spcBef>
                <a:spcPts val="0"/>
              </a:spcBef>
              <a:buNone/>
            </a:pP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lvl="0" rtl="0">
              <a:spcBef>
                <a:spcPts val="0"/>
              </a:spcBef>
              <a:buNone/>
            </a:pP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s-ES" b="1">
                <a:latin typeface="Playfair Display"/>
                <a:ea typeface="Playfair Display"/>
                <a:cs typeface="Playfair Display"/>
                <a:sym typeface="Playfair Display"/>
              </a:rPr>
              <a:t>SI ESTÁS PREVIAMENTE PREPARADO PARA ESO Y CONTINUAS SIENDO VOLUNTARIO, SÓLO  ENTONCES DESARROLLARÁS LA TOLERANCIA Y PACIENCIA NECESARIAS.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 txBox="1"/>
          <p:nvPr/>
        </p:nvSpPr>
        <p:spPr>
          <a:xfrm>
            <a:off x="3082950" y="-72825"/>
            <a:ext cx="7538100" cy="595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2400">
                <a:latin typeface="Permanent Marker"/>
                <a:ea typeface="Permanent Marker"/>
                <a:cs typeface="Permanent Marker"/>
                <a:sym typeface="Permanent Marker"/>
              </a:rPr>
              <a:t>tolerancia a la </a:t>
            </a:r>
            <a:r>
              <a:rPr lang="es-ES" sz="6000">
                <a:latin typeface="Permanent Marker"/>
                <a:ea typeface="Permanent Marker"/>
                <a:cs typeface="Permanent Marker"/>
                <a:sym typeface="Permanent Marker"/>
              </a:rPr>
              <a:t>                      </a:t>
            </a:r>
          </a:p>
        </p:txBody>
      </p:sp>
      <p:pic>
        <p:nvPicPr>
          <p:cNvPr id="429" name="Shape 4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7" y="2039395"/>
            <a:ext cx="9066027" cy="4888505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Shape 430"/>
          <p:cNvSpPr txBox="1"/>
          <p:nvPr/>
        </p:nvSpPr>
        <p:spPr>
          <a:xfrm>
            <a:off x="1945949" y="5886371"/>
            <a:ext cx="5177100" cy="60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atención: ya tienes que venir preparado para esto.</a:t>
            </a:r>
          </a:p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lo tienes/conoces - lo practicas - lo desarrollas</a:t>
            </a:r>
          </a:p>
        </p:txBody>
      </p:sp>
      <p:sp>
        <p:nvSpPr>
          <p:cNvPr id="431" name="Shape 431"/>
          <p:cNvSpPr txBox="1"/>
          <p:nvPr/>
        </p:nvSpPr>
        <p:spPr>
          <a:xfrm>
            <a:off x="341550" y="1860550"/>
            <a:ext cx="5177100" cy="60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32" name="Shape 432"/>
          <p:cNvSpPr txBox="1"/>
          <p:nvPr/>
        </p:nvSpPr>
        <p:spPr>
          <a:xfrm>
            <a:off x="2232900" y="593225"/>
            <a:ext cx="4678200" cy="84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6000">
                <a:latin typeface="Permanent Marker"/>
                <a:ea typeface="Permanent Marker"/>
                <a:cs typeface="Permanent Marker"/>
                <a:sym typeface="Permanent Marker"/>
              </a:rPr>
              <a:t>frustración</a:t>
            </a:r>
          </a:p>
        </p:txBody>
      </p:sp>
      <p:sp>
        <p:nvSpPr>
          <p:cNvPr id="433" name="Shape 433"/>
          <p:cNvSpPr txBox="1"/>
          <p:nvPr/>
        </p:nvSpPr>
        <p:spPr>
          <a:xfrm>
            <a:off x="943750" y="1986400"/>
            <a:ext cx="7702800" cy="351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b="1">
                <a:latin typeface="Playfair Display"/>
                <a:ea typeface="Playfair Display"/>
                <a:cs typeface="Playfair Display"/>
                <a:sym typeface="Playfair Display"/>
              </a:rPr>
              <a:t>TRABAJAR UNA ÚNICA VEZ HACE QUE SOLO TENGAS TIEMPO PARA LO QUE PRIMERO SUELE APARECER, EL FRACASO.</a:t>
            </a:r>
          </a:p>
          <a:p>
            <a:pPr lvl="0" rtl="0">
              <a:spcBef>
                <a:spcPts val="0"/>
              </a:spcBef>
              <a:buNone/>
            </a:pP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lvl="0" rtl="0">
              <a:spcBef>
                <a:spcPts val="0"/>
              </a:spcBef>
              <a:buNone/>
            </a:pP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s-ES" b="1">
                <a:latin typeface="Playfair Display"/>
                <a:ea typeface="Playfair Display"/>
                <a:cs typeface="Playfair Display"/>
                <a:sym typeface="Playfair Display"/>
              </a:rPr>
              <a:t>ESTO NOS LLEVA A UNA VISIÓN PESIMISTA DE LA SITUACIÓN.</a:t>
            </a:r>
          </a:p>
          <a:p>
            <a:pPr lvl="0" rtl="0">
              <a:spcBef>
                <a:spcPts val="0"/>
              </a:spcBef>
              <a:buNone/>
            </a:pP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lvl="0" rtl="0">
              <a:spcBef>
                <a:spcPts val="0"/>
              </a:spcBef>
              <a:buNone/>
            </a:pP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s-ES" b="1">
                <a:latin typeface="Playfair Display"/>
                <a:ea typeface="Playfair Display"/>
                <a:cs typeface="Playfair Display"/>
                <a:sym typeface="Playfair Display"/>
              </a:rPr>
              <a:t>SI ESTÁS PREVIAMENTE PREPARADO PARA ESO Y CONTINUAS SIENDO VOLUNTARIO, SÓLO EN ENTONCES DESARROLLARÁS LA TOLERANCIA Y PACIENCIA NECESARIAS.</a:t>
            </a:r>
          </a:p>
        </p:txBody>
      </p:sp>
      <p:pic>
        <p:nvPicPr>
          <p:cNvPr id="434" name="Shape 4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8549" y="4022875"/>
            <a:ext cx="1905499" cy="186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" t="10062" r="6085" b="2297"/>
          <a:stretch/>
        </p:blipFill>
        <p:spPr>
          <a:xfrm>
            <a:off x="5954498" y="4571379"/>
            <a:ext cx="3081998" cy="1953965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2" t="10283" r="10494" b="25029"/>
          <a:stretch/>
        </p:blipFill>
        <p:spPr>
          <a:xfrm>
            <a:off x="5565764" y="338900"/>
            <a:ext cx="3182700" cy="2593395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467543" y="4941168"/>
            <a:ext cx="54869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sz="2000" i="1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Esto es lo </a:t>
            </a:r>
            <a:r>
              <a:rPr lang="es-ES" sz="2000" i="1" dirty="0" smtClean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que vamos </a:t>
            </a:r>
            <a:r>
              <a:rPr lang="es-ES" sz="2000" i="1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a hacer aquí </a:t>
            </a:r>
            <a:r>
              <a:rPr lang="es-ES" sz="2000" i="1" dirty="0" smtClean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, ver </a:t>
            </a:r>
            <a:r>
              <a:rPr lang="es-ES" sz="2000" i="1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todas las partes del </a:t>
            </a:r>
            <a:r>
              <a:rPr lang="es-ES" sz="2000" i="1" dirty="0" smtClean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voluntariado!</a:t>
            </a:r>
          </a:p>
          <a:p>
            <a:pPr lvl="0" algn="just"/>
            <a:r>
              <a:rPr lang="es-ES" sz="2000" i="1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E</a:t>
            </a:r>
            <a:r>
              <a:rPr lang="es-ES" sz="2000" i="1" dirty="0" smtClean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ntre </a:t>
            </a:r>
            <a:r>
              <a:rPr lang="es-ES" sz="2000" i="1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todos vamos a recopilar todas las perspectivas para tener una visión más </a:t>
            </a:r>
            <a:r>
              <a:rPr lang="es-ES" sz="2000" i="1" dirty="0" smtClean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amplia</a:t>
            </a:r>
            <a:endParaRPr lang="es-ES" sz="2000" i="1" dirty="0">
              <a:latin typeface="Arial Rounded MT Bold" panose="020F0704030504030204" pitchFamily="34" charset="0"/>
              <a:cs typeface="MV Boli" panose="02000500030200090000" pitchFamily="2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31948" y="476672"/>
            <a:ext cx="49321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SzPct val="25000"/>
            </a:pPr>
            <a:r>
              <a:rPr lang="es-ES" sz="2000" i="1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L</a:t>
            </a:r>
            <a:r>
              <a:rPr lang="es-ES" sz="2000" i="1" dirty="0" smtClean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a </a:t>
            </a:r>
            <a:r>
              <a:rPr lang="es-ES" sz="2000" i="1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primera impresión no es siempre la correcta, por ese motivo, hay veces que hay que intentar ir más allá, dar una segunda oportunidad, conocer más en profundidad.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347865" y="2975318"/>
            <a:ext cx="54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sz="2000" i="1" dirty="0" smtClean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Hay </a:t>
            </a:r>
            <a:r>
              <a:rPr lang="es-ES" sz="2000" i="1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veces que otras personas nos hacen ver partes de nosotros que no somos capaces de </a:t>
            </a:r>
            <a:r>
              <a:rPr lang="es-ES" sz="2000" i="1" dirty="0" smtClean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ver. </a:t>
            </a:r>
            <a:endParaRPr lang="es-ES" sz="2000" i="1" dirty="0">
              <a:latin typeface="Arial Rounded MT Bold" panose="020F0704030504030204" pitchFamily="34" charset="0"/>
              <a:cs typeface="MV Boli" panose="02000500030200090000" pitchFamily="2" charset="0"/>
            </a:endParaRPr>
          </a:p>
        </p:txBody>
      </p:sp>
      <p:pic>
        <p:nvPicPr>
          <p:cNvPr id="1026" name="Picture 2" descr="http://sanidad.ugtcantabria.org/wp-content/uploads/ImageProxy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" t="11662" r="7008" b="8333"/>
          <a:stretch/>
        </p:blipFill>
        <p:spPr bwMode="auto">
          <a:xfrm>
            <a:off x="467543" y="2428035"/>
            <a:ext cx="2743477" cy="222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 txBox="1"/>
          <p:nvPr/>
        </p:nvSpPr>
        <p:spPr>
          <a:xfrm>
            <a:off x="3082950" y="-72825"/>
            <a:ext cx="7538100" cy="595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2400">
                <a:latin typeface="Permanent Marker"/>
                <a:ea typeface="Permanent Marker"/>
                <a:cs typeface="Permanent Marker"/>
                <a:sym typeface="Permanent Marker"/>
              </a:rPr>
              <a:t>tolerancia a la </a:t>
            </a:r>
            <a:r>
              <a:rPr lang="es-ES" sz="6000">
                <a:latin typeface="Permanent Marker"/>
                <a:ea typeface="Permanent Marker"/>
                <a:cs typeface="Permanent Marker"/>
                <a:sym typeface="Permanent Marker"/>
              </a:rPr>
              <a:t>                      </a:t>
            </a:r>
          </a:p>
        </p:txBody>
      </p:sp>
      <p:pic>
        <p:nvPicPr>
          <p:cNvPr id="440" name="Shape 4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7" y="2039395"/>
            <a:ext cx="9066027" cy="4888505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Shape 441"/>
          <p:cNvSpPr txBox="1"/>
          <p:nvPr/>
        </p:nvSpPr>
        <p:spPr>
          <a:xfrm>
            <a:off x="1945949" y="5886371"/>
            <a:ext cx="5177100" cy="60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atención: ya tienes que venir preparado para esto.</a:t>
            </a:r>
          </a:p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lo tienes/conoces - lo practicas - lo desarrollas</a:t>
            </a:r>
          </a:p>
        </p:txBody>
      </p:sp>
      <p:sp>
        <p:nvSpPr>
          <p:cNvPr id="442" name="Shape 442"/>
          <p:cNvSpPr txBox="1"/>
          <p:nvPr/>
        </p:nvSpPr>
        <p:spPr>
          <a:xfrm>
            <a:off x="341550" y="1860550"/>
            <a:ext cx="5177100" cy="60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43" name="Shape 443"/>
          <p:cNvSpPr txBox="1"/>
          <p:nvPr/>
        </p:nvSpPr>
        <p:spPr>
          <a:xfrm>
            <a:off x="2232900" y="593225"/>
            <a:ext cx="4678200" cy="84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6000">
                <a:latin typeface="Permanent Marker"/>
                <a:ea typeface="Permanent Marker"/>
                <a:cs typeface="Permanent Marker"/>
                <a:sym typeface="Permanent Marker"/>
              </a:rPr>
              <a:t>frustración</a:t>
            </a:r>
          </a:p>
        </p:txBody>
      </p:sp>
      <p:sp>
        <p:nvSpPr>
          <p:cNvPr id="444" name="Shape 444"/>
          <p:cNvSpPr txBox="1"/>
          <p:nvPr/>
        </p:nvSpPr>
        <p:spPr>
          <a:xfrm>
            <a:off x="943750" y="1986400"/>
            <a:ext cx="7702800" cy="351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b="1">
                <a:latin typeface="Playfair Display"/>
                <a:ea typeface="Playfair Display"/>
                <a:cs typeface="Playfair Display"/>
                <a:sym typeface="Playfair Display"/>
              </a:rPr>
              <a:t>TRABAJAR UNA ÚNICA VEZ HACE QUE SOLO TENGAS TIEMPO PARA LO QUE PRIMERO SUELE APARECER, EL FRACASO.</a:t>
            </a:r>
          </a:p>
          <a:p>
            <a:pPr lvl="0" rtl="0">
              <a:spcBef>
                <a:spcPts val="0"/>
              </a:spcBef>
              <a:buNone/>
            </a:pP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lvl="0" rtl="0">
              <a:spcBef>
                <a:spcPts val="0"/>
              </a:spcBef>
              <a:buNone/>
            </a:pP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s-ES" b="1">
                <a:latin typeface="Playfair Display"/>
                <a:ea typeface="Playfair Display"/>
                <a:cs typeface="Playfair Display"/>
                <a:sym typeface="Playfair Display"/>
              </a:rPr>
              <a:t>ESTO NOS LLEVA A UNA VISIÓN PESIMISTA DE LA SITUACIÓN.</a:t>
            </a:r>
          </a:p>
          <a:p>
            <a:pPr lvl="0" rtl="0">
              <a:spcBef>
                <a:spcPts val="0"/>
              </a:spcBef>
              <a:buNone/>
            </a:pP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lvl="0" rtl="0">
              <a:spcBef>
                <a:spcPts val="0"/>
              </a:spcBef>
              <a:buNone/>
            </a:pP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s-ES" b="1">
                <a:latin typeface="Playfair Display"/>
                <a:ea typeface="Playfair Display"/>
                <a:cs typeface="Playfair Display"/>
                <a:sym typeface="Playfair Display"/>
              </a:rPr>
              <a:t>SI ESTÁS PREVIAMENTE PREPARADO PARA ESO Y CONTINUAS SIENDO VOLUNTARIO, SÓLO EN ENTONCES DESARROLLARÁS LA TOLERANCIA Y PACIENCIA NECESARIAS.</a:t>
            </a:r>
          </a:p>
        </p:txBody>
      </p:sp>
      <p:pic>
        <p:nvPicPr>
          <p:cNvPr id="445" name="Shape 4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5450" y="4100250"/>
            <a:ext cx="2043424" cy="1719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Win7 User\Desktop\imágenes fondo\Runners-1-1024x6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34" y="332656"/>
            <a:ext cx="8191122" cy="543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hape 97"/>
          <p:cNvSpPr/>
          <p:nvPr/>
        </p:nvSpPr>
        <p:spPr>
          <a:xfrm>
            <a:off x="539750" y="6021288"/>
            <a:ext cx="8064697" cy="57591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A5A5A5"/>
              </a:buClr>
              <a:buSzPct val="25000"/>
              <a:buFont typeface="Arial"/>
              <a:buNone/>
            </a:pPr>
            <a:r>
              <a:rPr lang="es-ES" sz="2800" b="1" dirty="0" smtClean="0">
                <a:solidFill>
                  <a:schemeClr val="bg1"/>
                </a:solidFill>
                <a:latin typeface="Arial Rounded MT Bold" panose="020F0704030504030204" pitchFamily="34" charset="0"/>
                <a:sym typeface="Arial"/>
              </a:rPr>
              <a:t>¿Entrenamos?</a:t>
            </a:r>
            <a:endParaRPr lang="es-ES" sz="2800" b="1" dirty="0">
              <a:solidFill>
                <a:schemeClr val="bg1"/>
              </a:solidFill>
              <a:latin typeface="Arial Rounded MT Bold" panose="020F07040305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83888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http://m1.paperblog.com/i/285/2856218/asertividad-importancia-saber-decir-que-no-L-JnPyMf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132856"/>
            <a:ext cx="410445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hape 97"/>
          <p:cNvSpPr/>
          <p:nvPr/>
        </p:nvSpPr>
        <p:spPr>
          <a:xfrm>
            <a:off x="395536" y="620688"/>
            <a:ext cx="8352730" cy="64807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A5A5A5"/>
              </a:buClr>
              <a:buSzPct val="25000"/>
              <a:buFont typeface="Arial"/>
              <a:buNone/>
            </a:pPr>
            <a:r>
              <a:rPr lang="es-ES" sz="2800" b="1" dirty="0" smtClean="0">
                <a:solidFill>
                  <a:schemeClr val="bg1"/>
                </a:solidFill>
                <a:latin typeface="Arial Rounded MT Bold" panose="020F0704030504030204" pitchFamily="34" charset="0"/>
                <a:sym typeface="Arial"/>
              </a:rPr>
              <a:t>Cómo decir que no, y no morir en el intento</a:t>
            </a:r>
            <a:endParaRPr lang="es-ES" sz="2800" b="1" dirty="0">
              <a:solidFill>
                <a:schemeClr val="bg1"/>
              </a:solidFill>
              <a:latin typeface="Arial Rounded MT Bold" panose="020F0704030504030204" pitchFamily="34" charset="0"/>
              <a:sym typeface="Arial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95536" y="2348880"/>
            <a:ext cx="39604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s-ES" sz="3200" dirty="0" smtClean="0">
                <a:solidFill>
                  <a:schemeClr val="tx1"/>
                </a:solidFill>
                <a:latin typeface="Komika Axis" panose="02000506000000020004" pitchFamily="2" charset="0"/>
              </a:rPr>
              <a:t>   </a:t>
            </a:r>
            <a:r>
              <a:rPr lang="es-ES" sz="3200" dirty="0" err="1" smtClean="0">
                <a:solidFill>
                  <a:schemeClr val="tx1"/>
                </a:solidFill>
                <a:latin typeface="Komika Axis" panose="02000506000000020004" pitchFamily="2" charset="0"/>
              </a:rPr>
              <a:t>aSERTIVIDAD</a:t>
            </a:r>
            <a:endParaRPr lang="es-ES" sz="3200" dirty="0" smtClean="0">
              <a:solidFill>
                <a:schemeClr val="tx1"/>
              </a:solidFill>
              <a:latin typeface="Komika Axis" panose="02000506000000020004" pitchFamily="2" charset="0"/>
            </a:endParaRPr>
          </a:p>
          <a:p>
            <a:pPr lvl="0" algn="just">
              <a:defRPr/>
            </a:pPr>
            <a:endParaRPr lang="es-ES" sz="3200" dirty="0">
              <a:solidFill>
                <a:schemeClr val="tx1"/>
              </a:solidFill>
              <a:latin typeface="Komika Axis" panose="02000506000000020004" pitchFamily="2" charset="0"/>
            </a:endParaRPr>
          </a:p>
          <a:p>
            <a:pPr algn="just">
              <a:defRPr/>
            </a:pPr>
            <a:r>
              <a:rPr lang="es-ES" sz="3200" dirty="0" smtClean="0">
                <a:latin typeface="Calibri" panose="020F0502020204030204" pitchFamily="34" charset="0"/>
              </a:rPr>
              <a:t>Tengo </a:t>
            </a:r>
            <a:r>
              <a:rPr lang="es-ES" sz="3200" dirty="0">
                <a:latin typeface="Calibri" panose="020F0502020204030204" pitchFamily="34" charset="0"/>
              </a:rPr>
              <a:t>derechos y quiero que me los  respetes. </a:t>
            </a:r>
            <a:endParaRPr lang="es-ES" sz="3200" dirty="0" smtClean="0">
              <a:latin typeface="Calibri" panose="020F0502020204030204" pitchFamily="34" charset="0"/>
            </a:endParaRPr>
          </a:p>
          <a:p>
            <a:pPr algn="just">
              <a:defRPr/>
            </a:pPr>
            <a:r>
              <a:rPr lang="es-ES" sz="3200" dirty="0" smtClean="0">
                <a:latin typeface="Calibri" panose="020F0502020204030204" pitchFamily="34" charset="0"/>
              </a:rPr>
              <a:t>Sé </a:t>
            </a:r>
            <a:r>
              <a:rPr lang="es-ES" sz="3200" dirty="0">
                <a:latin typeface="Calibri" panose="020F0502020204030204" pitchFamily="34" charset="0"/>
              </a:rPr>
              <a:t>que tú los tienes y quiero respetártelos.</a:t>
            </a:r>
          </a:p>
        </p:txBody>
      </p:sp>
    </p:spTree>
    <p:extLst>
      <p:ext uri="{BB962C8B-B14F-4D97-AF65-F5344CB8AC3E}">
        <p14:creationId xmlns:p14="http://schemas.microsoft.com/office/powerpoint/2010/main" val="31026608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533145"/>
              </p:ext>
            </p:extLst>
          </p:nvPr>
        </p:nvGraphicFramePr>
        <p:xfrm>
          <a:off x="251322" y="1052736"/>
          <a:ext cx="8713166" cy="55918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36740"/>
                <a:gridCol w="2962476"/>
                <a:gridCol w="2613950"/>
              </a:tblGrid>
              <a:tr h="360040">
                <a:tc>
                  <a:txBody>
                    <a:bodyPr/>
                    <a:lstStyle/>
                    <a:p>
                      <a:pPr marR="26035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  <a:latin typeface="Calibri" panose="020F0502020204030204" pitchFamily="34" charset="0"/>
                        </a:rPr>
                        <a:t>Situación</a:t>
                      </a:r>
                      <a:endParaRPr lang="es-ES" sz="2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0215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  <a:latin typeface="Calibri" panose="020F0502020204030204" pitchFamily="34" charset="0"/>
                        </a:rPr>
                        <a:t>Mensaje tú</a:t>
                      </a:r>
                      <a:endParaRPr lang="es-ES" sz="2400" b="1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  <a:latin typeface="Calibri" panose="020F0502020204030204" pitchFamily="34" charset="0"/>
                        </a:rPr>
                        <a:t>Mensaje yo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1533071">
                <a:tc>
                  <a:txBody>
                    <a:bodyPr/>
                    <a:lstStyle/>
                    <a:p>
                      <a:pPr marR="26035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600" kern="400" dirty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1. Te sientes </a:t>
                      </a:r>
                      <a:r>
                        <a:rPr lang="es-ES" sz="1600" kern="400" dirty="0" smtClean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 disgusto porque un</a:t>
                      </a:r>
                      <a:r>
                        <a:rPr lang="es-ES" sz="1600" kern="400" baseline="0" dirty="0" smtClean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compañero voluntario ha tomado una decisión por ti, confirmándola  a la organización y solo te lo cuenta cuando ya no hay marcha atrás.</a:t>
                      </a:r>
                      <a:endParaRPr lang="es-ES" sz="1600" kern="400" dirty="0">
                        <a:effectLst/>
                        <a:latin typeface="Calibri" panose="020F0502020204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667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600" b="0" i="1" u="none" strike="noStrike" kern="400" cap="non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“Pero</a:t>
                      </a:r>
                      <a:r>
                        <a:rPr lang="es-ES" sz="1600" b="0" i="1" u="none" strike="noStrike" kern="400" cap="none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 tú quien te crees para ir por ahí tomando decisiones que no te corresponden, pues ahora vas y lo haces tu solo”</a:t>
                      </a:r>
                      <a:endParaRPr lang="es-ES" sz="1600" kern="400" dirty="0">
                        <a:effectLst/>
                        <a:latin typeface="Calibri" panose="020F0502020204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600" b="1" kern="400" dirty="0" smtClean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Cuando</a:t>
                      </a:r>
                      <a:r>
                        <a:rPr lang="es-ES" sz="1600" kern="400" baseline="0" dirty="0" smtClean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no me consultas las decisiones, </a:t>
                      </a:r>
                      <a:r>
                        <a:rPr lang="es-ES" sz="1600" b="1" kern="400" baseline="0" dirty="0" smtClean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s-ES" sz="1600" b="1" kern="400" dirty="0" smtClean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e siento</a:t>
                      </a:r>
                      <a:r>
                        <a:rPr lang="es-ES" sz="1600" b="1" kern="400" baseline="0" dirty="0" smtClean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600" kern="400" baseline="0" dirty="0" smtClean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muy a disgusto,</a:t>
                      </a:r>
                      <a:r>
                        <a:rPr lang="es-ES" sz="1600" b="1" kern="400" baseline="0" dirty="0" smtClean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p</a:t>
                      </a:r>
                      <a:r>
                        <a:rPr lang="es-ES" sz="1600" b="1" kern="400" dirty="0" smtClean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orque</a:t>
                      </a:r>
                      <a:r>
                        <a:rPr lang="es-ES" sz="1600" b="1" kern="400" baseline="0" dirty="0" smtClean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600" kern="400" baseline="0" dirty="0" smtClean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me es muy difícil después asumir las consecuencias</a:t>
                      </a:r>
                      <a:endParaRPr lang="es-ES" sz="1600" kern="400" dirty="0" smtClean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kern="400" dirty="0" smtClean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Te pediría</a:t>
                      </a:r>
                      <a:r>
                        <a:rPr lang="es-ES" sz="1600" b="1" kern="400" baseline="0" dirty="0" smtClean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600" kern="400" baseline="0" dirty="0" smtClean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que antes de hablar por mí, me consultes y juntos tomemos la decisión.</a:t>
                      </a:r>
                      <a:endParaRPr lang="es-ES" sz="1600" kern="400" dirty="0">
                        <a:effectLst/>
                        <a:latin typeface="Calibri" panose="020F0502020204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1181432">
                <a:tc>
                  <a:txBody>
                    <a:bodyPr/>
                    <a:lstStyle/>
                    <a:p>
                      <a:pPr marR="26035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600" kern="400" dirty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es-ES" sz="1600" kern="400" dirty="0" smtClean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Tu</a:t>
                      </a:r>
                      <a:r>
                        <a:rPr lang="es-ES" sz="1600" kern="400" baseline="0" dirty="0" smtClean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responsable de voluntariado </a:t>
                      </a:r>
                      <a:r>
                        <a:rPr lang="es-ES" sz="1600" kern="400" dirty="0" smtClean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te</a:t>
                      </a:r>
                      <a:r>
                        <a:rPr lang="es-ES" sz="1600" kern="400" baseline="0" dirty="0" smtClean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pide que le des una medicación a un usuario (tu sabes que esa medicación la tendría que administrar un sanitario, y te podrías meter en un lío)</a:t>
                      </a:r>
                      <a:endParaRPr lang="es-ES" sz="1600" kern="400" dirty="0">
                        <a:effectLst/>
                        <a:latin typeface="Calibri" panose="020F0502020204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667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600" kern="400" dirty="0" smtClean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“Tu</a:t>
                      </a:r>
                      <a:r>
                        <a:rPr lang="es-ES" sz="1600" kern="400" baseline="0" dirty="0" smtClean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no eres quien parar pedirme algo así, lo que vosotros queréis es un trabajador gratis, ¿Sí es tan fácil por que no se la das tu?”</a:t>
                      </a:r>
                      <a:endParaRPr lang="es-ES" sz="1600" kern="400" dirty="0">
                        <a:effectLst/>
                        <a:latin typeface="Calibri" panose="020F0502020204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600" kern="400" dirty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Cuando.....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600" kern="400" dirty="0" smtClean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Me </a:t>
                      </a:r>
                      <a:r>
                        <a:rPr lang="es-ES" sz="1600" kern="400" dirty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siento</a:t>
                      </a:r>
                      <a:r>
                        <a:rPr lang="es-ES" sz="1600" kern="400" dirty="0" smtClean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...., porque....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kern="400" dirty="0" smtClean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Te pediría…</a:t>
                      </a:r>
                      <a:endParaRPr lang="es-ES" sz="1600" kern="400" dirty="0">
                        <a:effectLst/>
                        <a:latin typeface="Calibri" panose="020F0502020204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1736128">
                <a:tc>
                  <a:txBody>
                    <a:bodyPr/>
                    <a:lstStyle/>
                    <a:p>
                      <a:pPr marR="26035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600" kern="400" dirty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es-ES" sz="1600" kern="400" dirty="0" smtClean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Intentas</a:t>
                      </a:r>
                      <a:r>
                        <a:rPr lang="es-ES" sz="1600" kern="400" baseline="0" dirty="0" smtClean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explicarle a un usuario que debería cambiar un hábito ya que es un problema a la hora de avanzar, él por </a:t>
                      </a:r>
                      <a:r>
                        <a:rPr lang="es-ES" sz="1600" kern="400" dirty="0" smtClean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la </a:t>
                      </a:r>
                      <a:r>
                        <a:rPr lang="es-ES" sz="1600" kern="400" dirty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postura de indiferencia que </a:t>
                      </a:r>
                      <a:r>
                        <a:rPr lang="es-ES" sz="1600" kern="400" dirty="0" smtClean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adopta crees que no </a:t>
                      </a:r>
                      <a:r>
                        <a:rPr lang="es-ES" sz="1600" kern="400" dirty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está escuchando  con atención y que incluso “pasa” de lo </a:t>
                      </a:r>
                      <a:r>
                        <a:rPr lang="es-ES" sz="1600" kern="400" dirty="0" smtClean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que dices.</a:t>
                      </a:r>
                      <a:endParaRPr lang="es-ES" sz="1600" kern="400" dirty="0">
                        <a:effectLst/>
                        <a:latin typeface="Calibri" panose="020F0502020204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667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600" kern="400" dirty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“Muy bien, te da lo mismo ocho que ochenta, por un oído te entra y por el otro te sale, o sea que te da lo mismo </a:t>
                      </a:r>
                      <a:r>
                        <a:rPr lang="es-ES" sz="1600" kern="400" dirty="0" smtClean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lo que </a:t>
                      </a:r>
                      <a:r>
                        <a:rPr lang="es-ES" sz="1600" kern="400" dirty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te </a:t>
                      </a:r>
                      <a:r>
                        <a:rPr lang="es-ES" sz="1600" kern="400" dirty="0" smtClean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digan, </a:t>
                      </a:r>
                      <a:r>
                        <a:rPr lang="es-ES" sz="1600" kern="400" dirty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pues te vas </a:t>
                      </a:r>
                      <a:r>
                        <a:rPr lang="es-ES" sz="1600" kern="400" dirty="0" smtClean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 enterar</a:t>
                      </a:r>
                      <a:r>
                        <a:rPr lang="es-ES" sz="1600" kern="400" dirty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”.</a:t>
                      </a:r>
                      <a:endParaRPr lang="es-ES" sz="1600" kern="400" dirty="0">
                        <a:effectLst/>
                        <a:latin typeface="Calibri" panose="020F0502020204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600" kern="400" dirty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ES" sz="1600" kern="400" dirty="0" smtClean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Cuando.....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600" kern="400" dirty="0" smtClean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 Me siento....,porque....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600" kern="400" dirty="0" smtClean="0"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Te pediría…</a:t>
                      </a:r>
                      <a:endParaRPr lang="es-ES" sz="1600" kern="400" dirty="0" smtClean="0">
                        <a:effectLst/>
                        <a:latin typeface="Calibri" panose="020F050202020403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Shape 97"/>
          <p:cNvSpPr/>
          <p:nvPr/>
        </p:nvSpPr>
        <p:spPr>
          <a:xfrm>
            <a:off x="539750" y="188640"/>
            <a:ext cx="8064697" cy="57606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A5A5A5"/>
              </a:buClr>
              <a:buSzPct val="25000"/>
              <a:buFont typeface="Arial"/>
              <a:buNone/>
            </a:pPr>
            <a:r>
              <a:rPr lang="es-ES" sz="28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No solo de decir que no vive el hombre…</a:t>
            </a:r>
            <a:endParaRPr lang="es-ES" sz="2800" b="1" dirty="0">
              <a:solidFill>
                <a:schemeClr val="bg1"/>
              </a:solidFill>
              <a:latin typeface="Arial Rounded MT Bold" panose="020F07040305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68489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A8DC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 txBox="1"/>
          <p:nvPr/>
        </p:nvSpPr>
        <p:spPr>
          <a:xfrm>
            <a:off x="503350" y="116850"/>
            <a:ext cx="3559200" cy="53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53" name="Shape 453"/>
          <p:cNvSpPr txBox="1"/>
          <p:nvPr/>
        </p:nvSpPr>
        <p:spPr>
          <a:xfrm>
            <a:off x="440425" y="305600"/>
            <a:ext cx="6957000" cy="604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6000">
                <a:latin typeface="Roboto Mono"/>
                <a:ea typeface="Roboto Mono"/>
                <a:cs typeface="Roboto Mono"/>
                <a:sym typeface="Roboto Mono"/>
              </a:rPr>
              <a:t>Asistencia</a:t>
            </a:r>
          </a:p>
          <a:p>
            <a:pPr lvl="0" rtl="0">
              <a:spcBef>
                <a:spcPts val="0"/>
              </a:spcBef>
              <a:buNone/>
            </a:pPr>
            <a:r>
              <a:rPr lang="es-ES" sz="6000">
                <a:latin typeface="Roboto Mono"/>
                <a:ea typeface="Roboto Mono"/>
                <a:cs typeface="Roboto Mono"/>
                <a:sym typeface="Roboto Mono"/>
              </a:rPr>
              <a:t>VS</a:t>
            </a:r>
          </a:p>
          <a:p>
            <a:pPr lvl="0">
              <a:spcBef>
                <a:spcPts val="0"/>
              </a:spcBef>
              <a:buNone/>
            </a:pPr>
            <a:r>
              <a:rPr lang="es-ES" sz="6000">
                <a:latin typeface="Roboto Mono"/>
                <a:ea typeface="Roboto Mono"/>
                <a:cs typeface="Roboto Mono"/>
                <a:sym typeface="Roboto Mono"/>
              </a:rPr>
              <a:t>Promoción</a:t>
            </a:r>
          </a:p>
        </p:txBody>
      </p:sp>
      <p:sp>
        <p:nvSpPr>
          <p:cNvPr id="454" name="Shape 454"/>
          <p:cNvSpPr/>
          <p:nvPr/>
        </p:nvSpPr>
        <p:spPr>
          <a:xfrm>
            <a:off x="2651500" y="4026700"/>
            <a:ext cx="2804400" cy="17526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524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/>
          <p:nvPr/>
        </p:nvSpPr>
        <p:spPr>
          <a:xfrm flipH="1">
            <a:off x="4062550" y="4385825"/>
            <a:ext cx="2804400" cy="17526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524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 txBox="1"/>
          <p:nvPr/>
        </p:nvSpPr>
        <p:spPr>
          <a:xfrm>
            <a:off x="771650" y="588375"/>
            <a:ext cx="5266500" cy="130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61" name="Shape 461"/>
          <p:cNvSpPr txBox="1"/>
          <p:nvPr/>
        </p:nvSpPr>
        <p:spPr>
          <a:xfrm>
            <a:off x="1032075" y="626950"/>
            <a:ext cx="6530100" cy="171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6000">
                <a:latin typeface="Permanent Marker"/>
                <a:ea typeface="Permanent Marker"/>
                <a:cs typeface="Permanent Marker"/>
                <a:sym typeface="Permanent Marker"/>
              </a:rPr>
              <a:t>diálogo creativo</a:t>
            </a:r>
          </a:p>
        </p:txBody>
      </p:sp>
      <p:sp>
        <p:nvSpPr>
          <p:cNvPr id="462" name="Shape 462"/>
          <p:cNvSpPr txBox="1"/>
          <p:nvPr/>
        </p:nvSpPr>
        <p:spPr>
          <a:xfrm>
            <a:off x="3096225" y="819875"/>
            <a:ext cx="5555700" cy="64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63" name="Shape 463"/>
          <p:cNvSpPr txBox="1"/>
          <p:nvPr/>
        </p:nvSpPr>
        <p:spPr>
          <a:xfrm>
            <a:off x="1099600" y="2141325"/>
            <a:ext cx="6202200" cy="399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          </a:t>
            </a:r>
            <a:r>
              <a:rPr lang="es-ES" sz="3000">
                <a:latin typeface="Permanent Marker"/>
                <a:ea typeface="Permanent Marker"/>
                <a:cs typeface="Permanent Marker"/>
                <a:sym typeface="Permanent Marker"/>
              </a:rPr>
              <a:t>        -¿POR QUÉ?-</a:t>
            </a:r>
          </a:p>
          <a:p>
            <a:pPr lvl="0" rtl="0">
              <a:spcBef>
                <a:spcPts val="0"/>
              </a:spcBef>
              <a:buNone/>
            </a:pP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EL VOLUNTARIO NO VA A CAMBIAR EL MUNDO, NI A SALVAR LA VIDA DE NADIE.</a:t>
            </a:r>
          </a:p>
          <a:p>
            <a:pPr lvl="0" rtl="0">
              <a:spcBef>
                <a:spcPts val="0"/>
              </a:spcBef>
              <a:buNone/>
            </a:pP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BUENO, NO SIEMPRE…</a:t>
            </a:r>
          </a:p>
          <a:p>
            <a:pPr lvl="0" rtl="0">
              <a:spcBef>
                <a:spcPts val="0"/>
              </a:spcBef>
              <a:buNone/>
            </a:pP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algunos tipos de voluntariado van</a:t>
            </a:r>
          </a:p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principalmente sobre eso.</a:t>
            </a:r>
          </a:p>
        </p:txBody>
      </p:sp>
      <p:pic>
        <p:nvPicPr>
          <p:cNvPr id="464" name="Shape 4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9375" y="3732825"/>
            <a:ext cx="2797499" cy="273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 txBox="1"/>
          <p:nvPr/>
        </p:nvSpPr>
        <p:spPr>
          <a:xfrm>
            <a:off x="771650" y="588375"/>
            <a:ext cx="5266500" cy="130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70" name="Shape 470"/>
          <p:cNvSpPr txBox="1"/>
          <p:nvPr/>
        </p:nvSpPr>
        <p:spPr>
          <a:xfrm>
            <a:off x="1032075" y="626950"/>
            <a:ext cx="6530100" cy="171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-ES" sz="6000">
                <a:latin typeface="Permanent Marker"/>
                <a:ea typeface="Permanent Marker"/>
                <a:cs typeface="Permanent Marker"/>
                <a:sym typeface="Permanent Marker"/>
              </a:rPr>
              <a:t>diálogo creativo</a:t>
            </a:r>
          </a:p>
        </p:txBody>
      </p:sp>
      <p:sp>
        <p:nvSpPr>
          <p:cNvPr id="471" name="Shape 471"/>
          <p:cNvSpPr txBox="1"/>
          <p:nvPr/>
        </p:nvSpPr>
        <p:spPr>
          <a:xfrm>
            <a:off x="3096225" y="819875"/>
            <a:ext cx="5555700" cy="64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2" name="Shape 472"/>
          <p:cNvSpPr txBox="1"/>
          <p:nvPr/>
        </p:nvSpPr>
        <p:spPr>
          <a:xfrm>
            <a:off x="1099600" y="2141325"/>
            <a:ext cx="6202200" cy="399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          </a:t>
            </a:r>
            <a:r>
              <a:rPr lang="es-ES" sz="3000">
                <a:latin typeface="Permanent Marker"/>
                <a:ea typeface="Permanent Marker"/>
                <a:cs typeface="Permanent Marker"/>
                <a:sym typeface="Permanent Marker"/>
              </a:rPr>
              <a:t>        -¿POR QUÉ?-</a:t>
            </a:r>
          </a:p>
          <a:p>
            <a:pPr lvl="0" rtl="0">
              <a:spcBef>
                <a:spcPts val="0"/>
              </a:spcBef>
              <a:buNone/>
            </a:pP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>
              <a:spcBef>
                <a:spcPts val="0"/>
              </a:spcBef>
              <a:buNone/>
            </a:pP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73" name="Shape 473"/>
          <p:cNvSpPr txBox="1"/>
          <p:nvPr/>
        </p:nvSpPr>
        <p:spPr>
          <a:xfrm>
            <a:off x="1282850" y="3154100"/>
            <a:ext cx="6954600" cy="30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1800">
                <a:latin typeface="Permanent Marker"/>
                <a:ea typeface="Permanent Marker"/>
                <a:cs typeface="Permanent Marker"/>
                <a:sym typeface="Permanent Marker"/>
              </a:rPr>
              <a:t>            propósito principal del voluntariado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>
              <a:spcBef>
                <a:spcPts val="0"/>
              </a:spcBef>
              <a:buNone/>
            </a:pPr>
            <a:endParaRPr sz="180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474" name="Shape 4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125" y="4311575"/>
            <a:ext cx="2584849" cy="141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Shape 4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1375" y="3850125"/>
            <a:ext cx="2977997" cy="2332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Shape 4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8874" y="3993249"/>
            <a:ext cx="3161750" cy="2238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 txBox="1"/>
          <p:nvPr/>
        </p:nvSpPr>
        <p:spPr>
          <a:xfrm>
            <a:off x="771650" y="588375"/>
            <a:ext cx="5266500" cy="130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82" name="Shape 482"/>
          <p:cNvSpPr txBox="1"/>
          <p:nvPr/>
        </p:nvSpPr>
        <p:spPr>
          <a:xfrm>
            <a:off x="1032075" y="626950"/>
            <a:ext cx="6530100" cy="171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6000">
                <a:latin typeface="Permanent Marker"/>
                <a:ea typeface="Permanent Marker"/>
                <a:cs typeface="Permanent Marker"/>
                <a:sym typeface="Permanent Marker"/>
              </a:rPr>
              <a:t>diálogo creativo</a:t>
            </a:r>
          </a:p>
        </p:txBody>
      </p:sp>
      <p:sp>
        <p:nvSpPr>
          <p:cNvPr id="483" name="Shape 483"/>
          <p:cNvSpPr txBox="1"/>
          <p:nvPr/>
        </p:nvSpPr>
        <p:spPr>
          <a:xfrm>
            <a:off x="3096225" y="819875"/>
            <a:ext cx="5555700" cy="64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84" name="Shape 484"/>
          <p:cNvSpPr txBox="1"/>
          <p:nvPr/>
        </p:nvSpPr>
        <p:spPr>
          <a:xfrm>
            <a:off x="1099600" y="2141325"/>
            <a:ext cx="6202200" cy="399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          </a:t>
            </a:r>
            <a:r>
              <a:rPr lang="es-ES" sz="3000">
                <a:latin typeface="Permanent Marker"/>
                <a:ea typeface="Permanent Marker"/>
                <a:cs typeface="Permanent Marker"/>
                <a:sym typeface="Permanent Marker"/>
              </a:rPr>
              <a:t>        -¿POR QUÉ?-</a:t>
            </a:r>
          </a:p>
          <a:p>
            <a:pPr lvl="0" rtl="0">
              <a:spcBef>
                <a:spcPts val="0"/>
              </a:spcBef>
              <a:buNone/>
            </a:pP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85" name="Shape 485"/>
          <p:cNvSpPr txBox="1"/>
          <p:nvPr/>
        </p:nvSpPr>
        <p:spPr>
          <a:xfrm>
            <a:off x="1282850" y="3154100"/>
            <a:ext cx="6954600" cy="30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1800">
                <a:latin typeface="Permanent Marker"/>
                <a:ea typeface="Permanent Marker"/>
                <a:cs typeface="Permanent Marker"/>
                <a:sym typeface="Permanent Marker"/>
              </a:rPr>
              <a:t>            propósito principal del voluntariado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endParaRPr sz="180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86" name="Shape 486"/>
          <p:cNvSpPr txBox="1"/>
          <p:nvPr/>
        </p:nvSpPr>
        <p:spPr>
          <a:xfrm>
            <a:off x="3588150" y="3935400"/>
            <a:ext cx="4514100" cy="27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si te diriges a una realidad con la idea de que les vas a </a:t>
            </a:r>
            <a:r>
              <a:rPr lang="es-ES" u="sng">
                <a:latin typeface="Permanent Marker"/>
                <a:ea typeface="Permanent Marker"/>
                <a:cs typeface="Permanent Marker"/>
                <a:sym typeface="Permanent Marker"/>
              </a:rPr>
              <a:t>asistir por compasión</a:t>
            </a: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, no es posible que se dé dicho diálogo creativo.</a:t>
            </a:r>
          </a:p>
          <a:p>
            <a:pPr lvl="0" rtl="0">
              <a:spcBef>
                <a:spcPts val="0"/>
              </a:spcBef>
              <a:buNone/>
            </a:pP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se puede ayudar de algún modo, pero no “</a:t>
            </a:r>
            <a:r>
              <a:rPr lang="es-ES" u="sng">
                <a:latin typeface="Permanent Marker"/>
                <a:ea typeface="Permanent Marker"/>
                <a:cs typeface="Permanent Marker"/>
                <a:sym typeface="Permanent Marker"/>
              </a:rPr>
              <a:t>crear</a:t>
            </a: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” nada nuevo.</a:t>
            </a:r>
          </a:p>
          <a:p>
            <a:pPr lvl="0" rtl="0">
              <a:spcBef>
                <a:spcPts val="0"/>
              </a:spcBef>
              <a:buNone/>
            </a:pP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frustración:</a:t>
            </a:r>
          </a:p>
          <a:p>
            <a:pPr marL="457200" lvl="0" indent="-228600" rtl="0">
              <a:spcBef>
                <a:spcPts val="0"/>
              </a:spcBef>
              <a:buFont typeface="Permanent Marker"/>
              <a:buChar char="-"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no deja que le ayude</a:t>
            </a:r>
          </a:p>
          <a:p>
            <a:pPr marL="457200" lvl="0" indent="-228600" rtl="0">
              <a:spcBef>
                <a:spcPts val="0"/>
              </a:spcBef>
              <a:buFont typeface="Permanent Marker"/>
              <a:buChar char="-"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no va a cambiar nunca</a:t>
            </a:r>
          </a:p>
          <a:p>
            <a:pPr marL="457200" lvl="0" indent="-228600" rtl="0">
              <a:spcBef>
                <a:spcPts val="0"/>
              </a:spcBef>
              <a:buFont typeface="Permanent Marker"/>
              <a:buChar char="-"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tendría que estar viniendo toda la vida</a:t>
            </a:r>
          </a:p>
        </p:txBody>
      </p:sp>
      <p:pic>
        <p:nvPicPr>
          <p:cNvPr id="487" name="Shape 4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900" y="3742474"/>
            <a:ext cx="2958924" cy="2806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/>
          <p:nvPr/>
        </p:nvSpPr>
        <p:spPr>
          <a:xfrm>
            <a:off x="771650" y="588375"/>
            <a:ext cx="5266500" cy="130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93" name="Shape 493"/>
          <p:cNvSpPr txBox="1"/>
          <p:nvPr/>
        </p:nvSpPr>
        <p:spPr>
          <a:xfrm>
            <a:off x="1032075" y="626950"/>
            <a:ext cx="6530100" cy="171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6000">
                <a:latin typeface="Permanent Marker"/>
                <a:ea typeface="Permanent Marker"/>
                <a:cs typeface="Permanent Marker"/>
                <a:sym typeface="Permanent Marker"/>
              </a:rPr>
              <a:t>diálogo creativo</a:t>
            </a:r>
          </a:p>
        </p:txBody>
      </p:sp>
      <p:sp>
        <p:nvSpPr>
          <p:cNvPr id="494" name="Shape 494"/>
          <p:cNvSpPr txBox="1"/>
          <p:nvPr/>
        </p:nvSpPr>
        <p:spPr>
          <a:xfrm>
            <a:off x="3096225" y="819875"/>
            <a:ext cx="5555700" cy="64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95" name="Shape 495"/>
          <p:cNvSpPr txBox="1"/>
          <p:nvPr/>
        </p:nvSpPr>
        <p:spPr>
          <a:xfrm>
            <a:off x="1099600" y="2141325"/>
            <a:ext cx="6202200" cy="399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          </a:t>
            </a:r>
            <a:r>
              <a:rPr lang="es-ES" sz="3000">
                <a:latin typeface="Permanent Marker"/>
                <a:ea typeface="Permanent Marker"/>
                <a:cs typeface="Permanent Marker"/>
                <a:sym typeface="Permanent Marker"/>
              </a:rPr>
              <a:t>        -¿qué es eso?-</a:t>
            </a:r>
          </a:p>
          <a:p>
            <a:pPr lvl="0" rtl="0">
              <a:spcBef>
                <a:spcPts val="0"/>
              </a:spcBef>
              <a:buNone/>
            </a:pP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96" name="Shape 496"/>
          <p:cNvSpPr txBox="1"/>
          <p:nvPr/>
        </p:nvSpPr>
        <p:spPr>
          <a:xfrm>
            <a:off x="3588150" y="3935400"/>
            <a:ext cx="4514100" cy="27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97" name="Shape 497"/>
          <p:cNvSpPr txBox="1"/>
          <p:nvPr/>
        </p:nvSpPr>
        <p:spPr>
          <a:xfrm>
            <a:off x="916325" y="3250550"/>
            <a:ext cx="7620000" cy="306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1800" dirty="0">
                <a:latin typeface="Permanent Marker"/>
                <a:ea typeface="Permanent Marker"/>
                <a:cs typeface="Permanent Marker"/>
                <a:sym typeface="Permanent Marker"/>
              </a:rPr>
              <a:t>en el ámbito del voluntariado, es el tipo de relación que se produce entre el voluntario y el usuario o, en su defecto, la realidad a la cual éste primero acude.</a:t>
            </a:r>
          </a:p>
          <a:p>
            <a:pPr lvl="0" rtl="0">
              <a:spcBef>
                <a:spcPts val="0"/>
              </a:spcBef>
              <a:buNone/>
            </a:pPr>
            <a:endParaRPr sz="1800" dirty="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endParaRPr sz="1800" dirty="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s-ES" sz="1800" dirty="0">
                <a:latin typeface="Permanent Marker"/>
                <a:ea typeface="Permanent Marker"/>
                <a:cs typeface="Permanent Marker"/>
                <a:sym typeface="Permanent Marker"/>
              </a:rPr>
              <a:t>A TRAVÉS DEL DIÁLOGO CREATIVO, AMBOS CRECEN Y SE REALIZAN, CREANDO ALGO NUEVO ENTRE LOS DOS Y DISFRUTANDO AMBOS DE LOS BENEFICIOS DEL VOLUNTARIADO.</a:t>
            </a:r>
          </a:p>
          <a:p>
            <a:pPr lvl="0" rtl="0">
              <a:spcBef>
                <a:spcPts val="0"/>
              </a:spcBef>
              <a:buNone/>
            </a:pPr>
            <a:endParaRPr sz="1800" dirty="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endParaRPr sz="1800" dirty="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endParaRPr sz="1800" dirty="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>
              <a:spcBef>
                <a:spcPts val="0"/>
              </a:spcBef>
              <a:buNone/>
            </a:pPr>
            <a:endParaRPr sz="1800" dirty="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 txBox="1"/>
          <p:nvPr/>
        </p:nvSpPr>
        <p:spPr>
          <a:xfrm>
            <a:off x="771650" y="588375"/>
            <a:ext cx="5266500" cy="130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503" name="Shape 503"/>
          <p:cNvSpPr txBox="1"/>
          <p:nvPr/>
        </p:nvSpPr>
        <p:spPr>
          <a:xfrm>
            <a:off x="1032075" y="626950"/>
            <a:ext cx="6530100" cy="171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6000">
                <a:latin typeface="Permanent Marker"/>
                <a:ea typeface="Permanent Marker"/>
                <a:cs typeface="Permanent Marker"/>
                <a:sym typeface="Permanent Marker"/>
              </a:rPr>
              <a:t>diálogo creativo</a:t>
            </a:r>
          </a:p>
        </p:txBody>
      </p:sp>
      <p:sp>
        <p:nvSpPr>
          <p:cNvPr id="504" name="Shape 504"/>
          <p:cNvSpPr txBox="1"/>
          <p:nvPr/>
        </p:nvSpPr>
        <p:spPr>
          <a:xfrm>
            <a:off x="3096225" y="819875"/>
            <a:ext cx="5555700" cy="64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05" name="Shape 505"/>
          <p:cNvSpPr txBox="1"/>
          <p:nvPr/>
        </p:nvSpPr>
        <p:spPr>
          <a:xfrm>
            <a:off x="1099600" y="2141325"/>
            <a:ext cx="6202200" cy="399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          </a:t>
            </a:r>
            <a:r>
              <a:rPr lang="es-ES" sz="3000">
                <a:latin typeface="Permanent Marker"/>
                <a:ea typeface="Permanent Marker"/>
                <a:cs typeface="Permanent Marker"/>
                <a:sym typeface="Permanent Marker"/>
              </a:rPr>
              <a:t>        -¿qué es eso?-</a:t>
            </a:r>
          </a:p>
          <a:p>
            <a:pPr lvl="0" rtl="0">
              <a:spcBef>
                <a:spcPts val="0"/>
              </a:spcBef>
              <a:buNone/>
            </a:pP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506" name="Shape 506"/>
          <p:cNvSpPr txBox="1"/>
          <p:nvPr/>
        </p:nvSpPr>
        <p:spPr>
          <a:xfrm>
            <a:off x="3588150" y="3935400"/>
            <a:ext cx="4514100" cy="27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507" name="Shape 507"/>
          <p:cNvSpPr txBox="1"/>
          <p:nvPr/>
        </p:nvSpPr>
        <p:spPr>
          <a:xfrm>
            <a:off x="916325" y="3250550"/>
            <a:ext cx="7620000" cy="306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1800">
                <a:latin typeface="Permanent Marker"/>
                <a:ea typeface="Permanent Marker"/>
                <a:cs typeface="Permanent Marker"/>
                <a:sym typeface="Permanent Marker"/>
              </a:rPr>
              <a:t>en el ámbito del voluntariado, es el tipo de relación que se produce entre el voluntario y el usuario o, en su defecto, la realidad a la cual éste primero acude.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endParaRPr sz="180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s-ES" sz="1800">
                <a:latin typeface="Permanent Marker"/>
                <a:ea typeface="Permanent Marker"/>
                <a:cs typeface="Permanent Marker"/>
                <a:sym typeface="Permanent Marker"/>
              </a:rPr>
              <a:t>A TRAVÉS DEL DIÁLOGO CREATIVO, AMBOS CRECEN Y SE REALIZAN, CREANDO ALGO NUEVO ENTRE LOS DOS Y DISFRUTANDO AMBOS DE LOS BENEFICIOS DEL VOLUNTARIADO.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endParaRPr sz="180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endParaRPr sz="180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endParaRPr sz="180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115616" y="138464"/>
            <a:ext cx="7056784" cy="6674912"/>
          </a:xfrm>
          <a:prstGeom prst="rect">
            <a:avLst/>
          </a:prstGeom>
          <a:solidFill>
            <a:srgbClr val="329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1" t="39719" r="56220" b="18367"/>
          <a:stretch/>
        </p:blipFill>
        <p:spPr bwMode="auto">
          <a:xfrm>
            <a:off x="2662878" y="138464"/>
            <a:ext cx="3818244" cy="66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9659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 txBox="1"/>
          <p:nvPr/>
        </p:nvSpPr>
        <p:spPr>
          <a:xfrm>
            <a:off x="771650" y="588375"/>
            <a:ext cx="5266500" cy="130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513" name="Shape 513"/>
          <p:cNvSpPr txBox="1"/>
          <p:nvPr/>
        </p:nvSpPr>
        <p:spPr>
          <a:xfrm>
            <a:off x="1032075" y="626950"/>
            <a:ext cx="6530100" cy="171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6000">
                <a:latin typeface="Permanent Marker"/>
                <a:ea typeface="Permanent Marker"/>
                <a:cs typeface="Permanent Marker"/>
                <a:sym typeface="Permanent Marker"/>
              </a:rPr>
              <a:t>diálogo creativo</a:t>
            </a:r>
          </a:p>
        </p:txBody>
      </p:sp>
      <p:sp>
        <p:nvSpPr>
          <p:cNvPr id="514" name="Shape 514"/>
          <p:cNvSpPr txBox="1"/>
          <p:nvPr/>
        </p:nvSpPr>
        <p:spPr>
          <a:xfrm>
            <a:off x="3096225" y="819875"/>
            <a:ext cx="5555700" cy="64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15" name="Shape 515"/>
          <p:cNvSpPr txBox="1"/>
          <p:nvPr/>
        </p:nvSpPr>
        <p:spPr>
          <a:xfrm>
            <a:off x="1099600" y="2141325"/>
            <a:ext cx="6202200" cy="399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>
                <a:latin typeface="Permanent Marker"/>
                <a:ea typeface="Permanent Marker"/>
                <a:cs typeface="Permanent Marker"/>
                <a:sym typeface="Permanent Marker"/>
              </a:rPr>
              <a:t>          </a:t>
            </a:r>
            <a:r>
              <a:rPr lang="es-ES" sz="3000">
                <a:latin typeface="Permanent Marker"/>
                <a:ea typeface="Permanent Marker"/>
                <a:cs typeface="Permanent Marker"/>
                <a:sym typeface="Permanent Marker"/>
              </a:rPr>
              <a:t>        -¿qué es eso?-</a:t>
            </a:r>
          </a:p>
          <a:p>
            <a:pPr lvl="0" rtl="0">
              <a:spcBef>
                <a:spcPts val="0"/>
              </a:spcBef>
              <a:buNone/>
            </a:pP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516" name="Shape 516"/>
          <p:cNvSpPr txBox="1"/>
          <p:nvPr/>
        </p:nvSpPr>
        <p:spPr>
          <a:xfrm>
            <a:off x="3588150" y="3935400"/>
            <a:ext cx="4514100" cy="27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517" name="Shape 517"/>
          <p:cNvSpPr txBox="1"/>
          <p:nvPr/>
        </p:nvSpPr>
        <p:spPr>
          <a:xfrm>
            <a:off x="916325" y="3250550"/>
            <a:ext cx="7620000" cy="306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1800">
                <a:latin typeface="Permanent Marker"/>
                <a:ea typeface="Permanent Marker"/>
                <a:cs typeface="Permanent Marker"/>
                <a:sym typeface="Permanent Marker"/>
              </a:rPr>
              <a:t>en el ámbito del voluntariado, es el tipo de relación que se produce entre el voluntario y el usuario o, en su defecto, la realidad a la cual éste primero acude.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endParaRPr sz="180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s-ES" sz="1800">
                <a:latin typeface="Permanent Marker"/>
                <a:ea typeface="Permanent Marker"/>
                <a:cs typeface="Permanent Marker"/>
                <a:sym typeface="Permanent Marker"/>
              </a:rPr>
              <a:t>A TRAVÉS DEL DIÁLOGO CREATIVO, AMBOS CRECEN Y SE REALIZAN, CREANDO ALGO NUEVO ENTRE LOS DOS Y DISFRUTANDO AMBOS DE LOS BENEFICIOS DEL VOLUNTARIADO.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endParaRPr sz="180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endParaRPr sz="180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endParaRPr sz="180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518" name="Shape 518"/>
          <p:cNvSpPr txBox="1"/>
          <p:nvPr/>
        </p:nvSpPr>
        <p:spPr>
          <a:xfrm>
            <a:off x="675200" y="5690875"/>
            <a:ext cx="7957500" cy="82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-ES" sz="4800">
                <a:latin typeface="Permanent Marker"/>
                <a:ea typeface="Permanent Marker"/>
                <a:cs typeface="Permanent Marker"/>
                <a:sym typeface="Permanent Marker"/>
              </a:rPr>
              <a:t>CAMBIEMOS EL LÉXICO</a:t>
            </a:r>
          </a:p>
        </p:txBody>
      </p:sp>
      <p:sp>
        <p:nvSpPr>
          <p:cNvPr id="519" name="Shape 519"/>
          <p:cNvSpPr txBox="1"/>
          <p:nvPr/>
        </p:nvSpPr>
        <p:spPr>
          <a:xfrm>
            <a:off x="1659050" y="6115300"/>
            <a:ext cx="5555700" cy="64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/>
          <p:nvPr/>
        </p:nvSpPr>
        <p:spPr>
          <a:xfrm>
            <a:off x="482275" y="327950"/>
            <a:ext cx="8121600" cy="610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s-ES" sz="4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CAMBIEMOS EL LÉXICO</a:t>
            </a:r>
          </a:p>
        </p:txBody>
      </p:sp>
      <p:pic>
        <p:nvPicPr>
          <p:cNvPr id="525" name="Shape 5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4850" y="2768275"/>
            <a:ext cx="4762500" cy="2914650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Shape 526"/>
          <p:cNvSpPr txBox="1"/>
          <p:nvPr/>
        </p:nvSpPr>
        <p:spPr>
          <a:xfrm>
            <a:off x="887400" y="1697625"/>
            <a:ext cx="2604300" cy="377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2400">
                <a:latin typeface="Permanent Marker"/>
                <a:ea typeface="Permanent Marker"/>
                <a:cs typeface="Permanent Marker"/>
                <a:sym typeface="Permanent Marker"/>
              </a:rPr>
              <a:t>PENA</a:t>
            </a:r>
          </a:p>
          <a:p>
            <a:pPr lvl="0" rtl="0">
              <a:spcBef>
                <a:spcPts val="0"/>
              </a:spcBef>
              <a:buNone/>
            </a:pPr>
            <a:endParaRPr sz="240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s-ES" sz="2400">
                <a:latin typeface="Permanent Marker"/>
                <a:ea typeface="Permanent Marker"/>
                <a:cs typeface="Permanent Marker"/>
                <a:sym typeface="Permanent Marker"/>
              </a:rPr>
              <a:t>CARIDAD</a:t>
            </a:r>
          </a:p>
          <a:p>
            <a:pPr lvl="0" rtl="0">
              <a:spcBef>
                <a:spcPts val="0"/>
              </a:spcBef>
              <a:buNone/>
            </a:pPr>
            <a:endParaRPr sz="240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s-ES" sz="2400">
                <a:latin typeface="Permanent Marker"/>
                <a:ea typeface="Permanent Marker"/>
                <a:cs typeface="Permanent Marker"/>
                <a:sym typeface="Permanent Marker"/>
              </a:rPr>
              <a:t>COMPASIÓN</a:t>
            </a:r>
          </a:p>
          <a:p>
            <a:pPr lvl="0" rtl="0">
              <a:spcBef>
                <a:spcPts val="0"/>
              </a:spcBef>
              <a:buNone/>
            </a:pPr>
            <a:endParaRPr sz="240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>
              <a:spcBef>
                <a:spcPts val="0"/>
              </a:spcBef>
              <a:buNone/>
            </a:pPr>
            <a:r>
              <a:rPr lang="es-ES" sz="2400">
                <a:latin typeface="Permanent Marker"/>
                <a:ea typeface="Permanent Marker"/>
                <a:cs typeface="Permanent Marker"/>
                <a:sym typeface="Permanent Marker"/>
              </a:rPr>
              <a:t>ASISTIR</a:t>
            </a:r>
          </a:p>
        </p:txBody>
      </p:sp>
      <p:sp>
        <p:nvSpPr>
          <p:cNvPr id="527" name="Shape 527"/>
          <p:cNvSpPr txBox="1"/>
          <p:nvPr/>
        </p:nvSpPr>
        <p:spPr>
          <a:xfrm>
            <a:off x="5758500" y="1634925"/>
            <a:ext cx="3385500" cy="368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2400" dirty="0">
                <a:latin typeface="Permanent Marker"/>
                <a:ea typeface="Permanent Marker"/>
                <a:cs typeface="Permanent Marker"/>
                <a:sym typeface="Permanent Marker"/>
              </a:rPr>
              <a:t>EMPATÍA</a:t>
            </a:r>
          </a:p>
          <a:p>
            <a:pPr lvl="0" rtl="0">
              <a:spcBef>
                <a:spcPts val="0"/>
              </a:spcBef>
              <a:buNone/>
            </a:pPr>
            <a:endParaRPr sz="2400" dirty="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s-ES" sz="2400" dirty="0">
                <a:latin typeface="Permanent Marker"/>
                <a:ea typeface="Permanent Marker"/>
                <a:cs typeface="Permanent Marker"/>
                <a:sym typeface="Permanent Marker"/>
              </a:rPr>
              <a:t>SOLIDARIDAD</a:t>
            </a:r>
          </a:p>
          <a:p>
            <a:pPr lvl="0" rtl="0">
              <a:spcBef>
                <a:spcPts val="0"/>
              </a:spcBef>
              <a:buNone/>
            </a:pPr>
            <a:endParaRPr sz="2400" dirty="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s-ES" sz="2400" dirty="0">
                <a:latin typeface="Permanent Marker"/>
                <a:ea typeface="Permanent Marker"/>
                <a:cs typeface="Permanent Marker"/>
                <a:sym typeface="Permanent Marker"/>
              </a:rPr>
              <a:t>ACOMPAÑAMIENTO</a:t>
            </a:r>
          </a:p>
          <a:p>
            <a:pPr lvl="0" rtl="0">
              <a:spcBef>
                <a:spcPts val="0"/>
              </a:spcBef>
              <a:buNone/>
            </a:pPr>
            <a:endParaRPr sz="2400" dirty="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>
              <a:spcBef>
                <a:spcPts val="0"/>
              </a:spcBef>
              <a:buNone/>
            </a:pPr>
            <a:r>
              <a:rPr lang="es-ES" sz="2400" dirty="0">
                <a:latin typeface="Permanent Marker"/>
                <a:ea typeface="Permanent Marker"/>
                <a:cs typeface="Permanent Marker"/>
                <a:sym typeface="Permanent Marker"/>
              </a:rPr>
              <a:t>PROMOCIONAR</a:t>
            </a:r>
          </a:p>
        </p:txBody>
      </p:sp>
      <p:cxnSp>
        <p:nvCxnSpPr>
          <p:cNvPr id="528" name="Shape 528"/>
          <p:cNvCxnSpPr/>
          <p:nvPr/>
        </p:nvCxnSpPr>
        <p:spPr>
          <a:xfrm>
            <a:off x="2044850" y="2025575"/>
            <a:ext cx="1186500" cy="63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29" name="Shape 529"/>
          <p:cNvCxnSpPr/>
          <p:nvPr/>
        </p:nvCxnSpPr>
        <p:spPr>
          <a:xfrm>
            <a:off x="2594650" y="2768275"/>
            <a:ext cx="501600" cy="115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30" name="Shape 530"/>
          <p:cNvCxnSpPr/>
          <p:nvPr/>
        </p:nvCxnSpPr>
        <p:spPr>
          <a:xfrm rot="10800000" flipH="1">
            <a:off x="3038350" y="3115625"/>
            <a:ext cx="164100" cy="21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31" name="Shape 531"/>
          <p:cNvCxnSpPr/>
          <p:nvPr/>
        </p:nvCxnSpPr>
        <p:spPr>
          <a:xfrm rot="10800000" flipH="1">
            <a:off x="2478900" y="3241025"/>
            <a:ext cx="790800" cy="97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32" name="Shape 532"/>
          <p:cNvCxnSpPr/>
          <p:nvPr/>
        </p:nvCxnSpPr>
        <p:spPr>
          <a:xfrm rot="10800000" flipH="1">
            <a:off x="5006050" y="1938750"/>
            <a:ext cx="742500" cy="569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33" name="Shape 533"/>
          <p:cNvCxnSpPr/>
          <p:nvPr/>
        </p:nvCxnSpPr>
        <p:spPr>
          <a:xfrm rot="10800000" flipH="1">
            <a:off x="5285775" y="2691025"/>
            <a:ext cx="472500" cy="17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34" name="Shape 534"/>
          <p:cNvCxnSpPr/>
          <p:nvPr/>
        </p:nvCxnSpPr>
        <p:spPr>
          <a:xfrm>
            <a:off x="5237400" y="3047925"/>
            <a:ext cx="463200" cy="23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35" name="Shape 535"/>
          <p:cNvCxnSpPr/>
          <p:nvPr/>
        </p:nvCxnSpPr>
        <p:spPr>
          <a:xfrm>
            <a:off x="5218250" y="3192675"/>
            <a:ext cx="549900" cy="77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36" name="Shape 536"/>
          <p:cNvSpPr txBox="1"/>
          <p:nvPr/>
        </p:nvSpPr>
        <p:spPr>
          <a:xfrm>
            <a:off x="376175" y="6009200"/>
            <a:ext cx="8574900" cy="62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-ES" sz="1200">
                <a:latin typeface="Permanent Marker"/>
                <a:ea typeface="Permanent Marker"/>
                <a:cs typeface="Permanent Marker"/>
                <a:sym typeface="Permanent Marker"/>
              </a:rPr>
              <a:t>EL VOLUNTARIO ACABA ADQUIRIENDO LA HABILIDAD DE VER UN MUNDO MÁS REAL, CON MÁS MOTIVOS PARA LUCHAR Y TRABAJAR QUE MOTIVOS PARA LAMENTARSE Y RESIGNARSE.</a:t>
            </a:r>
          </a:p>
        </p:txBody>
      </p:sp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/>
          <p:nvPr/>
        </p:nvSpPr>
        <p:spPr>
          <a:xfrm>
            <a:off x="-115750" y="-96450"/>
            <a:ext cx="106584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-ES" sz="4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 CAMBIEMOS </a:t>
            </a:r>
          </a:p>
          <a:p>
            <a:pPr lvl="0" rtl="0">
              <a:spcBef>
                <a:spcPts val="0"/>
              </a:spcBef>
              <a:buNone/>
            </a:pPr>
            <a:r>
              <a:rPr lang="es-ES" sz="48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          LA PRAGMÁTICA</a:t>
            </a:r>
          </a:p>
        </p:txBody>
      </p:sp>
      <p:sp>
        <p:nvSpPr>
          <p:cNvPr id="542" name="Shape 542"/>
          <p:cNvSpPr txBox="1"/>
          <p:nvPr/>
        </p:nvSpPr>
        <p:spPr>
          <a:xfrm>
            <a:off x="1716900" y="2787575"/>
            <a:ext cx="7205400" cy="306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  <a:buFont typeface="Permanent Marker"/>
              <a:buChar char="-"/>
            </a:pPr>
            <a:r>
              <a:rPr lang="es-ES" sz="2400" dirty="0">
                <a:latin typeface="Permanent Marker"/>
                <a:ea typeface="Permanent Marker"/>
                <a:cs typeface="Permanent Marker"/>
                <a:sym typeface="Permanent Marker"/>
              </a:rPr>
              <a:t>ESCUCHA ACTIVA </a:t>
            </a:r>
            <a:r>
              <a:rPr lang="es-ES" sz="1000" dirty="0">
                <a:latin typeface="Permanent Marker"/>
                <a:ea typeface="Permanent Marker"/>
                <a:cs typeface="Permanent Marker"/>
                <a:sym typeface="Permanent Marker"/>
              </a:rPr>
              <a:t>(YA OS VA SONANDO, ¿EH?)</a:t>
            </a:r>
          </a:p>
          <a:p>
            <a:pPr marL="457200" lvl="0" indent="-381000" rtl="0">
              <a:spcBef>
                <a:spcPts val="0"/>
              </a:spcBef>
              <a:buSzPct val="100000"/>
              <a:buFont typeface="Permanent Marker"/>
              <a:buChar char="-"/>
            </a:pPr>
            <a:r>
              <a:rPr lang="es-ES" sz="2400" dirty="0">
                <a:latin typeface="Permanent Marker"/>
                <a:ea typeface="Permanent Marker"/>
                <a:cs typeface="Permanent Marker"/>
                <a:sym typeface="Permanent Marker"/>
              </a:rPr>
              <a:t>PACIENCIA </a:t>
            </a:r>
            <a:r>
              <a:rPr lang="es-ES" sz="800" dirty="0">
                <a:latin typeface="Permanent Marker"/>
                <a:ea typeface="Permanent Marker"/>
                <a:cs typeface="Permanent Marker"/>
                <a:sym typeface="Permanent Marker"/>
              </a:rPr>
              <a:t>(LA MADRE DE LA CIENCIA)</a:t>
            </a:r>
          </a:p>
          <a:p>
            <a:pPr marL="457200" lvl="0" indent="-381000" rtl="0">
              <a:spcBef>
                <a:spcPts val="0"/>
              </a:spcBef>
              <a:buSzPct val="100000"/>
              <a:buFont typeface="Permanent Marker"/>
              <a:buChar char="-"/>
            </a:pPr>
            <a:r>
              <a:rPr lang="es-ES" sz="2400" dirty="0">
                <a:latin typeface="Permanent Marker"/>
                <a:ea typeface="Permanent Marker"/>
                <a:cs typeface="Permanent Marker"/>
                <a:sym typeface="Permanent Marker"/>
              </a:rPr>
              <a:t>APERTURA MENTAL </a:t>
            </a:r>
            <a:r>
              <a:rPr lang="es-ES" sz="800" dirty="0">
                <a:latin typeface="Permanent Marker"/>
                <a:ea typeface="Permanent Marker"/>
                <a:cs typeface="Permanent Marker"/>
                <a:sym typeface="Permanent Marker"/>
              </a:rPr>
              <a:t>(QUÉ REMEDIO…)</a:t>
            </a:r>
          </a:p>
          <a:p>
            <a:pPr marL="457200" lvl="0" indent="-381000" rtl="0">
              <a:spcBef>
                <a:spcPts val="0"/>
              </a:spcBef>
              <a:buSzPct val="100000"/>
              <a:buFont typeface="Permanent Marker"/>
              <a:buChar char="-"/>
            </a:pPr>
            <a:r>
              <a:rPr lang="es-ES" sz="2400" dirty="0">
                <a:latin typeface="Permanent Marker"/>
                <a:ea typeface="Permanent Marker"/>
                <a:cs typeface="Permanent Marker"/>
                <a:sym typeface="Permanent Marker"/>
              </a:rPr>
              <a:t>RESPETO A OTRAS CULTURAS </a:t>
            </a:r>
            <a:r>
              <a:rPr lang="es-ES" sz="800" dirty="0">
                <a:latin typeface="Permanent Marker"/>
                <a:ea typeface="Permanent Marker"/>
                <a:cs typeface="Permanent Marker"/>
                <a:sym typeface="Permanent Marker"/>
              </a:rPr>
              <a:t>(LA TUYA ES DISTINTA, NO MEJOR)</a:t>
            </a:r>
          </a:p>
          <a:p>
            <a:pPr marL="457200" lvl="0" indent="-381000" rtl="0">
              <a:spcBef>
                <a:spcPts val="0"/>
              </a:spcBef>
              <a:buSzPct val="100000"/>
              <a:buFont typeface="Permanent Marker"/>
              <a:buChar char="-"/>
            </a:pPr>
            <a:r>
              <a:rPr lang="es-ES" sz="2400" dirty="0">
                <a:latin typeface="Permanent Marker"/>
                <a:ea typeface="Permanent Marker"/>
                <a:cs typeface="Permanent Marker"/>
                <a:sym typeface="Permanent Marker"/>
              </a:rPr>
              <a:t>FLEXIBILIDAD </a:t>
            </a:r>
            <a:r>
              <a:rPr lang="es-ES" sz="800" dirty="0">
                <a:latin typeface="Permanent Marker"/>
                <a:ea typeface="Permanent Marker"/>
                <a:cs typeface="Permanent Marker"/>
                <a:sym typeface="Permanent Marker"/>
              </a:rPr>
              <a:t>(MENTAL, POR SUPUESTO)</a:t>
            </a:r>
          </a:p>
          <a:p>
            <a:pPr marL="457200" lvl="0" indent="-381000" rtl="0">
              <a:spcBef>
                <a:spcPts val="0"/>
              </a:spcBef>
              <a:buSzPct val="100000"/>
              <a:buFont typeface="Permanent Marker"/>
              <a:buChar char="-"/>
            </a:pPr>
            <a:r>
              <a:rPr lang="es-ES" sz="2400" dirty="0">
                <a:latin typeface="Permanent Marker"/>
                <a:ea typeface="Permanent Marker"/>
                <a:cs typeface="Permanent Marker"/>
                <a:sym typeface="Permanent Marker"/>
              </a:rPr>
              <a:t>ADAPTACIÓN </a:t>
            </a:r>
            <a:r>
              <a:rPr lang="es-ES" sz="900" dirty="0">
                <a:latin typeface="Permanent Marker"/>
                <a:ea typeface="Permanent Marker"/>
                <a:cs typeface="Permanent Marker"/>
                <a:sym typeface="Permanent Marker"/>
              </a:rPr>
              <a:t>(DONDE FUERES, HAZ LO QUE VIERES)</a:t>
            </a:r>
          </a:p>
          <a:p>
            <a:pPr lvl="0" rtl="0">
              <a:spcBef>
                <a:spcPts val="0"/>
              </a:spcBef>
              <a:buNone/>
            </a:pPr>
            <a:endParaRPr dirty="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lvl="0">
              <a:spcBef>
                <a:spcPts val="0"/>
              </a:spcBef>
              <a:buNone/>
            </a:pPr>
            <a:r>
              <a:rPr lang="es-ES" dirty="0">
                <a:latin typeface="Permanent Marker"/>
                <a:ea typeface="Permanent Marker"/>
                <a:cs typeface="Permanent Marker"/>
                <a:sym typeface="Permanent Marker"/>
              </a:rPr>
              <a:t>EL VOLUNTARIO ENTRENA CADA DÍA ESTAS HABILIDADES Y LAS DESARROLLA DE MANERA CONSTRUCTIVA Y FELIZ.</a:t>
            </a:r>
          </a:p>
        </p:txBody>
      </p:sp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153362" y="188640"/>
            <a:ext cx="47949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dirty="0">
                <a:latin typeface="Permanent Marker"/>
                <a:ea typeface="Permanent Marker"/>
                <a:cs typeface="Permanent Marker"/>
                <a:sym typeface="Permanent Marker"/>
              </a:rPr>
              <a:t>ESCUCHA ACTIVA </a:t>
            </a:r>
            <a:endParaRPr lang="es-ES" sz="4000" dirty="0"/>
          </a:p>
        </p:txBody>
      </p:sp>
      <p:pic>
        <p:nvPicPr>
          <p:cNvPr id="3074" name="Picture 2" descr="http://3.bp.blogspot.com/-eozXlogimek/VZ-SPS7CawI/AAAAAAAANFI/oGmtFmFt4j4/s1600/161728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2623"/>
            <a:ext cx="7656785" cy="583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0512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97"/>
          <p:cNvSpPr/>
          <p:nvPr/>
        </p:nvSpPr>
        <p:spPr>
          <a:xfrm>
            <a:off x="539750" y="404664"/>
            <a:ext cx="8064697" cy="720080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25400" cap="flat" cmpd="sng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A5A5A5"/>
              </a:buClr>
              <a:buSzPct val="25000"/>
              <a:buFont typeface="Arial"/>
              <a:buNone/>
            </a:pPr>
            <a:r>
              <a:rPr lang="es-ES" sz="28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Píldora del voluntariado</a:t>
            </a:r>
            <a:endParaRPr lang="es-ES" sz="2800" b="1" dirty="0">
              <a:solidFill>
                <a:schemeClr val="bg1"/>
              </a:solidFill>
              <a:latin typeface="Arial Rounded MT Bold" panose="020F0704030504030204" pitchFamily="34" charset="0"/>
              <a:sym typeface="Arial"/>
            </a:endParaRPr>
          </a:p>
        </p:txBody>
      </p:sp>
      <p:pic>
        <p:nvPicPr>
          <p:cNvPr id="4" name="Picture 2" descr="http://b.bimg.dk/node-images/420/11/608x/11420582-mumiestv-og-astma-cigaretter-men-spyt-var-nu-kuren-p-krft--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9" t="6505" r="27501"/>
          <a:stretch/>
        </p:blipFill>
        <p:spPr bwMode="auto">
          <a:xfrm>
            <a:off x="6516216" y="1347261"/>
            <a:ext cx="1744246" cy="481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12863" y="1798945"/>
            <a:ext cx="62033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ct val="25000"/>
            </a:pPr>
            <a:r>
              <a:rPr lang="es-ES" sz="3200" i="1" dirty="0" smtClean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Nombre:</a:t>
            </a:r>
          </a:p>
          <a:p>
            <a:pPr lvl="0">
              <a:buSzPct val="25000"/>
            </a:pPr>
            <a:r>
              <a:rPr lang="es-ES" sz="3200" i="1" dirty="0" smtClean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Dibujo:</a:t>
            </a:r>
          </a:p>
          <a:p>
            <a:pPr lvl="0">
              <a:buSzPct val="25000"/>
            </a:pPr>
            <a:r>
              <a:rPr lang="es-ES" sz="3200" i="1" dirty="0" smtClean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Efectos Secundarios / prospecto</a:t>
            </a:r>
            <a:endParaRPr lang="es-ES" sz="3200" i="1" dirty="0">
              <a:solidFill>
                <a:schemeClr val="dk1"/>
              </a:solidFill>
              <a:latin typeface="Arial Rounded MT Bold" panose="020F0704030504030204" pitchFamily="34" charset="0"/>
              <a:ea typeface="Calibri"/>
              <a:cs typeface="MV Boli" panose="02000500030200090000" pitchFamily="2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56787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97"/>
          <p:cNvSpPr/>
          <p:nvPr/>
        </p:nvSpPr>
        <p:spPr>
          <a:xfrm>
            <a:off x="539750" y="188640"/>
            <a:ext cx="8064697" cy="100811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25400" cap="flat" cmpd="sng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A5A5A5"/>
              </a:buClr>
              <a:buSzPct val="25000"/>
              <a:buFont typeface="Arial"/>
              <a:buNone/>
            </a:pPr>
            <a:r>
              <a:rPr lang="es-ES" sz="28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¿Por qué las habilidades sociales y emocionales son tan importantes?</a:t>
            </a:r>
            <a:endParaRPr lang="es-ES" sz="2800" b="1" dirty="0">
              <a:solidFill>
                <a:schemeClr val="bg1"/>
              </a:solidFill>
              <a:latin typeface="Arial Rounded MT Bold" panose="020F0704030504030204" pitchFamily="34" charset="0"/>
              <a:sym typeface="Arial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7"/>
          <a:stretch/>
        </p:blipFill>
        <p:spPr>
          <a:xfrm>
            <a:off x="4572097" y="1844824"/>
            <a:ext cx="4032349" cy="3688454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23528" y="1869792"/>
            <a:ext cx="42485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ct val="25000"/>
            </a:pPr>
            <a:r>
              <a:rPr lang="es-ES" sz="3200" i="1" dirty="0" smtClean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“Cuando no podemos cambiar la situación a la que nos enfrentamos, </a:t>
            </a:r>
          </a:p>
          <a:p>
            <a:pPr lvl="0" algn="ctr">
              <a:buSzPct val="25000"/>
            </a:pPr>
            <a:r>
              <a:rPr lang="es-ES" sz="3200" i="1" dirty="0" smtClean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el reto consiste en cambiarnos a nosotros mismos”</a:t>
            </a:r>
          </a:p>
          <a:p>
            <a:pPr lvl="0" algn="ctr">
              <a:buSzPct val="25000"/>
            </a:pPr>
            <a:r>
              <a:rPr lang="es-ES" sz="3200" i="1" dirty="0" smtClean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	</a:t>
            </a:r>
            <a:r>
              <a:rPr lang="es-ES" sz="3200" i="1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 </a:t>
            </a:r>
            <a:r>
              <a:rPr lang="es-ES" sz="3200" i="1" dirty="0" smtClean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  </a:t>
            </a:r>
          </a:p>
          <a:p>
            <a:pPr lvl="0" algn="ctr">
              <a:buSzPct val="25000"/>
            </a:pPr>
            <a:r>
              <a:rPr lang="es-ES" sz="3200" i="1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 </a:t>
            </a:r>
            <a:r>
              <a:rPr lang="es-ES" sz="3200" i="1" dirty="0" smtClean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      </a:t>
            </a:r>
            <a:r>
              <a:rPr lang="es-ES" sz="3200" i="1" dirty="0" err="1" smtClean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Viktor</a:t>
            </a:r>
            <a:r>
              <a:rPr lang="es-ES" sz="3200" i="1" dirty="0" smtClean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 Frankl</a:t>
            </a:r>
            <a:endParaRPr lang="es-ES" sz="3200" i="1" dirty="0">
              <a:solidFill>
                <a:schemeClr val="dk1"/>
              </a:solidFill>
              <a:latin typeface="Arial Rounded MT Bold" panose="020F0704030504030204" pitchFamily="34" charset="0"/>
              <a:ea typeface="Calibri"/>
              <a:cs typeface="MV Boli" panose="02000500030200090000" pitchFamily="2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436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1115616" y="138464"/>
            <a:ext cx="7056784" cy="6674912"/>
          </a:xfrm>
          <a:prstGeom prst="rect">
            <a:avLst/>
          </a:prstGeom>
          <a:solidFill>
            <a:srgbClr val="329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7" t="38990" r="31516" b="18895"/>
          <a:stretch/>
        </p:blipFill>
        <p:spPr bwMode="auto">
          <a:xfrm>
            <a:off x="2772228" y="116632"/>
            <a:ext cx="3546447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/>
        </p:nvSpPr>
        <p:spPr>
          <a:xfrm>
            <a:off x="539750" y="188640"/>
            <a:ext cx="8064697" cy="575914"/>
          </a:xfrm>
          <a:prstGeom prst="roundRect">
            <a:avLst>
              <a:gd name="adj" fmla="val 50000"/>
            </a:avLst>
          </a:prstGeom>
          <a:solidFill>
            <a:srgbClr val="CCCC00"/>
          </a:solidFill>
          <a:ln w="25400" cap="flat" cmpd="sng">
            <a:solidFill>
              <a:srgbClr val="C4BD9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lnSpc>
                <a:spcPct val="80000"/>
              </a:lnSpc>
              <a:buClr>
                <a:srgbClr val="A5A5A5"/>
              </a:buClr>
              <a:buSzPct val="25000"/>
            </a:pPr>
            <a:r>
              <a:rPr lang="es-ES" sz="28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Mochila del voluntariado</a:t>
            </a:r>
            <a:endParaRPr lang="es-ES" sz="2800" b="1" dirty="0">
              <a:solidFill>
                <a:srgbClr val="A5A5A5"/>
              </a:solidFill>
              <a:latin typeface="Arial Rounded MT Bold" panose="020F0704030504030204" pitchFamily="34" charset="0"/>
              <a:sym typeface="Arial"/>
            </a:endParaRPr>
          </a:p>
        </p:txBody>
      </p:sp>
      <p:pic>
        <p:nvPicPr>
          <p:cNvPr id="181" name="Shape 1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1840" y="1707232"/>
            <a:ext cx="2609849" cy="3809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Rectángulo"/>
          <p:cNvSpPr/>
          <p:nvPr/>
        </p:nvSpPr>
        <p:spPr>
          <a:xfrm>
            <a:off x="412733" y="5229200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SzPct val="25000"/>
            </a:pPr>
            <a:r>
              <a:rPr lang="es-ES" sz="2400" i="1" dirty="0" smtClean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En </a:t>
            </a:r>
            <a:r>
              <a:rPr lang="es-ES" sz="2400" i="1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las sesiones pasadas hemos visto muchas </a:t>
            </a:r>
            <a:r>
              <a:rPr lang="es-ES" sz="2400" i="1" dirty="0" smtClean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cosas ¿Que </a:t>
            </a:r>
            <a:r>
              <a:rPr lang="es-ES" sz="2400" i="1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creéis que es necesario para ser voluntarios? Aquí tenemos una mochila y la tenemos que llenar con lo que necesita el voluntariado para empezar a viajar.</a:t>
            </a:r>
          </a:p>
        </p:txBody>
      </p:sp>
      <p:pic>
        <p:nvPicPr>
          <p:cNvPr id="10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0942">
            <a:off x="2445050" y="1469093"/>
            <a:ext cx="1041400" cy="1117600"/>
          </a:xfrm>
          <a:prstGeom prst="rect">
            <a:avLst/>
          </a:prstGeom>
        </p:spPr>
      </p:pic>
      <p:pic>
        <p:nvPicPr>
          <p:cNvPr id="11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348059">
            <a:off x="5643025" y="1723254"/>
            <a:ext cx="812800" cy="9271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3511916">
            <a:off x="2061335" y="3115102"/>
            <a:ext cx="1166604" cy="1272660"/>
          </a:xfrm>
          <a:prstGeom prst="rect">
            <a:avLst/>
          </a:prstGeom>
        </p:spPr>
      </p:pic>
      <p:pic>
        <p:nvPicPr>
          <p:cNvPr id="13" name="Picture 23"/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556436">
            <a:off x="6092017" y="2232590"/>
            <a:ext cx="1778000" cy="1003300"/>
          </a:xfrm>
          <a:prstGeom prst="rect">
            <a:avLst/>
          </a:prstGeom>
        </p:spPr>
      </p:pic>
      <p:pic>
        <p:nvPicPr>
          <p:cNvPr id="14" name="Picture 15"/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922106">
            <a:off x="2866411" y="701062"/>
            <a:ext cx="685800" cy="965200"/>
          </a:xfrm>
          <a:prstGeom prst="rect">
            <a:avLst/>
          </a:prstGeom>
        </p:spPr>
      </p:pic>
      <p:pic>
        <p:nvPicPr>
          <p:cNvPr id="15" name="Picture 10"/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09272" y="905459"/>
            <a:ext cx="482600" cy="9906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2057516">
            <a:off x="5478730" y="3106930"/>
            <a:ext cx="1295400" cy="838200"/>
          </a:xfrm>
          <a:prstGeom prst="rect">
            <a:avLst/>
          </a:prstGeom>
        </p:spPr>
      </p:pic>
      <p:pic>
        <p:nvPicPr>
          <p:cNvPr id="17" name="Picture 19"/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6025686">
            <a:off x="2660028" y="2494137"/>
            <a:ext cx="584200" cy="698500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1564339">
            <a:off x="3122025" y="4118090"/>
            <a:ext cx="482600" cy="990600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4966564">
            <a:off x="5295887" y="4228133"/>
            <a:ext cx="1320800" cy="6731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159566">
            <a:off x="4466386" y="893410"/>
            <a:ext cx="481709" cy="57595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67544" y="476672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25000"/>
            </a:pPr>
            <a:r>
              <a:rPr lang="es-ES" sz="2400" i="1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Ya estamos preparados para viajar, ahora vamos a ver cuales son las normas de </a:t>
            </a:r>
            <a:r>
              <a:rPr lang="es-ES" sz="2400" i="1" dirty="0" smtClean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MV Boli" panose="02000500030200090000" pitchFamily="2" charset="0"/>
                <a:sym typeface="Calibri"/>
              </a:rPr>
              <a:t>circulación</a:t>
            </a:r>
            <a:endParaRPr lang="es-ES" sz="2400" i="1" dirty="0">
              <a:solidFill>
                <a:schemeClr val="dk1"/>
              </a:solidFill>
              <a:latin typeface="Arial Rounded MT Bold" panose="020F0704030504030204" pitchFamily="34" charset="0"/>
              <a:ea typeface="Calibri"/>
              <a:cs typeface="MV Boli" panose="02000500030200090000" pitchFamily="2" charset="0"/>
              <a:sym typeface="Calibri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4"/>
          <a:stretch/>
        </p:blipFill>
        <p:spPr>
          <a:xfrm>
            <a:off x="3347864" y="1476510"/>
            <a:ext cx="5544616" cy="512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494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blogdilifestyle.it/wp-content/uploads/2016/02/blogdilifestyle_729b826e23fbfe2979738a7bbd68c0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6" y="332656"/>
            <a:ext cx="8760087" cy="617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718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1115616" y="138464"/>
            <a:ext cx="7056784" cy="6674912"/>
          </a:xfrm>
          <a:prstGeom prst="rect">
            <a:avLst/>
          </a:prstGeom>
          <a:solidFill>
            <a:srgbClr val="329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0" t="39754" r="43337" b="15705"/>
          <a:stretch/>
        </p:blipFill>
        <p:spPr bwMode="auto">
          <a:xfrm>
            <a:off x="2662878" y="143020"/>
            <a:ext cx="3818244" cy="666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047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7"/>
          <p:cNvSpPr/>
          <p:nvPr/>
        </p:nvSpPr>
        <p:spPr>
          <a:xfrm>
            <a:off x="539750" y="188640"/>
            <a:ext cx="8064697" cy="648072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 w="254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A5A5A5"/>
              </a:buClr>
              <a:buSzPct val="25000"/>
              <a:buFont typeface="Arial"/>
              <a:buNone/>
            </a:pPr>
            <a:r>
              <a:rPr lang="es-ES" sz="28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¿Qué hemos aprendido?</a:t>
            </a:r>
            <a:endParaRPr lang="es-ES" sz="2800" b="1" dirty="0">
              <a:solidFill>
                <a:schemeClr val="bg1"/>
              </a:solidFill>
              <a:latin typeface="Arial Rounded MT Bold" panose="020F0704030504030204" pitchFamily="34" charset="0"/>
              <a:sym typeface="Arial"/>
            </a:endParaRPr>
          </a:p>
        </p:txBody>
      </p:sp>
      <p:pic>
        <p:nvPicPr>
          <p:cNvPr id="1026" name="Picture 2" descr="http://welearncoaching.com/wp-content/uploads/2014/04/Comunicaci%C3%B3n_interna-e139703688914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8"/>
          <a:stretch/>
        </p:blipFill>
        <p:spPr bwMode="auto">
          <a:xfrm>
            <a:off x="1043608" y="936104"/>
            <a:ext cx="7080722" cy="578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120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ventoplus.com/blog/wp-content/uploads/ser-voluntario-enaganch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23021"/>
            <a:ext cx="8064697" cy="455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97"/>
          <p:cNvSpPr/>
          <p:nvPr/>
        </p:nvSpPr>
        <p:spPr>
          <a:xfrm>
            <a:off x="539750" y="476672"/>
            <a:ext cx="8064697" cy="864096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 w="254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A5A5A5"/>
              </a:buClr>
              <a:buSzPct val="25000"/>
              <a:buFont typeface="Arial"/>
              <a:buNone/>
            </a:pPr>
            <a:r>
              <a:rPr lang="es-ES" sz="28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¿Qué os ha aportado a vosotros el voluntariado?</a:t>
            </a:r>
            <a:endParaRPr lang="es-ES" sz="2800" b="1" dirty="0">
              <a:solidFill>
                <a:schemeClr val="bg1"/>
              </a:solidFill>
              <a:latin typeface="Arial Rounded MT Bold" panose="020F07040305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522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9" r="12965" b="10666"/>
          <a:stretch/>
        </p:blipFill>
        <p:spPr bwMode="auto">
          <a:xfrm>
            <a:off x="395536" y="836712"/>
            <a:ext cx="8322591" cy="523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4998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2CC48395AFE2D4191E5867484ACE8DE" ma:contentTypeVersion="1" ma:contentTypeDescription="Crear nuevo documento." ma:contentTypeScope="" ma:versionID="e43732fc4d0bbd9032bc6f2e4a50b2ea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545b9cca86c6060de293fc16275d6aa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Fecha de inicio programada" ma:description="Fecha de inicio programada es una columna del sitio que crea la característica Publicación. Se usa para especificar la fecha y la hora a la que esta página se presentará por primera vez a los visitantes del sitio." ma:hidden="true" ma:internalName="PublishingStartDate">
      <xsd:simpleType>
        <xsd:restriction base="dms:Unknown"/>
      </xsd:simpleType>
    </xsd:element>
    <xsd:element name="PublishingExpirationDate" ma:index="9" nillable="true" ma:displayName="Fecha de finalización programada" ma:description="Fecha de finalización programada es una columna del sitio que crea la característica Publicación. Se usa para especificar la fecha y la hora a la que esta página dejará de presentarse a los visitantes del sitio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45F018B-2549-42F8-9BFF-93777E53057A}"/>
</file>

<file path=customXml/itemProps2.xml><?xml version="1.0" encoding="utf-8"?>
<ds:datastoreItem xmlns:ds="http://schemas.openxmlformats.org/officeDocument/2006/customXml" ds:itemID="{D14C84B1-3356-4E0B-A63F-4A8285BFF93C}"/>
</file>

<file path=customXml/itemProps3.xml><?xml version="1.0" encoding="utf-8"?>
<ds:datastoreItem xmlns:ds="http://schemas.openxmlformats.org/officeDocument/2006/customXml" ds:itemID="{D87A70C7-6036-4B37-9498-20B87D9C41FB}"/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1633</Words>
  <Application>Microsoft Office PowerPoint</Application>
  <PresentationFormat>Presentación en pantalla (4:3)</PresentationFormat>
  <Paragraphs>257</Paragraphs>
  <Slides>59</Slides>
  <Notes>43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71" baseType="lpstr">
      <vt:lpstr>Arial</vt:lpstr>
      <vt:lpstr>Playfair Display</vt:lpstr>
      <vt:lpstr>Arial Rounded MT Bold</vt:lpstr>
      <vt:lpstr>Impact</vt:lpstr>
      <vt:lpstr>MV Boli</vt:lpstr>
      <vt:lpstr>Roboto Mono</vt:lpstr>
      <vt:lpstr>Merriweather</vt:lpstr>
      <vt:lpstr>Permanent Marker</vt:lpstr>
      <vt:lpstr>Komika Axis</vt:lpstr>
      <vt:lpstr>Times New Roman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Win7 User</dc:creator>
  <cp:lastModifiedBy>Win7 User</cp:lastModifiedBy>
  <cp:revision>44</cp:revision>
  <dcterms:modified xsi:type="dcterms:W3CDTF">2016-04-06T08:19:20Z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0x010100D2CC48395AFE2D4191E5867484ACE8DE</vt:lpwstr>
  </property>
</Properties>
</file>