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9" r:id="rId2"/>
    <p:sldId id="278" r:id="rId3"/>
    <p:sldId id="305" r:id="rId4"/>
    <p:sldId id="327" r:id="rId5"/>
    <p:sldId id="306" r:id="rId6"/>
    <p:sldId id="304" r:id="rId7"/>
    <p:sldId id="274" r:id="rId8"/>
    <p:sldId id="288" r:id="rId9"/>
    <p:sldId id="320" r:id="rId10"/>
    <p:sldId id="321" r:id="rId11"/>
    <p:sldId id="291" r:id="rId12"/>
    <p:sldId id="292" r:id="rId13"/>
    <p:sldId id="323" r:id="rId14"/>
    <p:sldId id="325" r:id="rId15"/>
    <p:sldId id="300" r:id="rId16"/>
    <p:sldId id="316" r:id="rId17"/>
    <p:sldId id="299" r:id="rId18"/>
    <p:sldId id="314" r:id="rId19"/>
    <p:sldId id="315" r:id="rId20"/>
    <p:sldId id="275" r:id="rId21"/>
    <p:sldId id="313" r:id="rId22"/>
    <p:sldId id="280" r:id="rId23"/>
    <p:sldId id="281" r:id="rId24"/>
    <p:sldId id="282" r:id="rId25"/>
    <p:sldId id="283" r:id="rId26"/>
    <p:sldId id="284" r:id="rId27"/>
    <p:sldId id="279" r:id="rId28"/>
    <p:sldId id="307" r:id="rId29"/>
    <p:sldId id="317" r:id="rId30"/>
    <p:sldId id="311" r:id="rId31"/>
    <p:sldId id="318" r:id="rId32"/>
    <p:sldId id="308" r:id="rId33"/>
    <p:sldId id="328"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1" userDrawn="1">
          <p15:clr>
            <a:srgbClr val="A4A3A4"/>
          </p15:clr>
        </p15:guide>
        <p15:guide id="2" pos="3840" userDrawn="1">
          <p15:clr>
            <a:srgbClr val="A4A3A4"/>
          </p15:clr>
        </p15:guide>
        <p15:guide id="3" orient="horz" pos="754" userDrawn="1">
          <p15:clr>
            <a:srgbClr val="A4A3A4"/>
          </p15:clr>
        </p15:guide>
        <p15:guide id="4" orient="horz" pos="1389" userDrawn="1">
          <p15:clr>
            <a:srgbClr val="A4A3A4"/>
          </p15:clr>
        </p15:guide>
        <p15:guide id="5" pos="7310" userDrawn="1">
          <p15:clr>
            <a:srgbClr val="A4A3A4"/>
          </p15:clr>
        </p15:guide>
        <p15:guide id="6" pos="399" userDrawn="1">
          <p15:clr>
            <a:srgbClr val="A4A3A4"/>
          </p15:clr>
        </p15:guide>
        <p15:guide id="7" pos="21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A25DE-4DED-74CB-1B87-87E5684014CD}" v="256" dt="2023-05-05T09:13:21.061"/>
    <p1510:client id="{2E89B493-564F-FE6E-6590-5B4695C21D62}" v="35" dt="2023-05-05T09:18:20.054"/>
    <p1510:client id="{11054548-DAF3-4B87-A7BA-ABD5A05685D5}" v="37" dt="2023-05-05T08:47:40.273"/>
    <p1510:client id="{E51C11E9-2CE3-6112-6FF2-38D0F839652D}" v="37" dt="2023-05-05T12:30:59.813"/>
    <p1510:client id="{83C0B75F-C11F-0639-AA46-107A21A9CCCE}" v="135" dt="2023-05-05T11:19:46.963"/>
    <p1510:client id="{CB28CD81-1106-45B3-8DEE-A025C5AC3FA7}" v="1549" dt="2023-05-05T12:23:33.987"/>
    <p1510:client id="{9F212651-9B6F-56FA-DA93-67B39D2103FA}" v="633" dt="2023-05-05T10:45:03.66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48"/>
  </p:normalViewPr>
  <p:slideViewPr>
    <p:cSldViewPr snapToGrid="0">
      <p:cViewPr varScale="1">
        <p:scale>
          <a:sx n="74" d="100"/>
          <a:sy n="74" d="100"/>
        </p:scale>
        <p:origin x="936" y="67"/>
      </p:cViewPr>
      <p:guideLst>
        <p:guide orient="horz" pos="1321"/>
        <p:guide pos="3840"/>
        <p:guide orient="horz" pos="754"/>
        <p:guide orient="horz" pos="1389"/>
        <p:guide pos="7310"/>
        <p:guide pos="399"/>
        <p:guide pos="21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user\Desktop\Datos%20alumnado%20Bachillera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user\Desktop\Datos%20alumnado%20Bachillerat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Número alumnos Bachillerato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9F-4644-BA5C-C1672539CF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9F-4644-BA5C-C1672539CF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9F-4644-BA5C-C1672539CF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9F-4644-BA5C-C1672539CFC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C9F-4644-BA5C-C1672539CFC0}"/>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5-BC9F-4644-BA5C-C1672539CFC0}"/>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7-BC9F-4644-BA5C-C1672539CF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Hoja1!$B$6:$B$10</c:f>
              <c:strCache>
                <c:ptCount val="5"/>
                <c:pt idx="0">
                  <c:v>Alumnado Ciencias y Tecnología</c:v>
                </c:pt>
                <c:pt idx="1">
                  <c:v>Alumnado Humanidades y Ciencias Sociales</c:v>
                </c:pt>
                <c:pt idx="2">
                  <c:v>Alumnado Artes - Artes Plásticas y Diseño</c:v>
                </c:pt>
                <c:pt idx="3">
                  <c:v>Alumnado Artes- Música y Artes Escénicas</c:v>
                </c:pt>
                <c:pt idx="4">
                  <c:v>Alumnado Bachillerato General</c:v>
                </c:pt>
              </c:strCache>
            </c:strRef>
          </c:cat>
          <c:val>
            <c:numRef>
              <c:f>Hoja1!$C$6:$C$10</c:f>
              <c:numCache>
                <c:formatCode>General</c:formatCode>
                <c:ptCount val="5"/>
                <c:pt idx="0">
                  <c:v>3949</c:v>
                </c:pt>
                <c:pt idx="1">
                  <c:v>3218</c:v>
                </c:pt>
                <c:pt idx="2">
                  <c:v>265</c:v>
                </c:pt>
                <c:pt idx="3">
                  <c:v>124</c:v>
                </c:pt>
                <c:pt idx="4">
                  <c:v>331</c:v>
                </c:pt>
              </c:numCache>
            </c:numRef>
          </c:val>
          <c:extLst>
            <c:ext xmlns:c16="http://schemas.microsoft.com/office/drawing/2014/chart" uri="{C3380CC4-5D6E-409C-BE32-E72D297353CC}">
              <c16:uniqueId val="{0000000A-BC9F-4644-BA5C-C1672539CFC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99C-1B4B-A81D-F1E4F2A4289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99C-1B4B-A81D-F1E4F2A4289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Hoja1!$B$8:$B$9</c:f>
              <c:strCache>
                <c:ptCount val="2"/>
                <c:pt idx="0">
                  <c:v>Alumnado Artes - Artes Plásticas y Diseño</c:v>
                </c:pt>
                <c:pt idx="1">
                  <c:v>Alumnado Artes- Música y Artes Escénicas</c:v>
                </c:pt>
              </c:strCache>
            </c:strRef>
          </c:cat>
          <c:val>
            <c:numRef>
              <c:f>Hoja1!$C$8:$C$9</c:f>
              <c:numCache>
                <c:formatCode>General</c:formatCode>
                <c:ptCount val="2"/>
                <c:pt idx="0">
                  <c:v>265</c:v>
                </c:pt>
                <c:pt idx="1">
                  <c:v>124</c:v>
                </c:pt>
              </c:numCache>
            </c:numRef>
          </c:val>
          <c:extLst>
            <c:ext xmlns:c16="http://schemas.microsoft.com/office/drawing/2014/chart" uri="{C3380CC4-5D6E-409C-BE32-E72D297353CC}">
              <c16:uniqueId val="{00000004-099C-1B4B-A81D-F1E4F2A4289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BF210-9A33-4858-A70D-41F2A346EA0D}"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B82984AE-BEB0-4477-84D9-2AD97952753D}">
      <dgm:prSet/>
      <dgm:spPr/>
      <dgm:t>
        <a:bodyPr/>
        <a:lstStyle/>
        <a:p>
          <a:pPr>
            <a:lnSpc>
              <a:spcPct val="100000"/>
            </a:lnSpc>
          </a:pPr>
          <a:r>
            <a:rPr lang="es-ES"/>
            <a:t>Asignaturas comunes</a:t>
          </a:r>
          <a:endParaRPr lang="en-US"/>
        </a:p>
      </dgm:t>
    </dgm:pt>
    <dgm:pt modelId="{CBEB8C30-5A25-48F2-8B4C-E86A9F820272}" type="parTrans" cxnId="{0BAF9FD9-E47B-4D4F-B0F7-BCB30E8F3631}">
      <dgm:prSet/>
      <dgm:spPr/>
      <dgm:t>
        <a:bodyPr/>
        <a:lstStyle/>
        <a:p>
          <a:endParaRPr lang="en-US"/>
        </a:p>
      </dgm:t>
    </dgm:pt>
    <dgm:pt modelId="{FBB34271-8E6D-4815-87B4-3FB284860C61}" type="sibTrans" cxnId="{0BAF9FD9-E47B-4D4F-B0F7-BCB30E8F3631}">
      <dgm:prSet/>
      <dgm:spPr/>
      <dgm:t>
        <a:bodyPr/>
        <a:lstStyle/>
        <a:p>
          <a:pPr>
            <a:lnSpc>
              <a:spcPct val="100000"/>
            </a:lnSpc>
          </a:pPr>
          <a:endParaRPr lang="en-US"/>
        </a:p>
      </dgm:t>
    </dgm:pt>
    <dgm:pt modelId="{20CA6983-51A2-44D3-8A72-A28320C01FD3}">
      <dgm:prSet/>
      <dgm:spPr/>
      <dgm:t>
        <a:bodyPr/>
        <a:lstStyle/>
        <a:p>
          <a:pPr>
            <a:lnSpc>
              <a:spcPct val="100000"/>
            </a:lnSpc>
          </a:pPr>
          <a:r>
            <a:rPr lang="es-ES"/>
            <a:t>Asignaturas de modalidad</a:t>
          </a:r>
          <a:endParaRPr lang="en-US"/>
        </a:p>
      </dgm:t>
    </dgm:pt>
    <dgm:pt modelId="{9D45E0A0-C396-4E24-9736-8B7170C68981}" type="parTrans" cxnId="{6B433FB1-0CB9-4A7D-85AC-2C0BAE75619D}">
      <dgm:prSet/>
      <dgm:spPr/>
      <dgm:t>
        <a:bodyPr/>
        <a:lstStyle/>
        <a:p>
          <a:endParaRPr lang="en-US"/>
        </a:p>
      </dgm:t>
    </dgm:pt>
    <dgm:pt modelId="{C26B0BD4-9456-471C-AE40-F395DE700B62}" type="sibTrans" cxnId="{6B433FB1-0CB9-4A7D-85AC-2C0BAE75619D}">
      <dgm:prSet/>
      <dgm:spPr/>
      <dgm:t>
        <a:bodyPr/>
        <a:lstStyle/>
        <a:p>
          <a:pPr>
            <a:lnSpc>
              <a:spcPct val="100000"/>
            </a:lnSpc>
          </a:pPr>
          <a:endParaRPr lang="en-US"/>
        </a:p>
      </dgm:t>
    </dgm:pt>
    <dgm:pt modelId="{10D79D26-5CC4-4E78-89EA-0D12578626E1}">
      <dgm:prSet/>
      <dgm:spPr/>
      <dgm:t>
        <a:bodyPr/>
        <a:lstStyle/>
        <a:p>
          <a:pPr>
            <a:lnSpc>
              <a:spcPct val="100000"/>
            </a:lnSpc>
          </a:pPr>
          <a:r>
            <a:rPr lang="es-ES"/>
            <a:t>Asignaturas optativas</a:t>
          </a:r>
          <a:endParaRPr lang="en-US"/>
        </a:p>
      </dgm:t>
    </dgm:pt>
    <dgm:pt modelId="{7878900C-F6E1-4207-81AB-C377B330DDE2}" type="parTrans" cxnId="{A8AB23C0-1581-4B74-8076-4EC1F99DA96E}">
      <dgm:prSet/>
      <dgm:spPr/>
      <dgm:t>
        <a:bodyPr/>
        <a:lstStyle/>
        <a:p>
          <a:endParaRPr lang="en-US"/>
        </a:p>
      </dgm:t>
    </dgm:pt>
    <dgm:pt modelId="{68675077-5592-4402-9611-2803CBB463FB}" type="sibTrans" cxnId="{A8AB23C0-1581-4B74-8076-4EC1F99DA96E}">
      <dgm:prSet/>
      <dgm:spPr/>
      <dgm:t>
        <a:bodyPr/>
        <a:lstStyle/>
        <a:p>
          <a:endParaRPr lang="en-US"/>
        </a:p>
      </dgm:t>
    </dgm:pt>
    <dgm:pt modelId="{A2AFC70A-3FDC-4EBD-A15A-A683D8C3682C}" type="pres">
      <dgm:prSet presAssocID="{78BBF210-9A33-4858-A70D-41F2A346EA0D}" presName="root" presStyleCnt="0">
        <dgm:presLayoutVars>
          <dgm:dir/>
          <dgm:resizeHandles val="exact"/>
        </dgm:presLayoutVars>
      </dgm:prSet>
      <dgm:spPr/>
    </dgm:pt>
    <dgm:pt modelId="{96E2E040-BF13-45E5-886C-04B446B6708D}" type="pres">
      <dgm:prSet presAssocID="{78BBF210-9A33-4858-A70D-41F2A346EA0D}" presName="container" presStyleCnt="0">
        <dgm:presLayoutVars>
          <dgm:dir/>
          <dgm:resizeHandles val="exact"/>
        </dgm:presLayoutVars>
      </dgm:prSet>
      <dgm:spPr/>
    </dgm:pt>
    <dgm:pt modelId="{5F7C466A-D7A8-401F-B2FE-B0EBCAD22A04}" type="pres">
      <dgm:prSet presAssocID="{B82984AE-BEB0-4477-84D9-2AD97952753D}" presName="compNode" presStyleCnt="0"/>
      <dgm:spPr/>
    </dgm:pt>
    <dgm:pt modelId="{E0626001-77D2-4020-9542-9CFB16F6AA8F}" type="pres">
      <dgm:prSet presAssocID="{B82984AE-BEB0-4477-84D9-2AD97952753D}" presName="iconBgRect" presStyleLbl="bgShp" presStyleIdx="0" presStyleCnt="3"/>
      <dgm:spPr/>
    </dgm:pt>
    <dgm:pt modelId="{AF16CB2F-6EF1-4175-B111-DFC3E986F580}" type="pres">
      <dgm:prSet presAssocID="{B82984AE-BEB0-4477-84D9-2AD9795275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upo"/>
        </a:ext>
      </dgm:extLst>
    </dgm:pt>
    <dgm:pt modelId="{B4234385-DB50-4DA2-8BDD-707B2B9F349C}" type="pres">
      <dgm:prSet presAssocID="{B82984AE-BEB0-4477-84D9-2AD97952753D}" presName="spaceRect" presStyleCnt="0"/>
      <dgm:spPr/>
    </dgm:pt>
    <dgm:pt modelId="{77F5B8F5-40E5-494F-91A0-D91D3D5AFAF8}" type="pres">
      <dgm:prSet presAssocID="{B82984AE-BEB0-4477-84D9-2AD97952753D}" presName="textRect" presStyleLbl="revTx" presStyleIdx="0" presStyleCnt="3">
        <dgm:presLayoutVars>
          <dgm:chMax val="1"/>
          <dgm:chPref val="1"/>
        </dgm:presLayoutVars>
      </dgm:prSet>
      <dgm:spPr/>
    </dgm:pt>
    <dgm:pt modelId="{923E7A7C-BC53-4864-BDF9-CA314B765B7A}" type="pres">
      <dgm:prSet presAssocID="{FBB34271-8E6D-4815-87B4-3FB284860C61}" presName="sibTrans" presStyleLbl="sibTrans2D1" presStyleIdx="0" presStyleCnt="0"/>
      <dgm:spPr/>
    </dgm:pt>
    <dgm:pt modelId="{90A0F021-615A-4DCB-88A0-4510F6E858FA}" type="pres">
      <dgm:prSet presAssocID="{20CA6983-51A2-44D3-8A72-A28320C01FD3}" presName="compNode" presStyleCnt="0"/>
      <dgm:spPr/>
    </dgm:pt>
    <dgm:pt modelId="{FD8C7318-C805-4067-9F14-CF8C3B8D0078}" type="pres">
      <dgm:prSet presAssocID="{20CA6983-51A2-44D3-8A72-A28320C01FD3}" presName="iconBgRect" presStyleLbl="bgShp" presStyleIdx="1" presStyleCnt="3"/>
      <dgm:spPr/>
    </dgm:pt>
    <dgm:pt modelId="{1D502729-F208-4D7A-98CE-E837B39DBDBB}" type="pres">
      <dgm:prSet presAssocID="{20CA6983-51A2-44D3-8A72-A28320C01F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 de verificación"/>
        </a:ext>
      </dgm:extLst>
    </dgm:pt>
    <dgm:pt modelId="{9C5D6632-6FB7-4273-9B28-74F675236248}" type="pres">
      <dgm:prSet presAssocID="{20CA6983-51A2-44D3-8A72-A28320C01FD3}" presName="spaceRect" presStyleCnt="0"/>
      <dgm:spPr/>
    </dgm:pt>
    <dgm:pt modelId="{7A4A8885-B5F1-41E6-9495-E5CB239803FB}" type="pres">
      <dgm:prSet presAssocID="{20CA6983-51A2-44D3-8A72-A28320C01FD3}" presName="textRect" presStyleLbl="revTx" presStyleIdx="1" presStyleCnt="3">
        <dgm:presLayoutVars>
          <dgm:chMax val="1"/>
          <dgm:chPref val="1"/>
        </dgm:presLayoutVars>
      </dgm:prSet>
      <dgm:spPr/>
    </dgm:pt>
    <dgm:pt modelId="{94DB489C-4451-4291-97EE-6541050E73AF}" type="pres">
      <dgm:prSet presAssocID="{C26B0BD4-9456-471C-AE40-F395DE700B62}" presName="sibTrans" presStyleLbl="sibTrans2D1" presStyleIdx="0" presStyleCnt="0"/>
      <dgm:spPr/>
    </dgm:pt>
    <dgm:pt modelId="{ECD08DD4-9E6E-4BBB-879B-08384D36035E}" type="pres">
      <dgm:prSet presAssocID="{10D79D26-5CC4-4E78-89EA-0D12578626E1}" presName="compNode" presStyleCnt="0"/>
      <dgm:spPr/>
    </dgm:pt>
    <dgm:pt modelId="{F8072BC9-B8FE-4ED3-8FFA-6B91F99C74B2}" type="pres">
      <dgm:prSet presAssocID="{10D79D26-5CC4-4E78-89EA-0D12578626E1}" presName="iconBgRect" presStyleLbl="bgShp" presStyleIdx="2" presStyleCnt="3"/>
      <dgm:spPr/>
    </dgm:pt>
    <dgm:pt modelId="{C79B1405-4EA5-4E9C-ACE5-2D35CA5ADBC6}" type="pres">
      <dgm:prSet presAssocID="{10D79D26-5CC4-4E78-89EA-0D12578626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ápiz"/>
        </a:ext>
      </dgm:extLst>
    </dgm:pt>
    <dgm:pt modelId="{B14956B9-91A9-4474-8100-C9B34498DE73}" type="pres">
      <dgm:prSet presAssocID="{10D79D26-5CC4-4E78-89EA-0D12578626E1}" presName="spaceRect" presStyleCnt="0"/>
      <dgm:spPr/>
    </dgm:pt>
    <dgm:pt modelId="{1CEF7F44-58FB-4BEE-8E21-B0E6883CD5A8}" type="pres">
      <dgm:prSet presAssocID="{10D79D26-5CC4-4E78-89EA-0D12578626E1}" presName="textRect" presStyleLbl="revTx" presStyleIdx="2" presStyleCnt="3">
        <dgm:presLayoutVars>
          <dgm:chMax val="1"/>
          <dgm:chPref val="1"/>
        </dgm:presLayoutVars>
      </dgm:prSet>
      <dgm:spPr/>
    </dgm:pt>
  </dgm:ptLst>
  <dgm:cxnLst>
    <dgm:cxn modelId="{51F8A747-B7E0-4685-B7BF-5EA20D070BD0}" type="presOf" srcId="{78BBF210-9A33-4858-A70D-41F2A346EA0D}" destId="{A2AFC70A-3FDC-4EBD-A15A-A683D8C3682C}" srcOrd="0" destOrd="0" presId="urn:microsoft.com/office/officeart/2018/2/layout/IconCircleList"/>
    <dgm:cxn modelId="{CEEC7179-00AF-4C0A-928C-402FDEA80F22}" type="presOf" srcId="{10D79D26-5CC4-4E78-89EA-0D12578626E1}" destId="{1CEF7F44-58FB-4BEE-8E21-B0E6883CD5A8}" srcOrd="0" destOrd="0" presId="urn:microsoft.com/office/officeart/2018/2/layout/IconCircleList"/>
    <dgm:cxn modelId="{6B433FB1-0CB9-4A7D-85AC-2C0BAE75619D}" srcId="{78BBF210-9A33-4858-A70D-41F2A346EA0D}" destId="{20CA6983-51A2-44D3-8A72-A28320C01FD3}" srcOrd="1" destOrd="0" parTransId="{9D45E0A0-C396-4E24-9736-8B7170C68981}" sibTransId="{C26B0BD4-9456-471C-AE40-F395DE700B62}"/>
    <dgm:cxn modelId="{D0B1D0B1-2A33-467B-BAAF-2128E59719ED}" type="presOf" srcId="{C26B0BD4-9456-471C-AE40-F395DE700B62}" destId="{94DB489C-4451-4291-97EE-6541050E73AF}" srcOrd="0" destOrd="0" presId="urn:microsoft.com/office/officeart/2018/2/layout/IconCircleList"/>
    <dgm:cxn modelId="{A8AB23C0-1581-4B74-8076-4EC1F99DA96E}" srcId="{78BBF210-9A33-4858-A70D-41F2A346EA0D}" destId="{10D79D26-5CC4-4E78-89EA-0D12578626E1}" srcOrd="2" destOrd="0" parTransId="{7878900C-F6E1-4207-81AB-C377B330DDE2}" sibTransId="{68675077-5592-4402-9611-2803CBB463FB}"/>
    <dgm:cxn modelId="{7CEED2D1-8A26-4E85-AF44-F268544BE339}" type="presOf" srcId="{B82984AE-BEB0-4477-84D9-2AD97952753D}" destId="{77F5B8F5-40E5-494F-91A0-D91D3D5AFAF8}" srcOrd="0" destOrd="0" presId="urn:microsoft.com/office/officeart/2018/2/layout/IconCircleList"/>
    <dgm:cxn modelId="{0BAF9FD9-E47B-4D4F-B0F7-BCB30E8F3631}" srcId="{78BBF210-9A33-4858-A70D-41F2A346EA0D}" destId="{B82984AE-BEB0-4477-84D9-2AD97952753D}" srcOrd="0" destOrd="0" parTransId="{CBEB8C30-5A25-48F2-8B4C-E86A9F820272}" sibTransId="{FBB34271-8E6D-4815-87B4-3FB284860C61}"/>
    <dgm:cxn modelId="{CB0B2DE5-1E50-45F2-B0DB-1633D289ED7D}" type="presOf" srcId="{20CA6983-51A2-44D3-8A72-A28320C01FD3}" destId="{7A4A8885-B5F1-41E6-9495-E5CB239803FB}" srcOrd="0" destOrd="0" presId="urn:microsoft.com/office/officeart/2018/2/layout/IconCircleList"/>
    <dgm:cxn modelId="{4F2EF0F4-B8C1-4704-A75F-2A956ACDDED0}" type="presOf" srcId="{FBB34271-8E6D-4815-87B4-3FB284860C61}" destId="{923E7A7C-BC53-4864-BDF9-CA314B765B7A}" srcOrd="0" destOrd="0" presId="urn:microsoft.com/office/officeart/2018/2/layout/IconCircleList"/>
    <dgm:cxn modelId="{F5331C38-6462-4170-B1A8-6313791396C2}" type="presParOf" srcId="{A2AFC70A-3FDC-4EBD-A15A-A683D8C3682C}" destId="{96E2E040-BF13-45E5-886C-04B446B6708D}" srcOrd="0" destOrd="0" presId="urn:microsoft.com/office/officeart/2018/2/layout/IconCircleList"/>
    <dgm:cxn modelId="{89FE8021-0A3A-49B3-88DB-2EFAEB20713A}" type="presParOf" srcId="{96E2E040-BF13-45E5-886C-04B446B6708D}" destId="{5F7C466A-D7A8-401F-B2FE-B0EBCAD22A04}" srcOrd="0" destOrd="0" presId="urn:microsoft.com/office/officeart/2018/2/layout/IconCircleList"/>
    <dgm:cxn modelId="{C0790CB8-2225-4459-8B55-E217788681CF}" type="presParOf" srcId="{5F7C466A-D7A8-401F-B2FE-B0EBCAD22A04}" destId="{E0626001-77D2-4020-9542-9CFB16F6AA8F}" srcOrd="0" destOrd="0" presId="urn:microsoft.com/office/officeart/2018/2/layout/IconCircleList"/>
    <dgm:cxn modelId="{C1B7B669-9869-42C3-8700-5113933B636F}" type="presParOf" srcId="{5F7C466A-D7A8-401F-B2FE-B0EBCAD22A04}" destId="{AF16CB2F-6EF1-4175-B111-DFC3E986F580}" srcOrd="1" destOrd="0" presId="urn:microsoft.com/office/officeart/2018/2/layout/IconCircleList"/>
    <dgm:cxn modelId="{C888C03A-FBC2-4E25-9153-DEDD9C13D34B}" type="presParOf" srcId="{5F7C466A-D7A8-401F-B2FE-B0EBCAD22A04}" destId="{B4234385-DB50-4DA2-8BDD-707B2B9F349C}" srcOrd="2" destOrd="0" presId="urn:microsoft.com/office/officeart/2018/2/layout/IconCircleList"/>
    <dgm:cxn modelId="{D80DB4D0-295C-470C-B060-9FCB5D828569}" type="presParOf" srcId="{5F7C466A-D7A8-401F-B2FE-B0EBCAD22A04}" destId="{77F5B8F5-40E5-494F-91A0-D91D3D5AFAF8}" srcOrd="3" destOrd="0" presId="urn:microsoft.com/office/officeart/2018/2/layout/IconCircleList"/>
    <dgm:cxn modelId="{A47A4D69-2DFC-4B2C-B66E-3A95CEEC7C52}" type="presParOf" srcId="{96E2E040-BF13-45E5-886C-04B446B6708D}" destId="{923E7A7C-BC53-4864-BDF9-CA314B765B7A}" srcOrd="1" destOrd="0" presId="urn:microsoft.com/office/officeart/2018/2/layout/IconCircleList"/>
    <dgm:cxn modelId="{5417EE6E-715F-44CC-9E55-2541444C7110}" type="presParOf" srcId="{96E2E040-BF13-45E5-886C-04B446B6708D}" destId="{90A0F021-615A-4DCB-88A0-4510F6E858FA}" srcOrd="2" destOrd="0" presId="urn:microsoft.com/office/officeart/2018/2/layout/IconCircleList"/>
    <dgm:cxn modelId="{1A17E350-28A9-4C80-B728-B485EFBC0572}" type="presParOf" srcId="{90A0F021-615A-4DCB-88A0-4510F6E858FA}" destId="{FD8C7318-C805-4067-9F14-CF8C3B8D0078}" srcOrd="0" destOrd="0" presId="urn:microsoft.com/office/officeart/2018/2/layout/IconCircleList"/>
    <dgm:cxn modelId="{7C8A754D-4CD3-469B-8C58-7CA5E9D7A271}" type="presParOf" srcId="{90A0F021-615A-4DCB-88A0-4510F6E858FA}" destId="{1D502729-F208-4D7A-98CE-E837B39DBDBB}" srcOrd="1" destOrd="0" presId="urn:microsoft.com/office/officeart/2018/2/layout/IconCircleList"/>
    <dgm:cxn modelId="{DC5286CE-D78A-4365-8EAD-6D57FEDC7193}" type="presParOf" srcId="{90A0F021-615A-4DCB-88A0-4510F6E858FA}" destId="{9C5D6632-6FB7-4273-9B28-74F675236248}" srcOrd="2" destOrd="0" presId="urn:microsoft.com/office/officeart/2018/2/layout/IconCircleList"/>
    <dgm:cxn modelId="{CDFBD5C1-78C5-4948-947F-C5EAC5C5EC95}" type="presParOf" srcId="{90A0F021-615A-4DCB-88A0-4510F6E858FA}" destId="{7A4A8885-B5F1-41E6-9495-E5CB239803FB}" srcOrd="3" destOrd="0" presId="urn:microsoft.com/office/officeart/2018/2/layout/IconCircleList"/>
    <dgm:cxn modelId="{8B652118-E71A-43B6-8EDE-1E4D7256AFAE}" type="presParOf" srcId="{96E2E040-BF13-45E5-886C-04B446B6708D}" destId="{94DB489C-4451-4291-97EE-6541050E73AF}" srcOrd="3" destOrd="0" presId="urn:microsoft.com/office/officeart/2018/2/layout/IconCircleList"/>
    <dgm:cxn modelId="{AF2DEE17-599D-4767-B15B-1CE2DA57F347}" type="presParOf" srcId="{96E2E040-BF13-45E5-886C-04B446B6708D}" destId="{ECD08DD4-9E6E-4BBB-879B-08384D36035E}" srcOrd="4" destOrd="0" presId="urn:microsoft.com/office/officeart/2018/2/layout/IconCircleList"/>
    <dgm:cxn modelId="{BCC84F2C-10BC-4D62-A9C3-E5F2383D2FA5}" type="presParOf" srcId="{ECD08DD4-9E6E-4BBB-879B-08384D36035E}" destId="{F8072BC9-B8FE-4ED3-8FFA-6B91F99C74B2}" srcOrd="0" destOrd="0" presId="urn:microsoft.com/office/officeart/2018/2/layout/IconCircleList"/>
    <dgm:cxn modelId="{FCA24A40-9EF7-48C4-8057-F328DB9AC2CF}" type="presParOf" srcId="{ECD08DD4-9E6E-4BBB-879B-08384D36035E}" destId="{C79B1405-4EA5-4E9C-ACE5-2D35CA5ADBC6}" srcOrd="1" destOrd="0" presId="urn:microsoft.com/office/officeart/2018/2/layout/IconCircleList"/>
    <dgm:cxn modelId="{04621877-1176-440B-930F-C99AEDB3B8A2}" type="presParOf" srcId="{ECD08DD4-9E6E-4BBB-879B-08384D36035E}" destId="{B14956B9-91A9-4474-8100-C9B34498DE73}" srcOrd="2" destOrd="0" presId="urn:microsoft.com/office/officeart/2018/2/layout/IconCircleList"/>
    <dgm:cxn modelId="{32376E0E-9F46-4E03-88D1-9CAE586FC57E}" type="presParOf" srcId="{ECD08DD4-9E6E-4BBB-879B-08384D36035E}" destId="{1CEF7F44-58FB-4BEE-8E21-B0E6883CD5A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26001-77D2-4020-9542-9CFB16F6AA8F}">
      <dsp:nvSpPr>
        <dsp:cNvPr id="0" name=""/>
        <dsp:cNvSpPr/>
      </dsp:nvSpPr>
      <dsp:spPr>
        <a:xfrm>
          <a:off x="82613" y="1727648"/>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6CB2F-6EF1-4175-B111-DFC3E986F580}">
      <dsp:nvSpPr>
        <dsp:cNvPr id="0" name=""/>
        <dsp:cNvSpPr/>
      </dsp:nvSpPr>
      <dsp:spPr>
        <a:xfrm>
          <a:off x="271034" y="191607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F5B8F5-40E5-494F-91A0-D91D3D5AFAF8}">
      <dsp:nvSpPr>
        <dsp:cNvPr id="0" name=""/>
        <dsp:cNvSpPr/>
      </dsp:nvSpPr>
      <dsp:spPr>
        <a:xfrm>
          <a:off x="1172126" y="172764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ES" sz="2400" kern="1200"/>
            <a:t>Asignaturas comunes</a:t>
          </a:r>
          <a:endParaRPr lang="en-US" sz="2400" kern="1200"/>
        </a:p>
      </dsp:txBody>
      <dsp:txXfrm>
        <a:off x="1172126" y="1727648"/>
        <a:ext cx="2114937" cy="897246"/>
      </dsp:txXfrm>
    </dsp:sp>
    <dsp:sp modelId="{FD8C7318-C805-4067-9F14-CF8C3B8D0078}">
      <dsp:nvSpPr>
        <dsp:cNvPr id="0" name=""/>
        <dsp:cNvSpPr/>
      </dsp:nvSpPr>
      <dsp:spPr>
        <a:xfrm>
          <a:off x="3655575" y="1727648"/>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02729-F208-4D7A-98CE-E837B39DBDBB}">
      <dsp:nvSpPr>
        <dsp:cNvPr id="0" name=""/>
        <dsp:cNvSpPr/>
      </dsp:nvSpPr>
      <dsp:spPr>
        <a:xfrm>
          <a:off x="3843996" y="191607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4A8885-B5F1-41E6-9495-E5CB239803FB}">
      <dsp:nvSpPr>
        <dsp:cNvPr id="0" name=""/>
        <dsp:cNvSpPr/>
      </dsp:nvSpPr>
      <dsp:spPr>
        <a:xfrm>
          <a:off x="4745088" y="172764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ES" sz="2400" kern="1200"/>
            <a:t>Asignaturas de modalidad</a:t>
          </a:r>
          <a:endParaRPr lang="en-US" sz="2400" kern="1200"/>
        </a:p>
      </dsp:txBody>
      <dsp:txXfrm>
        <a:off x="4745088" y="1727648"/>
        <a:ext cx="2114937" cy="897246"/>
      </dsp:txXfrm>
    </dsp:sp>
    <dsp:sp modelId="{F8072BC9-B8FE-4ED3-8FFA-6B91F99C74B2}">
      <dsp:nvSpPr>
        <dsp:cNvPr id="0" name=""/>
        <dsp:cNvSpPr/>
      </dsp:nvSpPr>
      <dsp:spPr>
        <a:xfrm>
          <a:off x="7228536" y="1727648"/>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B1405-4EA5-4E9C-ACE5-2D35CA5ADBC6}">
      <dsp:nvSpPr>
        <dsp:cNvPr id="0" name=""/>
        <dsp:cNvSpPr/>
      </dsp:nvSpPr>
      <dsp:spPr>
        <a:xfrm>
          <a:off x="7416958" y="191607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F7F44-58FB-4BEE-8E21-B0E6883CD5A8}">
      <dsp:nvSpPr>
        <dsp:cNvPr id="0" name=""/>
        <dsp:cNvSpPr/>
      </dsp:nvSpPr>
      <dsp:spPr>
        <a:xfrm>
          <a:off x="8318049" y="172764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ES" sz="2400" kern="1200"/>
            <a:t>Asignaturas optativas</a:t>
          </a:r>
          <a:endParaRPr lang="en-US" sz="2400" kern="1200"/>
        </a:p>
      </dsp:txBody>
      <dsp:txXfrm>
        <a:off x="8318049" y="1727648"/>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F1A90-CB94-4E79-A603-0EBFC827F8FC}" type="datetimeFigureOut">
              <a:t>22/04/2024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3AA1C-CF7E-4BB3-9BFC-AB83C783DB96}" type="slidenum">
              <a:t>‹Nº›</a:t>
            </a:fld>
            <a:endParaRPr lang="es-ES"/>
          </a:p>
        </p:txBody>
      </p:sp>
    </p:spTree>
    <p:extLst>
      <p:ext uri="{BB962C8B-B14F-4D97-AF65-F5344CB8AC3E}">
        <p14:creationId xmlns:p14="http://schemas.microsoft.com/office/powerpoint/2010/main" val="347132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1. Cuestiones previas:</a:t>
            </a:r>
          </a:p>
          <a:p>
            <a:endParaRPr lang="es-ES"/>
          </a:p>
          <a:p>
            <a:pPr marL="171450" indent="-171450">
              <a:buFont typeface="Calibri"/>
              <a:buChar char="-"/>
            </a:pPr>
            <a:r>
              <a:rPr lang="en-US" err="1"/>
              <a:t>Presentar</a:t>
            </a:r>
            <a:r>
              <a:rPr lang="en-US"/>
              <a:t> un </a:t>
            </a:r>
            <a:r>
              <a:rPr lang="en-US" err="1"/>
              <a:t>modelo</a:t>
            </a:r>
            <a:r>
              <a:rPr lang="en-US"/>
              <a:t> </a:t>
            </a:r>
            <a:r>
              <a:rPr lang="en-US" err="1"/>
              <a:t>muy</a:t>
            </a:r>
            <a:r>
              <a:rPr lang="en-US"/>
              <a:t> similar al de </a:t>
            </a:r>
            <a:r>
              <a:rPr lang="en-US" err="1"/>
              <a:t>años</a:t>
            </a:r>
            <a:r>
              <a:rPr lang="en-US"/>
              <a:t> </a:t>
            </a:r>
            <a:r>
              <a:rPr lang="en-US" err="1"/>
              <a:t>anteriores</a:t>
            </a:r>
            <a:r>
              <a:rPr lang="en-US"/>
              <a:t> </a:t>
            </a:r>
            <a:r>
              <a:rPr lang="en-US" err="1"/>
              <a:t>pero</a:t>
            </a:r>
            <a:r>
              <a:rPr lang="en-US"/>
              <a:t> con </a:t>
            </a:r>
            <a:r>
              <a:rPr lang="en-US" err="1"/>
              <a:t>algunas</a:t>
            </a:r>
            <a:r>
              <a:rPr lang="en-US"/>
              <a:t> </a:t>
            </a:r>
            <a:r>
              <a:rPr lang="en-US" err="1"/>
              <a:t>novedades</a:t>
            </a:r>
            <a:r>
              <a:rPr lang="en-US"/>
              <a:t>.</a:t>
            </a:r>
            <a:endParaRPr lang="es-ES" err="1">
              <a:ea typeface="Calibri" panose="020F0502020204030204"/>
              <a:cs typeface="Calibri" panose="020F0502020204030204"/>
            </a:endParaRPr>
          </a:p>
          <a:p>
            <a:pPr marL="171450" indent="-171450">
              <a:buFont typeface="Calibri"/>
              <a:buChar char="-"/>
            </a:pPr>
            <a:r>
              <a:rPr lang="en-US" err="1"/>
              <a:t>Intentaremos</a:t>
            </a:r>
            <a:r>
              <a:rPr lang="en-US"/>
              <a:t> resolver </a:t>
            </a:r>
            <a:r>
              <a:rPr lang="en-US" err="1"/>
              <a:t>dudas</a:t>
            </a:r>
            <a:r>
              <a:rPr lang="en-US"/>
              <a:t> e </a:t>
            </a:r>
            <a:r>
              <a:rPr lang="en-US" err="1"/>
              <a:t>informar</a:t>
            </a:r>
            <a:r>
              <a:rPr lang="en-US"/>
              <a:t> </a:t>
            </a:r>
            <a:r>
              <a:rPr lang="en-US" err="1"/>
              <a:t>sobre</a:t>
            </a:r>
            <a:r>
              <a:rPr lang="en-US"/>
              <a:t> </a:t>
            </a:r>
            <a:r>
              <a:rPr lang="en-US" err="1"/>
              <a:t>estructuras</a:t>
            </a:r>
            <a:r>
              <a:rPr lang="en-US"/>
              <a:t> de </a:t>
            </a:r>
            <a:r>
              <a:rPr lang="en-US" err="1"/>
              <a:t>centro</a:t>
            </a:r>
            <a:r>
              <a:rPr lang="en-US"/>
              <a:t> (</a:t>
            </a:r>
            <a:r>
              <a:rPr lang="en-US" err="1"/>
              <a:t>tutores</a:t>
            </a:r>
            <a:r>
              <a:rPr lang="en-US"/>
              <a:t>, cargos </a:t>
            </a:r>
            <a:r>
              <a:rPr lang="en-US" err="1"/>
              <a:t>directivos</a:t>
            </a:r>
            <a:r>
              <a:rPr lang="en-US"/>
              <a:t> y </a:t>
            </a:r>
            <a:r>
              <a:rPr lang="en-US" err="1"/>
              <a:t>departamentos</a:t>
            </a:r>
            <a:r>
              <a:rPr lang="en-US"/>
              <a:t> de </a:t>
            </a:r>
            <a:r>
              <a:rPr lang="en-US" err="1"/>
              <a:t>orientación</a:t>
            </a:r>
            <a:r>
              <a:rPr lang="en-US"/>
              <a:t>)</a:t>
            </a:r>
            <a:endParaRPr lang="es-ES">
              <a:ea typeface="Calibri" panose="020F0502020204030204"/>
              <a:cs typeface="Calibri" panose="020F0502020204030204"/>
            </a:endParaRPr>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1</a:t>
            </a:fld>
            <a:endParaRPr lang="es-ES"/>
          </a:p>
        </p:txBody>
      </p:sp>
    </p:spTree>
    <p:extLst>
      <p:ext uri="{BB962C8B-B14F-4D97-AF65-F5344CB8AC3E}">
        <p14:creationId xmlns:p14="http://schemas.microsoft.com/office/powerpoint/2010/main" val="363502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a:t>OJO </a:t>
            </a:r>
            <a:r>
              <a:rPr lang="en-US" b="1" err="1"/>
              <a:t>Disposición</a:t>
            </a:r>
            <a:r>
              <a:rPr lang="en-US" b="1"/>
              <a:t> </a:t>
            </a:r>
            <a:r>
              <a:rPr lang="en-US" b="1" err="1"/>
              <a:t>Adicional</a:t>
            </a:r>
            <a:r>
              <a:rPr lang="en-US" b="1"/>
              <a:t> 1ª RD BACH</a:t>
            </a:r>
            <a:endParaRPr lang="en-US" dirty="0"/>
          </a:p>
          <a:p>
            <a:r>
              <a:rPr lang="en-US" b="1" dirty="0" err="1"/>
              <a:t>Disposición</a:t>
            </a:r>
            <a:r>
              <a:rPr lang="en-US" b="1" dirty="0"/>
              <a:t> </a:t>
            </a:r>
            <a:r>
              <a:rPr lang="en-US" b="1" dirty="0" err="1"/>
              <a:t>adicional</a:t>
            </a:r>
            <a:r>
              <a:rPr lang="en-US" b="1" dirty="0"/>
              <a:t> </a:t>
            </a:r>
            <a:r>
              <a:rPr lang="en-US" b="1" dirty="0" err="1"/>
              <a:t>primera</a:t>
            </a:r>
            <a:r>
              <a:rPr lang="en-US" b="1" dirty="0"/>
              <a:t>. </a:t>
            </a:r>
            <a:r>
              <a:rPr lang="en-US" b="1" dirty="0" err="1"/>
              <a:t>Enseñanzas</a:t>
            </a:r>
            <a:r>
              <a:rPr lang="en-US" b="1" dirty="0"/>
              <a:t> de </a:t>
            </a:r>
            <a:r>
              <a:rPr lang="en-US" b="1" dirty="0" err="1"/>
              <a:t>religión</a:t>
            </a:r>
            <a:r>
              <a:rPr lang="en-US" b="1" dirty="0"/>
              <a:t>.</a:t>
            </a:r>
            <a:endParaRPr lang="en-US" dirty="0"/>
          </a:p>
          <a:p>
            <a:pPr algn="just"/>
            <a:endParaRPr lang="en-US" dirty="0"/>
          </a:p>
          <a:p>
            <a:pPr algn="just"/>
            <a:r>
              <a:rPr lang="en-US" dirty="0"/>
              <a:t>4. La </a:t>
            </a:r>
            <a:r>
              <a:rPr lang="en-US" dirty="0" err="1"/>
              <a:t>evaluación</a:t>
            </a:r>
            <a:r>
              <a:rPr lang="en-US" dirty="0"/>
              <a:t> de las </a:t>
            </a:r>
            <a:r>
              <a:rPr lang="en-US" dirty="0" err="1"/>
              <a:t>enseñanzas</a:t>
            </a:r>
            <a:r>
              <a:rPr lang="en-US" dirty="0"/>
              <a:t> de la </a:t>
            </a:r>
            <a:r>
              <a:rPr lang="en-US" dirty="0" err="1"/>
              <a:t>religión</a:t>
            </a:r>
            <a:r>
              <a:rPr lang="en-US" dirty="0"/>
              <a:t> </a:t>
            </a:r>
            <a:r>
              <a:rPr lang="en-US" dirty="0" err="1"/>
              <a:t>católica</a:t>
            </a:r>
            <a:r>
              <a:rPr lang="en-US" dirty="0"/>
              <a:t> se </a:t>
            </a:r>
            <a:r>
              <a:rPr lang="en-US" dirty="0" err="1"/>
              <a:t>realizará</a:t>
            </a:r>
            <a:r>
              <a:rPr lang="en-US" dirty="0"/>
              <a:t> </a:t>
            </a:r>
            <a:r>
              <a:rPr lang="en-US" dirty="0" err="1"/>
              <a:t>en</a:t>
            </a:r>
            <a:r>
              <a:rPr lang="en-US" dirty="0"/>
              <a:t> </a:t>
            </a:r>
            <a:r>
              <a:rPr lang="en-US" dirty="0" err="1"/>
              <a:t>los</a:t>
            </a:r>
            <a:r>
              <a:rPr lang="en-US" dirty="0"/>
              <a:t> </a:t>
            </a:r>
            <a:r>
              <a:rPr lang="en-US" dirty="0" err="1"/>
              <a:t>mismos</a:t>
            </a:r>
            <a:r>
              <a:rPr lang="en-US" dirty="0"/>
              <a:t> </a:t>
            </a:r>
            <a:r>
              <a:rPr lang="en-US" dirty="0" err="1"/>
              <a:t>términos</a:t>
            </a:r>
            <a:r>
              <a:rPr lang="en-US" dirty="0"/>
              <a:t> y con </a:t>
            </a:r>
            <a:r>
              <a:rPr lang="en-US" dirty="0" err="1"/>
              <a:t>los</a:t>
            </a:r>
            <a:r>
              <a:rPr lang="en-US" dirty="0"/>
              <a:t> </a:t>
            </a:r>
            <a:r>
              <a:rPr lang="en-US" dirty="0" err="1"/>
              <a:t>mismos</a:t>
            </a:r>
            <a:r>
              <a:rPr lang="en-US" dirty="0"/>
              <a:t> </a:t>
            </a:r>
            <a:r>
              <a:rPr lang="en-US" dirty="0" err="1"/>
              <a:t>efectos</a:t>
            </a:r>
            <a:r>
              <a:rPr lang="en-US" dirty="0"/>
              <a:t> que la de las </a:t>
            </a:r>
            <a:r>
              <a:rPr lang="en-US" dirty="0" err="1"/>
              <a:t>otras</a:t>
            </a:r>
            <a:r>
              <a:rPr lang="en-US" dirty="0"/>
              <a:t> </a:t>
            </a:r>
            <a:r>
              <a:rPr lang="en-US" dirty="0" err="1"/>
              <a:t>materias</a:t>
            </a:r>
            <a:r>
              <a:rPr lang="en-US" dirty="0"/>
              <a:t> del </a:t>
            </a:r>
            <a:r>
              <a:rPr lang="en-US" dirty="0" err="1"/>
              <a:t>Bachillerato</a:t>
            </a:r>
            <a:r>
              <a:rPr lang="en-US" dirty="0"/>
              <a:t>. La </a:t>
            </a:r>
            <a:r>
              <a:rPr lang="en-US" dirty="0" err="1"/>
              <a:t>evaluación</a:t>
            </a:r>
            <a:r>
              <a:rPr lang="en-US" dirty="0"/>
              <a:t> de las </a:t>
            </a:r>
            <a:r>
              <a:rPr lang="en-US" dirty="0" err="1"/>
              <a:t>enseñanzas</a:t>
            </a:r>
            <a:r>
              <a:rPr lang="en-US" dirty="0"/>
              <a:t> de las </a:t>
            </a:r>
            <a:r>
              <a:rPr lang="en-US" dirty="0" err="1"/>
              <a:t>otras</a:t>
            </a:r>
            <a:r>
              <a:rPr lang="en-US" dirty="0"/>
              <a:t> </a:t>
            </a:r>
            <a:r>
              <a:rPr lang="en-US" dirty="0" err="1"/>
              <a:t>confesiones</a:t>
            </a:r>
            <a:r>
              <a:rPr lang="en-US" dirty="0"/>
              <a:t> </a:t>
            </a:r>
            <a:r>
              <a:rPr lang="en-US" dirty="0" err="1"/>
              <a:t>religiosas</a:t>
            </a:r>
            <a:r>
              <a:rPr lang="en-US" dirty="0"/>
              <a:t> se </a:t>
            </a:r>
            <a:r>
              <a:rPr lang="en-US" dirty="0" err="1"/>
              <a:t>ajustará</a:t>
            </a:r>
            <a:r>
              <a:rPr lang="en-US" dirty="0"/>
              <a:t> a lo </a:t>
            </a:r>
            <a:r>
              <a:rPr lang="en-US" dirty="0" err="1"/>
              <a:t>establecido</a:t>
            </a:r>
            <a:r>
              <a:rPr lang="en-US" dirty="0"/>
              <a:t> </a:t>
            </a:r>
            <a:r>
              <a:rPr lang="en-US" dirty="0" err="1"/>
              <a:t>en</a:t>
            </a:r>
            <a:r>
              <a:rPr lang="en-US" dirty="0"/>
              <a:t> </a:t>
            </a:r>
            <a:r>
              <a:rPr lang="en-US" dirty="0" err="1"/>
              <a:t>los</a:t>
            </a:r>
            <a:r>
              <a:rPr lang="en-US" dirty="0"/>
              <a:t> </a:t>
            </a:r>
            <a:r>
              <a:rPr lang="en-US" dirty="0" err="1"/>
              <a:t>acuerdos</a:t>
            </a:r>
            <a:r>
              <a:rPr lang="en-US" dirty="0"/>
              <a:t> de </a:t>
            </a:r>
            <a:r>
              <a:rPr lang="en-US" dirty="0" err="1"/>
              <a:t>cooperación</a:t>
            </a:r>
            <a:r>
              <a:rPr lang="en-US" dirty="0"/>
              <a:t> </a:t>
            </a:r>
            <a:r>
              <a:rPr lang="en-US" dirty="0" err="1"/>
              <a:t>en</a:t>
            </a:r>
            <a:r>
              <a:rPr lang="en-US" dirty="0"/>
              <a:t> </a:t>
            </a:r>
            <a:r>
              <a:rPr lang="en-US" dirty="0" err="1"/>
              <a:t>materia</a:t>
            </a:r>
            <a:r>
              <a:rPr lang="en-US" dirty="0"/>
              <a:t> </a:t>
            </a:r>
            <a:r>
              <a:rPr lang="en-US" dirty="0" err="1"/>
              <a:t>educativa</a:t>
            </a:r>
            <a:r>
              <a:rPr lang="en-US" dirty="0"/>
              <a:t> </a:t>
            </a:r>
            <a:r>
              <a:rPr lang="en-US" dirty="0" err="1"/>
              <a:t>suscritos</a:t>
            </a:r>
            <a:r>
              <a:rPr lang="en-US" dirty="0"/>
              <a:t> </a:t>
            </a:r>
            <a:r>
              <a:rPr lang="en-US" dirty="0" err="1"/>
              <a:t>por</a:t>
            </a:r>
            <a:r>
              <a:rPr lang="en-US" dirty="0"/>
              <a:t> </a:t>
            </a:r>
            <a:r>
              <a:rPr lang="en-US" dirty="0" err="1"/>
              <a:t>el</a:t>
            </a:r>
            <a:r>
              <a:rPr lang="en-US" dirty="0"/>
              <a:t> Estado.</a:t>
            </a:r>
          </a:p>
          <a:p>
            <a:pPr algn="just"/>
            <a:r>
              <a:rPr lang="en-US" dirty="0"/>
              <a:t>5. Con </a:t>
            </a:r>
            <a:r>
              <a:rPr lang="en-US" dirty="0" err="1"/>
              <a:t>el</a:t>
            </a:r>
            <a:r>
              <a:rPr lang="en-US" dirty="0"/>
              <a:t> fin de </a:t>
            </a:r>
            <a:r>
              <a:rPr lang="en-US" dirty="0" err="1"/>
              <a:t>garantizar</a:t>
            </a:r>
            <a:r>
              <a:rPr lang="en-US" dirty="0"/>
              <a:t> </a:t>
            </a:r>
            <a:r>
              <a:rPr lang="en-US" dirty="0" err="1"/>
              <a:t>el</a:t>
            </a:r>
            <a:r>
              <a:rPr lang="en-US" dirty="0"/>
              <a:t> principio de </a:t>
            </a:r>
            <a:r>
              <a:rPr lang="en-US" dirty="0" err="1"/>
              <a:t>igualdad</a:t>
            </a:r>
            <a:r>
              <a:rPr lang="en-US" dirty="0"/>
              <a:t> y la libre </a:t>
            </a:r>
            <a:r>
              <a:rPr lang="en-US" dirty="0" err="1"/>
              <a:t>concurrencia</a:t>
            </a:r>
            <a:r>
              <a:rPr lang="en-US" dirty="0"/>
              <a:t>, las </a:t>
            </a:r>
            <a:r>
              <a:rPr lang="en-US" dirty="0" err="1"/>
              <a:t>calificaciones</a:t>
            </a:r>
            <a:r>
              <a:rPr lang="en-US" dirty="0"/>
              <a:t> que se </a:t>
            </a:r>
            <a:r>
              <a:rPr lang="en-US" dirty="0" err="1"/>
              <a:t>hubieran</a:t>
            </a:r>
            <a:r>
              <a:rPr lang="en-US" dirty="0"/>
              <a:t> </a:t>
            </a:r>
            <a:r>
              <a:rPr lang="en-US" dirty="0" err="1"/>
              <a:t>obtenido</a:t>
            </a:r>
            <a:r>
              <a:rPr lang="en-US" dirty="0"/>
              <a:t> </a:t>
            </a:r>
            <a:r>
              <a:rPr lang="en-US" dirty="0" err="1"/>
              <a:t>en</a:t>
            </a:r>
            <a:r>
              <a:rPr lang="en-US" dirty="0"/>
              <a:t> la </a:t>
            </a:r>
            <a:r>
              <a:rPr lang="en-US" dirty="0" err="1"/>
              <a:t>evaluación</a:t>
            </a:r>
            <a:r>
              <a:rPr lang="en-US" dirty="0"/>
              <a:t> de las </a:t>
            </a:r>
            <a:r>
              <a:rPr lang="en-US" dirty="0" err="1"/>
              <a:t>enseñanzas</a:t>
            </a:r>
            <a:r>
              <a:rPr lang="en-US" dirty="0"/>
              <a:t> de </a:t>
            </a:r>
            <a:r>
              <a:rPr lang="en-US" dirty="0" err="1"/>
              <a:t>religión</a:t>
            </a:r>
            <a:r>
              <a:rPr lang="en-US" dirty="0"/>
              <a:t> no se </a:t>
            </a:r>
            <a:r>
              <a:rPr lang="en-US" dirty="0" err="1"/>
              <a:t>computarán</a:t>
            </a:r>
            <a:r>
              <a:rPr lang="en-US" dirty="0"/>
              <a:t> </a:t>
            </a:r>
            <a:r>
              <a:rPr lang="en-US" dirty="0" err="1"/>
              <a:t>en</a:t>
            </a:r>
            <a:r>
              <a:rPr lang="en-US" dirty="0"/>
              <a:t> la </a:t>
            </a:r>
            <a:r>
              <a:rPr lang="en-US" dirty="0" err="1"/>
              <a:t>obtención</a:t>
            </a:r>
            <a:r>
              <a:rPr lang="en-US" dirty="0"/>
              <a:t> de la nota media a </a:t>
            </a:r>
            <a:r>
              <a:rPr lang="en-US" dirty="0" err="1"/>
              <a:t>efectos</a:t>
            </a:r>
            <a:r>
              <a:rPr lang="en-US" dirty="0"/>
              <a:t> de </a:t>
            </a:r>
            <a:r>
              <a:rPr lang="en-US" dirty="0" err="1"/>
              <a:t>acceso</a:t>
            </a:r>
            <a:r>
              <a:rPr lang="en-US" dirty="0"/>
              <a:t> a </a:t>
            </a:r>
            <a:r>
              <a:rPr lang="en-US" dirty="0" err="1"/>
              <a:t>otros</a:t>
            </a:r>
            <a:r>
              <a:rPr lang="en-US" dirty="0"/>
              <a:t> </a:t>
            </a:r>
            <a:r>
              <a:rPr lang="en-US" dirty="0" err="1"/>
              <a:t>estudios</a:t>
            </a:r>
            <a:r>
              <a:rPr lang="en-US" dirty="0"/>
              <a:t> </a:t>
            </a:r>
            <a:r>
              <a:rPr lang="en-US" dirty="0" err="1"/>
              <a:t>ni</a:t>
            </a:r>
            <a:r>
              <a:rPr lang="en-US" dirty="0"/>
              <a:t> </a:t>
            </a:r>
            <a:r>
              <a:rPr lang="en-US" dirty="0" err="1"/>
              <a:t>en</a:t>
            </a:r>
            <a:r>
              <a:rPr lang="en-US" dirty="0"/>
              <a:t> las </a:t>
            </a:r>
            <a:r>
              <a:rPr lang="en-US" dirty="0" err="1"/>
              <a:t>convocatorias</a:t>
            </a:r>
            <a:r>
              <a:rPr lang="en-US" dirty="0"/>
              <a:t> para la </a:t>
            </a:r>
            <a:r>
              <a:rPr lang="en-US" dirty="0" err="1"/>
              <a:t>obtención</a:t>
            </a:r>
            <a:r>
              <a:rPr lang="en-US" dirty="0"/>
              <a:t> de </a:t>
            </a:r>
            <a:r>
              <a:rPr lang="en-US" dirty="0" err="1"/>
              <a:t>becas</a:t>
            </a:r>
            <a:r>
              <a:rPr lang="en-US" dirty="0"/>
              <a:t> y </a:t>
            </a:r>
            <a:r>
              <a:rPr lang="en-US" dirty="0" err="1"/>
              <a:t>ayudas</a:t>
            </a:r>
            <a:r>
              <a:rPr lang="en-US" dirty="0"/>
              <a:t> al </a:t>
            </a:r>
            <a:r>
              <a:rPr lang="en-US" dirty="0" err="1"/>
              <a:t>estudio</a:t>
            </a:r>
            <a:r>
              <a:rPr lang="en-US" dirty="0"/>
              <a:t> </a:t>
            </a:r>
            <a:r>
              <a:rPr lang="en-US" dirty="0" err="1"/>
              <a:t>en</a:t>
            </a:r>
            <a:r>
              <a:rPr lang="en-US" dirty="0"/>
              <a:t> que </a:t>
            </a:r>
            <a:r>
              <a:rPr lang="en-US" dirty="0" err="1"/>
              <a:t>deban</a:t>
            </a:r>
            <a:r>
              <a:rPr lang="en-US" dirty="0"/>
              <a:t> </a:t>
            </a:r>
            <a:r>
              <a:rPr lang="en-US" dirty="0" err="1"/>
              <a:t>entrar</a:t>
            </a:r>
            <a:r>
              <a:rPr lang="en-US" dirty="0"/>
              <a:t> </a:t>
            </a:r>
            <a:r>
              <a:rPr lang="en-US" dirty="0" err="1"/>
              <a:t>en</a:t>
            </a:r>
            <a:r>
              <a:rPr lang="en-US" dirty="0"/>
              <a:t> </a:t>
            </a:r>
            <a:r>
              <a:rPr lang="en-US" dirty="0" err="1"/>
              <a:t>concurrencia</a:t>
            </a:r>
            <a:r>
              <a:rPr lang="en-US" dirty="0"/>
              <a:t> </a:t>
            </a:r>
            <a:r>
              <a:rPr lang="en-US" dirty="0" err="1"/>
              <a:t>los</a:t>
            </a:r>
            <a:r>
              <a:rPr lang="en-US" dirty="0"/>
              <a:t> </a:t>
            </a:r>
            <a:r>
              <a:rPr lang="en-US" dirty="0" err="1"/>
              <a:t>expedientes</a:t>
            </a:r>
            <a:r>
              <a:rPr lang="en-US" dirty="0"/>
              <a:t> </a:t>
            </a:r>
            <a:r>
              <a:rPr lang="en-US" dirty="0" err="1"/>
              <a:t>académicos</a:t>
            </a:r>
            <a:r>
              <a:rPr lang="en-US" dirty="0"/>
              <a:t>.</a:t>
            </a:r>
            <a:endParaRPr lang="es-ES" dirty="0"/>
          </a:p>
        </p:txBody>
      </p:sp>
      <p:sp>
        <p:nvSpPr>
          <p:cNvPr id="4" name="Marcador de número de diapositiva 3"/>
          <p:cNvSpPr>
            <a:spLocks noGrp="1"/>
          </p:cNvSpPr>
          <p:nvPr>
            <p:ph type="sldNum" sz="quarter" idx="5"/>
          </p:nvPr>
        </p:nvSpPr>
        <p:spPr/>
        <p:txBody>
          <a:bodyPr/>
          <a:lstStyle/>
          <a:p>
            <a:fld id="{06F3AA1C-CF7E-4BB3-9BFC-AB83C783DB96}" type="slidenum">
              <a:rPr lang="es-ES"/>
              <a:t>14</a:t>
            </a:fld>
            <a:endParaRPr lang="es-ES"/>
          </a:p>
        </p:txBody>
      </p:sp>
    </p:spTree>
    <p:extLst>
      <p:ext uri="{BB962C8B-B14F-4D97-AF65-F5344CB8AC3E}">
        <p14:creationId xmlns:p14="http://schemas.microsoft.com/office/powerpoint/2010/main" val="2311532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err="1">
                <a:ea typeface="Calibri"/>
                <a:cs typeface="Calibri"/>
              </a:rPr>
              <a:t>Comunes</a:t>
            </a:r>
            <a:r>
              <a:rPr lang="en-US">
                <a:ea typeface="Calibri"/>
                <a:cs typeface="Calibri"/>
              </a:rPr>
              <a:t> – </a:t>
            </a:r>
            <a:r>
              <a:rPr lang="en-US" err="1">
                <a:ea typeface="Calibri"/>
                <a:cs typeface="Calibri"/>
              </a:rPr>
              <a:t>Obligatorias</a:t>
            </a:r>
          </a:p>
          <a:p>
            <a:endParaRPr lang="en-US">
              <a:ea typeface="Calibri"/>
              <a:cs typeface="Calibri"/>
            </a:endParaRPr>
          </a:p>
          <a:p>
            <a:r>
              <a:rPr lang="en-US" err="1">
                <a:ea typeface="Calibri"/>
                <a:cs typeface="Calibri"/>
              </a:rPr>
              <a:t>Modalidad</a:t>
            </a:r>
            <a:r>
              <a:rPr lang="en-US">
                <a:ea typeface="Calibri"/>
                <a:cs typeface="Calibri"/>
              </a:rPr>
              <a:t>- Una </a:t>
            </a:r>
            <a:r>
              <a:rPr lang="en-US" err="1">
                <a:ea typeface="Calibri"/>
                <a:cs typeface="Calibri"/>
              </a:rPr>
              <a:t>obligatoria</a:t>
            </a:r>
            <a:r>
              <a:rPr lang="en-US">
                <a:ea typeface="Calibri"/>
                <a:cs typeface="Calibri"/>
              </a:rPr>
              <a:t> (</a:t>
            </a:r>
            <a:r>
              <a:rPr lang="en-US" err="1">
                <a:ea typeface="Calibri"/>
                <a:cs typeface="Calibri"/>
              </a:rPr>
              <a:t>Matemáticas</a:t>
            </a:r>
            <a:r>
              <a:rPr lang="en-US">
                <a:ea typeface="Calibri"/>
                <a:cs typeface="Calibri"/>
              </a:rPr>
              <a:t>) y dos a </a:t>
            </a:r>
            <a:r>
              <a:rPr lang="en-US" err="1">
                <a:ea typeface="Calibri"/>
                <a:cs typeface="Calibri"/>
              </a:rPr>
              <a:t>elegir</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función</a:t>
            </a:r>
            <a:r>
              <a:rPr lang="en-US">
                <a:ea typeface="Calibri"/>
                <a:cs typeface="Calibri"/>
              </a:rPr>
              <a:t> </a:t>
            </a:r>
            <a:r>
              <a:rPr lang="en-US" err="1">
                <a:ea typeface="Calibri"/>
                <a:cs typeface="Calibri"/>
              </a:rPr>
              <a:t>intereses</a:t>
            </a:r>
            <a:r>
              <a:rPr lang="en-US">
                <a:ea typeface="Calibri"/>
                <a:cs typeface="Calibri"/>
              </a:rPr>
              <a:t>.</a:t>
            </a:r>
          </a:p>
          <a:p>
            <a:endParaRPr lang="en-US">
              <a:ea typeface="Calibri"/>
              <a:cs typeface="Calibri"/>
            </a:endParaRPr>
          </a:p>
          <a:p>
            <a:r>
              <a:rPr lang="en-US">
                <a:ea typeface="Calibri"/>
                <a:cs typeface="Calibri"/>
              </a:rPr>
              <a:t>NOVEDAD! </a:t>
            </a:r>
            <a:r>
              <a:rPr lang="en-US" err="1">
                <a:ea typeface="Calibri"/>
                <a:cs typeface="Calibri"/>
              </a:rPr>
              <a:t>Matemáticas</a:t>
            </a:r>
            <a:r>
              <a:rPr lang="en-US">
                <a:ea typeface="Calibri"/>
                <a:cs typeface="Calibri"/>
              </a:rPr>
              <a:t> </a:t>
            </a:r>
            <a:r>
              <a:rPr lang="en-US" err="1">
                <a:ea typeface="Calibri"/>
                <a:cs typeface="Calibri"/>
              </a:rPr>
              <a:t>Aplicadas</a:t>
            </a:r>
            <a:r>
              <a:rPr lang="en-US">
                <a:ea typeface="Calibri"/>
                <a:cs typeface="Calibri"/>
              </a:rPr>
              <a:t> II (</a:t>
            </a:r>
            <a:r>
              <a:rPr lang="en-US" err="1">
                <a:ea typeface="Calibri"/>
                <a:cs typeface="Calibri"/>
              </a:rPr>
              <a:t>carreras</a:t>
            </a:r>
            <a:r>
              <a:rPr lang="en-US">
                <a:ea typeface="Calibri"/>
                <a:cs typeface="Calibri"/>
              </a:rPr>
              <a:t> con </a:t>
            </a:r>
            <a:r>
              <a:rPr lang="en-US" err="1">
                <a:ea typeface="Calibri"/>
                <a:cs typeface="Calibri"/>
              </a:rPr>
              <a:t>fuerte</a:t>
            </a:r>
            <a:r>
              <a:rPr lang="en-US">
                <a:ea typeface="Calibri"/>
                <a:cs typeface="Calibri"/>
              </a:rPr>
              <a:t> </a:t>
            </a:r>
            <a:r>
              <a:rPr lang="en-US" err="1">
                <a:ea typeface="Calibri"/>
                <a:cs typeface="Calibri"/>
              </a:rPr>
              <a:t>componente</a:t>
            </a:r>
            <a:r>
              <a:rPr lang="en-US">
                <a:ea typeface="Calibri"/>
                <a:cs typeface="Calibri"/>
              </a:rPr>
              <a:t> </a:t>
            </a:r>
            <a:r>
              <a:rPr lang="en-US" err="1">
                <a:ea typeface="Calibri"/>
                <a:cs typeface="Calibri"/>
              </a:rPr>
              <a:t>estadística</a:t>
            </a:r>
            <a:r>
              <a:rPr lang="en-US">
                <a:ea typeface="Calibri"/>
                <a:cs typeface="Calibri"/>
              </a:rPr>
              <a:t> y </a:t>
            </a:r>
            <a:r>
              <a:rPr lang="en-US" err="1">
                <a:ea typeface="Calibri"/>
                <a:cs typeface="Calibri"/>
              </a:rPr>
              <a:t>probabilidad.Ej</a:t>
            </a:r>
            <a:r>
              <a:rPr lang="en-US">
                <a:ea typeface="Calibri"/>
                <a:cs typeface="Calibri"/>
              </a:rPr>
              <a:t>. Sanitarias)</a:t>
            </a:r>
          </a:p>
          <a:p>
            <a:r>
              <a:rPr lang="en-US">
                <a:ea typeface="Calibri"/>
                <a:cs typeface="Calibri"/>
              </a:rPr>
              <a:t>Tiene </a:t>
            </a:r>
            <a:r>
              <a:rPr lang="en-US" err="1">
                <a:ea typeface="Calibri"/>
                <a:cs typeface="Calibri"/>
              </a:rPr>
              <a:t>continuidad</a:t>
            </a:r>
            <a:r>
              <a:rPr lang="en-US">
                <a:ea typeface="Calibri"/>
                <a:cs typeface="Calibri"/>
              </a:rPr>
              <a:t> con </a:t>
            </a:r>
            <a:r>
              <a:rPr lang="en-US" err="1">
                <a:ea typeface="Calibri"/>
                <a:cs typeface="Calibri"/>
              </a:rPr>
              <a:t>Matemáticas</a:t>
            </a:r>
            <a:r>
              <a:rPr lang="en-US">
                <a:ea typeface="Calibri"/>
                <a:cs typeface="Calibri"/>
              </a:rPr>
              <a:t> I (no es </a:t>
            </a:r>
            <a:r>
              <a:rPr lang="en-US" err="1">
                <a:ea typeface="Calibri"/>
                <a:cs typeface="Calibri"/>
              </a:rPr>
              <a:t>necesario</a:t>
            </a:r>
            <a:r>
              <a:rPr lang="en-US">
                <a:ea typeface="Calibri"/>
                <a:cs typeface="Calibri"/>
              </a:rPr>
              <a:t> </a:t>
            </a:r>
            <a:r>
              <a:rPr lang="en-US" err="1">
                <a:ea typeface="Calibri"/>
                <a:cs typeface="Calibri"/>
              </a:rPr>
              <a:t>cursar</a:t>
            </a:r>
            <a:r>
              <a:rPr lang="en-US">
                <a:ea typeface="Calibri"/>
                <a:cs typeface="Calibri"/>
              </a:rPr>
              <a:t> </a:t>
            </a:r>
            <a:r>
              <a:rPr lang="en-US" err="1">
                <a:ea typeface="Calibri"/>
                <a:cs typeface="Calibri"/>
              </a:rPr>
              <a:t>Aplicadas</a:t>
            </a:r>
            <a:r>
              <a:rPr lang="en-US">
                <a:ea typeface="Calibri"/>
                <a:cs typeface="Calibri"/>
              </a:rPr>
              <a:t> I)</a:t>
            </a:r>
          </a:p>
          <a:p>
            <a:endParaRPr lang="en-US">
              <a:ea typeface="Calibri"/>
              <a:cs typeface="Calibri"/>
            </a:endParaRPr>
          </a:p>
          <a:p>
            <a:r>
              <a:rPr lang="en-US" err="1">
                <a:ea typeface="Calibri"/>
                <a:cs typeface="Calibri"/>
              </a:rPr>
              <a:t>Optativa</a:t>
            </a:r>
            <a:r>
              <a:rPr lang="en-US">
                <a:ea typeface="Calibri"/>
                <a:cs typeface="Calibri"/>
              </a:rPr>
              <a:t> (se </a:t>
            </a:r>
            <a:r>
              <a:rPr lang="en-US" err="1">
                <a:ea typeface="Calibri"/>
                <a:cs typeface="Calibri"/>
              </a:rPr>
              <a:t>elige</a:t>
            </a:r>
            <a:r>
              <a:rPr lang="en-US">
                <a:ea typeface="Calibri"/>
                <a:cs typeface="Calibri"/>
              </a:rPr>
              <a:t> 1 </a:t>
            </a:r>
            <a:r>
              <a:rPr lang="en-US" err="1">
                <a:ea typeface="Calibri"/>
                <a:cs typeface="Calibri"/>
              </a:rPr>
              <a:t>por</a:t>
            </a:r>
            <a:r>
              <a:rPr lang="en-US">
                <a:ea typeface="Calibri"/>
                <a:cs typeface="Calibri"/>
              </a:rPr>
              <a:t> </a:t>
            </a:r>
            <a:r>
              <a:rPr lang="en-US" err="1">
                <a:ea typeface="Calibri"/>
                <a:cs typeface="Calibri"/>
              </a:rPr>
              <a:t>curso</a:t>
            </a:r>
            <a:r>
              <a:rPr lang="en-US">
                <a:ea typeface="Calibri"/>
                <a:cs typeface="Calibri"/>
              </a:rPr>
              <a:t>):</a:t>
            </a:r>
          </a:p>
          <a:p>
            <a:pPr marL="171450" indent="-171450">
              <a:buFont typeface="Calibri"/>
              <a:buChar char="-"/>
            </a:pPr>
            <a:r>
              <a:rPr lang="en-US">
                <a:ea typeface="Calibri"/>
                <a:cs typeface="Calibri"/>
              </a:rPr>
              <a:t>Segunda Lengua </a:t>
            </a:r>
            <a:r>
              <a:rPr lang="en-US" err="1">
                <a:ea typeface="Calibri"/>
                <a:cs typeface="Calibri"/>
              </a:rPr>
              <a:t>Extranjera</a:t>
            </a:r>
            <a:r>
              <a:rPr lang="en-US">
                <a:ea typeface="Calibri"/>
                <a:cs typeface="Calibri"/>
              </a:rPr>
              <a:t> (</a:t>
            </a:r>
            <a:r>
              <a:rPr lang="en-US" err="1">
                <a:ea typeface="Calibri"/>
                <a:cs typeface="Calibri"/>
              </a:rPr>
              <a:t>Posibilidad</a:t>
            </a:r>
            <a:r>
              <a:rPr lang="en-US">
                <a:ea typeface="Calibri"/>
                <a:cs typeface="Calibri"/>
              </a:rPr>
              <a:t> de </a:t>
            </a:r>
            <a:r>
              <a:rPr lang="en-US" err="1">
                <a:ea typeface="Calibri"/>
                <a:cs typeface="Calibri"/>
              </a:rPr>
              <a:t>incorporarse</a:t>
            </a:r>
            <a:r>
              <a:rPr lang="en-US">
                <a:ea typeface="Calibri"/>
                <a:cs typeface="Calibri"/>
              </a:rPr>
              <a:t> </a:t>
            </a:r>
            <a:r>
              <a:rPr lang="en-US" err="1">
                <a:ea typeface="Calibri"/>
                <a:cs typeface="Calibri"/>
              </a:rPr>
              <a:t>mediante</a:t>
            </a:r>
            <a:r>
              <a:rPr lang="en-US">
                <a:ea typeface="Calibri"/>
                <a:cs typeface="Calibri"/>
              </a:rPr>
              <a:t> </a:t>
            </a:r>
            <a:r>
              <a:rPr lang="en-US" err="1">
                <a:ea typeface="Calibri"/>
                <a:cs typeface="Calibri"/>
              </a:rPr>
              <a:t>prueba</a:t>
            </a:r>
            <a:r>
              <a:rPr lang="en-US">
                <a:ea typeface="Calibri"/>
                <a:cs typeface="Calibri"/>
              </a:rPr>
              <a:t>)</a:t>
            </a:r>
          </a:p>
          <a:p>
            <a:pPr marL="171450" indent="-171450">
              <a:buFont typeface="Calibri"/>
              <a:buChar char="-"/>
            </a:pPr>
            <a:endParaRPr lang="en-US">
              <a:ea typeface="Calibri"/>
              <a:cs typeface="Calibri"/>
            </a:endParaRPr>
          </a:p>
          <a:p>
            <a:r>
              <a:rPr lang="en-US" i="1"/>
              <a:t>2. La </a:t>
            </a:r>
            <a:r>
              <a:rPr lang="en-US" i="1" err="1"/>
              <a:t>materia</a:t>
            </a:r>
            <a:r>
              <a:rPr lang="en-US" i="1"/>
              <a:t> Segunda Lengua </a:t>
            </a:r>
            <a:r>
              <a:rPr lang="en-US" i="1" err="1"/>
              <a:t>Extranjera</a:t>
            </a:r>
            <a:r>
              <a:rPr lang="en-US" i="1"/>
              <a:t> </a:t>
            </a:r>
            <a:r>
              <a:rPr lang="en-US" i="1" err="1"/>
              <a:t>constituirá</a:t>
            </a:r>
            <a:r>
              <a:rPr lang="en-US" i="1"/>
              <a:t> </a:t>
            </a:r>
            <a:r>
              <a:rPr lang="en-US" i="1" err="1"/>
              <a:t>una</a:t>
            </a:r>
            <a:r>
              <a:rPr lang="en-US" i="1"/>
              <a:t> </a:t>
            </a:r>
            <a:r>
              <a:rPr lang="en-US" i="1" err="1"/>
              <a:t>c</a:t>
            </a:r>
            <a:r>
              <a:rPr lang="en-US" b="1" i="1" err="1"/>
              <a:t>ontinuación</a:t>
            </a:r>
            <a:r>
              <a:rPr lang="en-US" b="1" i="1"/>
              <a:t> de la </a:t>
            </a:r>
            <a:r>
              <a:rPr lang="en-US" b="1" i="1" err="1"/>
              <a:t>impartida</a:t>
            </a:r>
            <a:r>
              <a:rPr lang="en-US" b="1" i="1"/>
              <a:t> con </a:t>
            </a:r>
            <a:r>
              <a:rPr lang="en-US" b="1" i="1" err="1"/>
              <a:t>igual</a:t>
            </a:r>
            <a:r>
              <a:rPr lang="en-US" b="1" i="1"/>
              <a:t> </a:t>
            </a:r>
            <a:r>
              <a:rPr lang="en-US" b="1" i="1" err="1"/>
              <a:t>denominación</a:t>
            </a:r>
            <a:r>
              <a:rPr lang="en-US" b="1" i="1"/>
              <a:t> </a:t>
            </a:r>
            <a:r>
              <a:rPr lang="en-US" b="1" i="1" err="1"/>
              <a:t>en</a:t>
            </a:r>
            <a:r>
              <a:rPr lang="en-US" b="1" i="1"/>
              <a:t> la Educación </a:t>
            </a:r>
            <a:r>
              <a:rPr lang="en-US" b="1" i="1" err="1"/>
              <a:t>Secundaria</a:t>
            </a:r>
            <a:r>
              <a:rPr lang="en-US" b="1" i="1"/>
              <a:t> </a:t>
            </a:r>
            <a:r>
              <a:rPr lang="en-US" b="1" i="1" err="1"/>
              <a:t>Obligatoria</a:t>
            </a:r>
            <a:r>
              <a:rPr lang="en-US" i="1"/>
              <a:t>. El </a:t>
            </a:r>
            <a:r>
              <a:rPr lang="en-US" i="1" err="1"/>
              <a:t>alumnado</a:t>
            </a:r>
            <a:r>
              <a:rPr lang="en-US" i="1"/>
              <a:t> que no la </a:t>
            </a:r>
            <a:r>
              <a:rPr lang="en-US" i="1" err="1"/>
              <a:t>haya</a:t>
            </a:r>
            <a:r>
              <a:rPr lang="en-US" i="1"/>
              <a:t> </a:t>
            </a:r>
            <a:r>
              <a:rPr lang="en-US" i="1" err="1"/>
              <a:t>cursado</a:t>
            </a:r>
            <a:r>
              <a:rPr lang="en-US" i="1"/>
              <a:t> </a:t>
            </a:r>
            <a:r>
              <a:rPr lang="en-US" i="1" err="1"/>
              <a:t>en</a:t>
            </a:r>
            <a:r>
              <a:rPr lang="en-US" i="1"/>
              <a:t> </a:t>
            </a:r>
            <a:r>
              <a:rPr lang="en-US" i="1" err="1"/>
              <a:t>dicha</a:t>
            </a:r>
            <a:r>
              <a:rPr lang="en-US" i="1"/>
              <a:t> </a:t>
            </a:r>
            <a:r>
              <a:rPr lang="en-US" i="1" err="1"/>
              <a:t>etapa</a:t>
            </a:r>
            <a:r>
              <a:rPr lang="en-US" i="1"/>
              <a:t> y </a:t>
            </a:r>
            <a:r>
              <a:rPr lang="en-US" i="1" err="1"/>
              <a:t>desee</a:t>
            </a:r>
            <a:r>
              <a:rPr lang="en-US" i="1"/>
              <a:t> </a:t>
            </a:r>
            <a:r>
              <a:rPr lang="en-US" i="1" err="1"/>
              <a:t>hacerlo</a:t>
            </a:r>
            <a:r>
              <a:rPr lang="en-US" i="1"/>
              <a:t> </a:t>
            </a:r>
            <a:r>
              <a:rPr lang="en-US" i="1" err="1"/>
              <a:t>en</a:t>
            </a:r>
            <a:r>
              <a:rPr lang="en-US" i="1"/>
              <a:t> </a:t>
            </a:r>
            <a:r>
              <a:rPr lang="en-US" i="1" err="1"/>
              <a:t>el</a:t>
            </a:r>
            <a:r>
              <a:rPr lang="en-US" i="1"/>
              <a:t> primer </a:t>
            </a:r>
            <a:r>
              <a:rPr lang="en-US" i="1" err="1"/>
              <a:t>curso</a:t>
            </a:r>
            <a:r>
              <a:rPr lang="en-US" i="1"/>
              <a:t> de </a:t>
            </a:r>
            <a:r>
              <a:rPr lang="en-US" i="1" err="1"/>
              <a:t>Bachillerato</a:t>
            </a:r>
            <a:r>
              <a:rPr lang="en-US" i="1"/>
              <a:t> </a:t>
            </a:r>
            <a:r>
              <a:rPr lang="en-US" i="1" err="1"/>
              <a:t>deberá</a:t>
            </a:r>
            <a:r>
              <a:rPr lang="en-US" i="1"/>
              <a:t> </a:t>
            </a:r>
            <a:r>
              <a:rPr lang="en-US" i="1" err="1"/>
              <a:t>contar</a:t>
            </a:r>
            <a:r>
              <a:rPr lang="en-US" i="1"/>
              <a:t> con la </a:t>
            </a:r>
            <a:r>
              <a:rPr lang="en-US" i="1" err="1"/>
              <a:t>autorización</a:t>
            </a:r>
            <a:r>
              <a:rPr lang="en-US" i="1"/>
              <a:t> de la persona titular de la </a:t>
            </a:r>
            <a:r>
              <a:rPr lang="en-US" i="1" err="1"/>
              <a:t>dirección</a:t>
            </a:r>
            <a:r>
              <a:rPr lang="en-US" i="1"/>
              <a:t> del </a:t>
            </a:r>
            <a:r>
              <a:rPr lang="en-US" i="1" err="1"/>
              <a:t>centro</a:t>
            </a:r>
            <a:r>
              <a:rPr lang="en-US" i="1"/>
              <a:t> y </a:t>
            </a:r>
            <a:r>
              <a:rPr lang="en-US" b="1" i="1" err="1"/>
              <a:t>acreditar</a:t>
            </a:r>
            <a:r>
              <a:rPr lang="en-US" b="1" i="1"/>
              <a:t> </a:t>
            </a:r>
            <a:r>
              <a:rPr lang="en-US" b="1" i="1" err="1"/>
              <a:t>los</a:t>
            </a:r>
            <a:r>
              <a:rPr lang="en-US" b="1" i="1"/>
              <a:t> </a:t>
            </a:r>
            <a:r>
              <a:rPr lang="en-US" b="1" i="1" err="1"/>
              <a:t>conocimientos</a:t>
            </a:r>
            <a:r>
              <a:rPr lang="en-US" b="1" i="1"/>
              <a:t> </a:t>
            </a:r>
            <a:r>
              <a:rPr lang="en-US" b="1" i="1" err="1"/>
              <a:t>necesarios</a:t>
            </a:r>
            <a:r>
              <a:rPr lang="en-US" i="1"/>
              <a:t> para </a:t>
            </a:r>
            <a:r>
              <a:rPr lang="en-US" i="1" err="1"/>
              <a:t>ello</a:t>
            </a:r>
            <a:r>
              <a:rPr lang="en-US" i="1"/>
              <a:t>. A </a:t>
            </a:r>
            <a:r>
              <a:rPr lang="en-US" i="1" err="1"/>
              <a:t>tal</a:t>
            </a:r>
            <a:r>
              <a:rPr lang="en-US" i="1"/>
              <a:t> </a:t>
            </a:r>
            <a:r>
              <a:rPr lang="en-US" i="1" err="1"/>
              <a:t>efecto</a:t>
            </a:r>
            <a:r>
              <a:rPr lang="en-US" i="1"/>
              <a:t>, </a:t>
            </a:r>
            <a:r>
              <a:rPr lang="en-US" i="1" err="1"/>
              <a:t>el</a:t>
            </a:r>
            <a:r>
              <a:rPr lang="en-US" i="1"/>
              <a:t> </a:t>
            </a:r>
            <a:r>
              <a:rPr lang="en-US" i="1" err="1"/>
              <a:t>alumnado</a:t>
            </a:r>
            <a:r>
              <a:rPr lang="en-US" i="1"/>
              <a:t> </a:t>
            </a:r>
            <a:r>
              <a:rPr lang="en-US" i="1" err="1"/>
              <a:t>deberá</a:t>
            </a:r>
            <a:r>
              <a:rPr lang="en-US" i="1"/>
              <a:t> </a:t>
            </a:r>
            <a:r>
              <a:rPr lang="en-US" i="1" err="1"/>
              <a:t>superar</a:t>
            </a:r>
            <a:r>
              <a:rPr lang="en-US" i="1"/>
              <a:t> </a:t>
            </a:r>
            <a:r>
              <a:rPr lang="en-US" i="1" err="1"/>
              <a:t>una</a:t>
            </a:r>
            <a:r>
              <a:rPr lang="en-US" i="1"/>
              <a:t> </a:t>
            </a:r>
            <a:r>
              <a:rPr lang="en-US" b="1" i="1" err="1"/>
              <a:t>prueba</a:t>
            </a:r>
            <a:r>
              <a:rPr lang="en-US" b="1" i="1"/>
              <a:t> </a:t>
            </a:r>
            <a:r>
              <a:rPr lang="en-US" i="1" err="1"/>
              <a:t>propuesta</a:t>
            </a:r>
            <a:r>
              <a:rPr lang="en-US" i="1"/>
              <a:t> </a:t>
            </a:r>
            <a:r>
              <a:rPr lang="en-US" i="1" err="1"/>
              <a:t>por</a:t>
            </a:r>
            <a:r>
              <a:rPr lang="en-US" i="1"/>
              <a:t> </a:t>
            </a:r>
            <a:r>
              <a:rPr lang="en-US" i="1" err="1"/>
              <a:t>el</a:t>
            </a:r>
            <a:r>
              <a:rPr lang="en-US" i="1"/>
              <a:t> </a:t>
            </a:r>
            <a:r>
              <a:rPr lang="en-US" i="1" err="1"/>
              <a:t>departamento</a:t>
            </a:r>
            <a:r>
              <a:rPr lang="en-US" i="1"/>
              <a:t> de </a:t>
            </a:r>
            <a:r>
              <a:rPr lang="en-US" i="1" err="1"/>
              <a:t>coordinación</a:t>
            </a:r>
            <a:r>
              <a:rPr lang="en-US" i="1"/>
              <a:t> </a:t>
            </a:r>
            <a:r>
              <a:rPr lang="en-US" i="1" err="1"/>
              <a:t>didáctica</a:t>
            </a:r>
            <a:r>
              <a:rPr lang="en-US" i="1"/>
              <a:t> </a:t>
            </a:r>
            <a:r>
              <a:rPr lang="en-US" i="1" err="1"/>
              <a:t>correspondiente</a:t>
            </a:r>
            <a:r>
              <a:rPr lang="en-US" i="1"/>
              <a:t>, </a:t>
            </a:r>
            <a:r>
              <a:rPr lang="en-US" i="1" err="1"/>
              <a:t>mediante</a:t>
            </a:r>
            <a:r>
              <a:rPr lang="en-US" i="1"/>
              <a:t> la </a:t>
            </a:r>
            <a:r>
              <a:rPr lang="en-US" i="1" err="1"/>
              <a:t>cual</a:t>
            </a:r>
            <a:r>
              <a:rPr lang="en-US" i="1"/>
              <a:t> se </a:t>
            </a:r>
            <a:r>
              <a:rPr lang="en-US" i="1" err="1"/>
              <a:t>compruebe</a:t>
            </a:r>
            <a:r>
              <a:rPr lang="en-US" i="1"/>
              <a:t> que </a:t>
            </a:r>
            <a:r>
              <a:rPr lang="en-US" i="1" err="1"/>
              <a:t>posee</a:t>
            </a:r>
            <a:r>
              <a:rPr lang="en-US" i="1"/>
              <a:t> </a:t>
            </a:r>
            <a:r>
              <a:rPr lang="en-US" i="1" err="1"/>
              <a:t>el</a:t>
            </a:r>
            <a:r>
              <a:rPr lang="en-US" i="1"/>
              <a:t> </a:t>
            </a:r>
            <a:r>
              <a:rPr lang="en-US" i="1" err="1"/>
              <a:t>nivel</a:t>
            </a:r>
            <a:r>
              <a:rPr lang="en-US" i="1"/>
              <a:t> </a:t>
            </a:r>
            <a:r>
              <a:rPr lang="en-US" i="1" err="1"/>
              <a:t>adecuado</a:t>
            </a:r>
            <a:r>
              <a:rPr lang="en-US" i="1"/>
              <a:t> de </a:t>
            </a:r>
            <a:r>
              <a:rPr lang="en-US" i="1" err="1"/>
              <a:t>conocimientos</a:t>
            </a:r>
            <a:r>
              <a:rPr lang="en-US" i="1"/>
              <a:t> para </a:t>
            </a:r>
            <a:r>
              <a:rPr lang="en-US" i="1" err="1"/>
              <a:t>poder</a:t>
            </a:r>
            <a:r>
              <a:rPr lang="en-US" i="1"/>
              <a:t> </a:t>
            </a:r>
            <a:r>
              <a:rPr lang="en-US" i="1" err="1"/>
              <a:t>cursarla</a:t>
            </a:r>
            <a:r>
              <a:rPr lang="en-US" i="1"/>
              <a:t> con </a:t>
            </a:r>
            <a:r>
              <a:rPr lang="en-US" i="1" err="1"/>
              <a:t>aprovechamiento</a:t>
            </a:r>
            <a:r>
              <a:rPr lang="en-US" i="1"/>
              <a:t>. S</a:t>
            </a:r>
            <a:r>
              <a:rPr lang="en-US" b="1" i="1"/>
              <a:t>e </a:t>
            </a:r>
            <a:r>
              <a:rPr lang="en-US" b="1" i="1" err="1"/>
              <a:t>procederá</a:t>
            </a:r>
            <a:r>
              <a:rPr lang="en-US" b="1" i="1"/>
              <a:t> del </a:t>
            </a:r>
            <a:r>
              <a:rPr lang="en-US" b="1" i="1" err="1"/>
              <a:t>mismo</a:t>
            </a:r>
            <a:r>
              <a:rPr lang="en-US" b="1" i="1"/>
              <a:t> modo con </a:t>
            </a:r>
            <a:r>
              <a:rPr lang="en-US" b="1" i="1" err="1"/>
              <a:t>el</a:t>
            </a:r>
            <a:r>
              <a:rPr lang="en-US" b="1" i="1"/>
              <a:t> </a:t>
            </a:r>
            <a:r>
              <a:rPr lang="en-US" b="1" i="1" err="1"/>
              <a:t>alumnado</a:t>
            </a:r>
            <a:r>
              <a:rPr lang="en-US" b="1" i="1"/>
              <a:t> que </a:t>
            </a:r>
            <a:r>
              <a:rPr lang="en-US" b="1" i="1" err="1"/>
              <a:t>elija</a:t>
            </a:r>
            <a:r>
              <a:rPr lang="en-US" b="1" i="1"/>
              <a:t> </a:t>
            </a:r>
            <a:r>
              <a:rPr lang="en-US" b="1" i="1" err="1"/>
              <a:t>en</a:t>
            </a:r>
            <a:r>
              <a:rPr lang="en-US" b="1" i="1"/>
              <a:t> </a:t>
            </a:r>
            <a:r>
              <a:rPr lang="en-US" b="1" i="1" err="1"/>
              <a:t>segundo</a:t>
            </a:r>
            <a:r>
              <a:rPr lang="en-US" b="1" i="1"/>
              <a:t> </a:t>
            </a:r>
            <a:r>
              <a:rPr lang="en-US" b="1" i="1" err="1"/>
              <a:t>curso</a:t>
            </a:r>
            <a:r>
              <a:rPr lang="en-US" b="1" i="1"/>
              <a:t> </a:t>
            </a:r>
            <a:r>
              <a:rPr lang="en-US" b="1" i="1" err="1"/>
              <a:t>una</a:t>
            </a:r>
            <a:r>
              <a:rPr lang="en-US" b="1" i="1"/>
              <a:t> </a:t>
            </a:r>
            <a:r>
              <a:rPr lang="en-US" b="1" i="1" err="1"/>
              <a:t>segunda</a:t>
            </a:r>
            <a:r>
              <a:rPr lang="en-US" b="1" i="1"/>
              <a:t> lengua </a:t>
            </a:r>
            <a:r>
              <a:rPr lang="en-US" b="1" i="1" err="1"/>
              <a:t>extranjera</a:t>
            </a:r>
            <a:r>
              <a:rPr lang="en-US" b="1" i="1"/>
              <a:t> y no la </a:t>
            </a:r>
            <a:r>
              <a:rPr lang="en-US" b="1" i="1" err="1"/>
              <a:t>hubiese</a:t>
            </a:r>
            <a:r>
              <a:rPr lang="en-US" b="1" i="1"/>
              <a:t> </a:t>
            </a:r>
            <a:r>
              <a:rPr lang="en-US" b="1" i="1" err="1"/>
              <a:t>cursado</a:t>
            </a:r>
            <a:r>
              <a:rPr lang="en-US" b="1" i="1"/>
              <a:t> </a:t>
            </a:r>
            <a:r>
              <a:rPr lang="en-US" b="1" i="1" err="1"/>
              <a:t>en</a:t>
            </a:r>
            <a:r>
              <a:rPr lang="en-US" b="1" i="1"/>
              <a:t> primer </a:t>
            </a:r>
            <a:r>
              <a:rPr lang="en-US" b="1" i="1" err="1"/>
              <a:t>curso</a:t>
            </a:r>
            <a:r>
              <a:rPr lang="en-US" b="1" i="1"/>
              <a:t> de </a:t>
            </a:r>
            <a:r>
              <a:rPr lang="en-US" b="1" i="1" err="1"/>
              <a:t>Bachillerato</a:t>
            </a:r>
            <a:endParaRPr lang="en-US" b="1" i="1">
              <a:ea typeface="Calibri"/>
              <a:cs typeface="Calibri"/>
            </a:endParaRPr>
          </a:p>
          <a:p>
            <a:pPr marL="171450" indent="-171450">
              <a:buFont typeface="Calibri"/>
              <a:buChar char="-"/>
            </a:pPr>
            <a:endParaRPr lang="en-US">
              <a:ea typeface="Calibri"/>
              <a:cs typeface="Calibri"/>
            </a:endParaRPr>
          </a:p>
          <a:p>
            <a:pPr marL="171450" indent="-171450">
              <a:buFont typeface="Calibri"/>
              <a:buChar char="-"/>
            </a:pPr>
            <a:endParaRPr lang="en-US">
              <a:ea typeface="Calibri"/>
              <a:cs typeface="Calibri"/>
            </a:endParaRPr>
          </a:p>
          <a:p>
            <a:pPr marL="171450" indent="-171450">
              <a:buFont typeface="Calibri"/>
              <a:buChar char="-"/>
            </a:pPr>
            <a:r>
              <a:rPr lang="en-US" err="1">
                <a:ea typeface="Calibri"/>
                <a:cs typeface="Calibri"/>
              </a:rPr>
              <a:t>Posibilidad</a:t>
            </a:r>
            <a:r>
              <a:rPr lang="en-US">
                <a:ea typeface="Calibri"/>
                <a:cs typeface="Calibri"/>
              </a:rPr>
              <a:t> de </a:t>
            </a:r>
            <a:r>
              <a:rPr lang="en-US" err="1">
                <a:ea typeface="Calibri"/>
                <a:cs typeface="Calibri"/>
              </a:rPr>
              <a:t>cursar</a:t>
            </a:r>
            <a:r>
              <a:rPr lang="en-US">
                <a:ea typeface="Calibri"/>
                <a:cs typeface="Calibri"/>
              </a:rPr>
              <a:t> </a:t>
            </a:r>
            <a:r>
              <a:rPr lang="en-US" err="1">
                <a:ea typeface="Calibri"/>
                <a:cs typeface="Calibri"/>
              </a:rPr>
              <a:t>como</a:t>
            </a:r>
            <a:r>
              <a:rPr lang="en-US">
                <a:ea typeface="Calibri"/>
                <a:cs typeface="Calibri"/>
              </a:rPr>
              <a:t> </a:t>
            </a:r>
            <a:r>
              <a:rPr lang="en-US" err="1">
                <a:ea typeface="Calibri"/>
                <a:cs typeface="Calibri"/>
              </a:rPr>
              <a:t>optativa</a:t>
            </a:r>
            <a:r>
              <a:rPr lang="en-US">
                <a:ea typeface="Calibri"/>
                <a:cs typeface="Calibri"/>
              </a:rPr>
              <a:t> </a:t>
            </a:r>
            <a:r>
              <a:rPr lang="en-US" err="1">
                <a:ea typeface="Calibri"/>
                <a:cs typeface="Calibri"/>
              </a:rPr>
              <a:t>una</a:t>
            </a:r>
            <a:r>
              <a:rPr lang="en-US">
                <a:ea typeface="Calibri"/>
                <a:cs typeface="Calibri"/>
              </a:rPr>
              <a:t> </a:t>
            </a:r>
            <a:r>
              <a:rPr lang="en-US" err="1">
                <a:ea typeface="Calibri"/>
                <a:cs typeface="Calibri"/>
              </a:rPr>
              <a:t>materia</a:t>
            </a:r>
            <a:r>
              <a:rPr lang="en-US">
                <a:ea typeface="Calibri"/>
                <a:cs typeface="Calibri"/>
              </a:rPr>
              <a:t> de ESTA </a:t>
            </a:r>
            <a:r>
              <a:rPr lang="en-US" err="1">
                <a:ea typeface="Calibri"/>
                <a:cs typeface="Calibri"/>
              </a:rPr>
              <a:t>modalidad</a:t>
            </a:r>
            <a:r>
              <a:rPr lang="en-US">
                <a:ea typeface="Calibri"/>
                <a:cs typeface="Calibri"/>
              </a:rPr>
              <a:t> no </a:t>
            </a:r>
            <a:r>
              <a:rPr lang="en-US" err="1">
                <a:ea typeface="Calibri"/>
                <a:cs typeface="Calibri"/>
              </a:rPr>
              <a:t>cursada</a:t>
            </a:r>
            <a:r>
              <a:rPr lang="en-US">
                <a:ea typeface="Calibri"/>
                <a:cs typeface="Calibri"/>
              </a:rPr>
              <a:t>.</a:t>
            </a:r>
          </a:p>
          <a:p>
            <a:pPr marL="171450" indent="-171450">
              <a:buFont typeface="Calibri"/>
              <a:buChar char="-"/>
            </a:pPr>
            <a:r>
              <a:rPr lang="en-US" err="1">
                <a:ea typeface="Calibri"/>
                <a:cs typeface="Calibri"/>
              </a:rPr>
              <a:t>Optativa</a:t>
            </a:r>
            <a:r>
              <a:rPr lang="en-US">
                <a:ea typeface="Calibri"/>
                <a:cs typeface="Calibri"/>
              </a:rPr>
              <a:t> </a:t>
            </a:r>
            <a:r>
              <a:rPr lang="en-US" err="1">
                <a:ea typeface="Calibri"/>
                <a:cs typeface="Calibri"/>
              </a:rPr>
              <a:t>relacionada</a:t>
            </a:r>
            <a:r>
              <a:rPr lang="en-US">
                <a:ea typeface="Calibri"/>
                <a:cs typeface="Calibri"/>
              </a:rPr>
              <a:t> con TIC que cambia de </a:t>
            </a:r>
            <a:r>
              <a:rPr lang="en-US" err="1">
                <a:ea typeface="Calibri"/>
                <a:cs typeface="Calibri"/>
              </a:rPr>
              <a:t>denominación</a:t>
            </a:r>
            <a:r>
              <a:rPr lang="en-US">
                <a:ea typeface="Calibri"/>
                <a:cs typeface="Calibri"/>
              </a:rPr>
              <a:t>.</a:t>
            </a:r>
          </a:p>
          <a:p>
            <a:pPr marL="171450" indent="-171450">
              <a:buFont typeface="Calibri"/>
              <a:buChar char="-"/>
            </a:pPr>
            <a:r>
              <a:rPr lang="en-US" err="1">
                <a:ea typeface="Calibri"/>
                <a:cs typeface="Calibri"/>
              </a:rPr>
              <a:t>Optativa</a:t>
            </a:r>
            <a:r>
              <a:rPr lang="en-US">
                <a:ea typeface="Calibri"/>
                <a:cs typeface="Calibri"/>
              </a:rPr>
              <a:t> de </a:t>
            </a:r>
            <a:r>
              <a:rPr lang="en-US" err="1">
                <a:ea typeface="Calibri"/>
                <a:cs typeface="Calibri"/>
              </a:rPr>
              <a:t>centro</a:t>
            </a:r>
            <a:endParaRPr lang="en-US">
              <a:ea typeface="Calibri"/>
              <a:cs typeface="Calibri"/>
            </a:endParaRPr>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15</a:t>
            </a:fld>
            <a:endParaRPr lang="es-ES"/>
          </a:p>
        </p:txBody>
      </p:sp>
    </p:spTree>
    <p:extLst>
      <p:ext uri="{BB962C8B-B14F-4D97-AF65-F5344CB8AC3E}">
        <p14:creationId xmlns:p14="http://schemas.microsoft.com/office/powerpoint/2010/main" val="114660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err="1"/>
              <a:t>Artículo</a:t>
            </a:r>
            <a:r>
              <a:rPr lang="en-US"/>
              <a:t> 31. Materias </a:t>
            </a:r>
            <a:r>
              <a:rPr lang="en-US" err="1"/>
              <a:t>específicas</a:t>
            </a:r>
            <a:r>
              <a:rPr lang="en-US"/>
              <a:t> de la </a:t>
            </a:r>
            <a:r>
              <a:rPr lang="en-US" err="1"/>
              <a:t>modalidad</a:t>
            </a:r>
            <a:r>
              <a:rPr lang="en-US"/>
              <a:t> General. </a:t>
            </a:r>
            <a:endParaRPr lang="es-ES"/>
          </a:p>
          <a:p>
            <a:endParaRPr lang="en-US"/>
          </a:p>
          <a:p>
            <a:r>
              <a:rPr lang="en-US"/>
              <a:t>1. El </a:t>
            </a:r>
            <a:r>
              <a:rPr lang="en-US" err="1"/>
              <a:t>alumnado</a:t>
            </a:r>
            <a:r>
              <a:rPr lang="en-US"/>
              <a:t> que </a:t>
            </a:r>
            <a:r>
              <a:rPr lang="en-US" err="1"/>
              <a:t>opte</a:t>
            </a:r>
            <a:r>
              <a:rPr lang="en-US"/>
              <a:t> </a:t>
            </a:r>
            <a:r>
              <a:rPr lang="en-US" err="1"/>
              <a:t>por</a:t>
            </a:r>
            <a:r>
              <a:rPr lang="en-US"/>
              <a:t> la </a:t>
            </a:r>
            <a:r>
              <a:rPr lang="en-US" err="1"/>
              <a:t>modalidad</a:t>
            </a:r>
            <a:r>
              <a:rPr lang="en-US"/>
              <a:t> General </a:t>
            </a:r>
            <a:r>
              <a:rPr lang="en-US" b="1" err="1"/>
              <a:t>cursará</a:t>
            </a:r>
            <a:r>
              <a:rPr lang="en-US" b="1"/>
              <a:t>, </a:t>
            </a:r>
            <a:r>
              <a:rPr lang="en-US" b="1" err="1"/>
              <a:t>en</a:t>
            </a:r>
            <a:r>
              <a:rPr lang="en-US" b="1"/>
              <a:t> primero, </a:t>
            </a:r>
            <a:r>
              <a:rPr lang="en-US" b="1" err="1"/>
              <a:t>Matemáticas</a:t>
            </a:r>
            <a:r>
              <a:rPr lang="en-US" b="1"/>
              <a:t> Generales</a:t>
            </a:r>
            <a:r>
              <a:rPr lang="en-US"/>
              <a:t> y </a:t>
            </a:r>
            <a:r>
              <a:rPr lang="en-US" b="1" err="1"/>
              <a:t>otras</a:t>
            </a:r>
            <a:r>
              <a:rPr lang="en-US" b="1"/>
              <a:t> dos </a:t>
            </a:r>
            <a:r>
              <a:rPr lang="en-US" b="1" err="1"/>
              <a:t>materias</a:t>
            </a:r>
            <a:r>
              <a:rPr lang="en-US" b="1"/>
              <a:t> que </a:t>
            </a:r>
            <a:r>
              <a:rPr lang="en-US" b="1" err="1"/>
              <a:t>elegirá</a:t>
            </a:r>
            <a:r>
              <a:rPr lang="en-US" b="1"/>
              <a:t> de entre </a:t>
            </a:r>
            <a:r>
              <a:rPr lang="en-US" b="1" err="1"/>
              <a:t>todas</a:t>
            </a:r>
            <a:r>
              <a:rPr lang="en-US" b="1"/>
              <a:t> las </a:t>
            </a:r>
            <a:r>
              <a:rPr lang="en-US" b="1" err="1"/>
              <a:t>materias</a:t>
            </a:r>
            <a:r>
              <a:rPr lang="en-US" b="1"/>
              <a:t> de </a:t>
            </a:r>
            <a:r>
              <a:rPr lang="en-US" b="1" err="1"/>
              <a:t>modalidad</a:t>
            </a:r>
            <a:r>
              <a:rPr lang="en-US" b="1"/>
              <a:t> de primer </a:t>
            </a:r>
            <a:r>
              <a:rPr lang="en-US" b="1" err="1"/>
              <a:t>curso</a:t>
            </a:r>
            <a:r>
              <a:rPr lang="en-US" b="1"/>
              <a:t> que se </a:t>
            </a:r>
            <a:r>
              <a:rPr lang="en-US" b="1" err="1"/>
              <a:t>oferten</a:t>
            </a:r>
            <a:r>
              <a:rPr lang="en-US" b="1"/>
              <a:t> </a:t>
            </a:r>
            <a:r>
              <a:rPr lang="en-US" b="1" err="1"/>
              <a:t>en</a:t>
            </a:r>
            <a:r>
              <a:rPr lang="en-US" b="1"/>
              <a:t> </a:t>
            </a:r>
            <a:r>
              <a:rPr lang="en-US" b="1" err="1"/>
              <a:t>el</a:t>
            </a:r>
            <a:r>
              <a:rPr lang="en-US" b="1"/>
              <a:t> </a:t>
            </a:r>
            <a:r>
              <a:rPr lang="en-US" b="1" err="1"/>
              <a:t>centro</a:t>
            </a:r>
            <a:r>
              <a:rPr lang="en-US" b="1"/>
              <a:t>. </a:t>
            </a:r>
            <a:r>
              <a:rPr lang="en-US" b="1" err="1"/>
              <a:t>Dicha</a:t>
            </a:r>
            <a:r>
              <a:rPr lang="en-US" b="1"/>
              <a:t> </a:t>
            </a:r>
            <a:r>
              <a:rPr lang="en-US" b="1" err="1"/>
              <a:t>oferta</a:t>
            </a:r>
            <a:r>
              <a:rPr lang="en-US" b="1"/>
              <a:t> </a:t>
            </a:r>
            <a:r>
              <a:rPr lang="en-US" b="1" err="1"/>
              <a:t>incluirá</a:t>
            </a:r>
            <a:r>
              <a:rPr lang="en-US" b="1"/>
              <a:t> </a:t>
            </a:r>
            <a:r>
              <a:rPr lang="en-US" b="1" err="1"/>
              <a:t>obligatoriamente</a:t>
            </a:r>
            <a:r>
              <a:rPr lang="en-US" b="1"/>
              <a:t> la </a:t>
            </a:r>
            <a:r>
              <a:rPr lang="en-US" b="1" err="1"/>
              <a:t>materia</a:t>
            </a:r>
            <a:r>
              <a:rPr lang="en-US" b="1"/>
              <a:t> </a:t>
            </a:r>
            <a:r>
              <a:rPr lang="en-US" b="1" u="sng"/>
              <a:t>Economía, </a:t>
            </a:r>
            <a:r>
              <a:rPr lang="en-US" b="1" u="sng" err="1"/>
              <a:t>Emprendimiento</a:t>
            </a:r>
            <a:r>
              <a:rPr lang="en-US" b="1" u="sng"/>
              <a:t> y </a:t>
            </a:r>
            <a:r>
              <a:rPr lang="en-US" b="1" u="sng" err="1"/>
              <a:t>Actividad</a:t>
            </a:r>
            <a:r>
              <a:rPr lang="en-US" b="1" u="sng"/>
              <a:t> Empresarial</a:t>
            </a:r>
            <a:r>
              <a:rPr lang="en-US"/>
              <a:t> </a:t>
            </a:r>
            <a:r>
              <a:rPr lang="en-US" err="1"/>
              <a:t>específica</a:t>
            </a:r>
            <a:r>
              <a:rPr lang="en-US"/>
              <a:t> de </a:t>
            </a:r>
            <a:r>
              <a:rPr lang="en-US" err="1"/>
              <a:t>esta</a:t>
            </a:r>
            <a:r>
              <a:rPr lang="en-US"/>
              <a:t> </a:t>
            </a:r>
            <a:r>
              <a:rPr lang="en-US" err="1"/>
              <a:t>modalidad</a:t>
            </a:r>
            <a:r>
              <a:rPr lang="en-US"/>
              <a:t>. </a:t>
            </a:r>
            <a:endParaRPr lang="es-ES"/>
          </a:p>
          <a:p>
            <a:endParaRPr lang="en-US"/>
          </a:p>
          <a:p>
            <a:r>
              <a:rPr lang="en-US"/>
              <a:t>2. </a:t>
            </a:r>
            <a:r>
              <a:rPr lang="en-US" err="1"/>
              <a:t>Igualmente</a:t>
            </a:r>
            <a:r>
              <a:rPr lang="en-US"/>
              <a:t>, </a:t>
            </a:r>
            <a:r>
              <a:rPr lang="en-US" err="1"/>
              <a:t>en</a:t>
            </a:r>
            <a:r>
              <a:rPr lang="en-US"/>
              <a:t> </a:t>
            </a:r>
            <a:r>
              <a:rPr lang="en-US" err="1"/>
              <a:t>segundo</a:t>
            </a:r>
            <a:r>
              <a:rPr lang="en-US"/>
              <a:t>, </a:t>
            </a:r>
            <a:r>
              <a:rPr lang="en-US" err="1"/>
              <a:t>el</a:t>
            </a:r>
            <a:r>
              <a:rPr lang="en-US"/>
              <a:t> </a:t>
            </a:r>
            <a:r>
              <a:rPr lang="en-US" err="1"/>
              <a:t>alumnado</a:t>
            </a:r>
            <a:r>
              <a:rPr lang="en-US"/>
              <a:t> </a:t>
            </a:r>
            <a:r>
              <a:rPr lang="en-US" b="1" err="1"/>
              <a:t>cursará</a:t>
            </a:r>
            <a:r>
              <a:rPr lang="en-US" b="1"/>
              <a:t> </a:t>
            </a:r>
            <a:r>
              <a:rPr lang="en-US" b="1" err="1"/>
              <a:t>Ciencias</a:t>
            </a:r>
            <a:r>
              <a:rPr lang="en-US" b="1"/>
              <a:t> Generales</a:t>
            </a:r>
            <a:r>
              <a:rPr lang="en-US"/>
              <a:t> y </a:t>
            </a:r>
            <a:r>
              <a:rPr lang="en-US" err="1"/>
              <a:t>otras</a:t>
            </a:r>
            <a:r>
              <a:rPr lang="en-US"/>
              <a:t> </a:t>
            </a:r>
            <a:r>
              <a:rPr lang="en-US" b="1"/>
              <a:t>dos </a:t>
            </a:r>
            <a:r>
              <a:rPr lang="en-US" b="1" err="1"/>
              <a:t>materias</a:t>
            </a:r>
            <a:r>
              <a:rPr lang="en-US" b="1"/>
              <a:t> que </a:t>
            </a:r>
            <a:r>
              <a:rPr lang="en-US" b="1" err="1"/>
              <a:t>elegirá</a:t>
            </a:r>
            <a:r>
              <a:rPr lang="en-US" b="1"/>
              <a:t> de entre </a:t>
            </a:r>
            <a:r>
              <a:rPr lang="en-US" b="1" err="1"/>
              <a:t>todas</a:t>
            </a:r>
            <a:r>
              <a:rPr lang="en-US" b="1"/>
              <a:t> las </a:t>
            </a:r>
            <a:r>
              <a:rPr lang="en-US" b="1" err="1"/>
              <a:t>materias</a:t>
            </a:r>
            <a:r>
              <a:rPr lang="en-US" b="1"/>
              <a:t> de </a:t>
            </a:r>
            <a:r>
              <a:rPr lang="en-US" b="1" err="1"/>
              <a:t>modalidad</a:t>
            </a:r>
            <a:r>
              <a:rPr lang="en-US" b="1"/>
              <a:t> de </a:t>
            </a:r>
            <a:r>
              <a:rPr lang="en-US" b="1" err="1"/>
              <a:t>segundo</a:t>
            </a:r>
            <a:r>
              <a:rPr lang="en-US" b="1"/>
              <a:t> </a:t>
            </a:r>
            <a:r>
              <a:rPr lang="en-US" b="1" err="1"/>
              <a:t>curso</a:t>
            </a:r>
            <a:r>
              <a:rPr lang="en-US" b="1"/>
              <a:t> que se </a:t>
            </a:r>
            <a:r>
              <a:rPr lang="en-US" b="1" err="1"/>
              <a:t>oferten</a:t>
            </a:r>
            <a:r>
              <a:rPr lang="en-US" b="1"/>
              <a:t> </a:t>
            </a:r>
            <a:r>
              <a:rPr lang="en-US" b="1" err="1"/>
              <a:t>en</a:t>
            </a:r>
            <a:r>
              <a:rPr lang="en-US" b="1"/>
              <a:t> </a:t>
            </a:r>
            <a:r>
              <a:rPr lang="en-US" b="1" err="1"/>
              <a:t>el</a:t>
            </a:r>
            <a:r>
              <a:rPr lang="en-US" b="1"/>
              <a:t> </a:t>
            </a:r>
            <a:r>
              <a:rPr lang="en-US" b="1" err="1"/>
              <a:t>centro</a:t>
            </a:r>
            <a:r>
              <a:rPr lang="en-US" b="1"/>
              <a:t>.</a:t>
            </a:r>
            <a:r>
              <a:rPr lang="en-US"/>
              <a:t> </a:t>
            </a:r>
            <a:r>
              <a:rPr lang="en-US" err="1"/>
              <a:t>Dicha</a:t>
            </a:r>
            <a:r>
              <a:rPr lang="en-US"/>
              <a:t> </a:t>
            </a:r>
            <a:r>
              <a:rPr lang="en-US" err="1"/>
              <a:t>oferta</a:t>
            </a:r>
            <a:r>
              <a:rPr lang="en-US"/>
              <a:t> </a:t>
            </a:r>
            <a:r>
              <a:rPr lang="en-US" err="1"/>
              <a:t>incluirá</a:t>
            </a:r>
            <a:r>
              <a:rPr lang="en-US"/>
              <a:t> </a:t>
            </a:r>
            <a:r>
              <a:rPr lang="en-US" err="1"/>
              <a:t>obligatoriamente</a:t>
            </a:r>
            <a:r>
              <a:rPr lang="en-US"/>
              <a:t> la </a:t>
            </a:r>
            <a:r>
              <a:rPr lang="en-US" err="1"/>
              <a:t>materia</a:t>
            </a:r>
            <a:r>
              <a:rPr lang="en-US"/>
              <a:t> </a:t>
            </a:r>
            <a:r>
              <a:rPr lang="en-US" b="1" err="1"/>
              <a:t>Movimientos</a:t>
            </a:r>
            <a:r>
              <a:rPr lang="en-US" b="1"/>
              <a:t> </a:t>
            </a:r>
            <a:r>
              <a:rPr lang="en-US" b="1" err="1"/>
              <a:t>Culturales</a:t>
            </a:r>
            <a:r>
              <a:rPr lang="en-US" b="1"/>
              <a:t> y </a:t>
            </a:r>
            <a:r>
              <a:rPr lang="en-US" b="1" err="1"/>
              <a:t>Artísticos</a:t>
            </a:r>
            <a:r>
              <a:rPr lang="en-US"/>
              <a:t> </a:t>
            </a:r>
            <a:r>
              <a:rPr lang="en-US" err="1"/>
              <a:t>específica</a:t>
            </a:r>
            <a:r>
              <a:rPr lang="en-US"/>
              <a:t> de </a:t>
            </a:r>
            <a:r>
              <a:rPr lang="en-US" err="1"/>
              <a:t>esta</a:t>
            </a:r>
            <a:r>
              <a:rPr lang="en-US"/>
              <a:t> </a:t>
            </a:r>
            <a:r>
              <a:rPr lang="en-US" err="1"/>
              <a:t>modalidad</a:t>
            </a:r>
            <a:r>
              <a:rPr lang="en-US"/>
              <a:t>.</a:t>
            </a:r>
            <a:endParaRPr lang="es-E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19</a:t>
            </a:fld>
            <a:endParaRPr lang="es-ES"/>
          </a:p>
        </p:txBody>
      </p:sp>
    </p:spTree>
    <p:extLst>
      <p:ext uri="{BB962C8B-B14F-4D97-AF65-F5344CB8AC3E}">
        <p14:creationId xmlns:p14="http://schemas.microsoft.com/office/powerpoint/2010/main" val="3652727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Cambios de vía o modalidad</a:t>
            </a:r>
          </a:p>
          <a:p>
            <a:endParaRPr lang="es-ES"/>
          </a:p>
          <a:p>
            <a:r>
              <a:rPr lang="en-US" i="1" err="1"/>
              <a:t>Artículo</a:t>
            </a:r>
            <a:r>
              <a:rPr lang="en-US" i="1"/>
              <a:t> 14. </a:t>
            </a:r>
            <a:r>
              <a:rPr lang="en-US" i="1" err="1"/>
              <a:t>Cambios</a:t>
            </a:r>
            <a:r>
              <a:rPr lang="en-US" i="1"/>
              <a:t> de </a:t>
            </a:r>
            <a:r>
              <a:rPr lang="en-US" i="1" err="1"/>
              <a:t>modalidad</a:t>
            </a:r>
            <a:r>
              <a:rPr lang="en-US" i="1"/>
              <a:t> o de </a:t>
            </a:r>
            <a:r>
              <a:rPr lang="en-US" i="1" err="1"/>
              <a:t>vía</a:t>
            </a:r>
            <a:r>
              <a:rPr lang="en-US" i="1"/>
              <a:t>. </a:t>
            </a:r>
            <a:endParaRPr lang="es-ES"/>
          </a:p>
          <a:p>
            <a:endParaRPr lang="en-US" i="1">
              <a:ea typeface="Calibri"/>
              <a:cs typeface="Calibri"/>
            </a:endParaRPr>
          </a:p>
          <a:p>
            <a:r>
              <a:rPr lang="en-US" i="1"/>
              <a:t>1. Al </a:t>
            </a:r>
            <a:r>
              <a:rPr lang="en-US" i="1" err="1"/>
              <a:t>efectuar</a:t>
            </a:r>
            <a:r>
              <a:rPr lang="en-US" i="1"/>
              <a:t> la </a:t>
            </a:r>
            <a:r>
              <a:rPr lang="en-US" i="1" err="1"/>
              <a:t>matrícula</a:t>
            </a:r>
            <a:r>
              <a:rPr lang="en-US" i="1"/>
              <a:t> </a:t>
            </a:r>
            <a:r>
              <a:rPr lang="en-US" i="1" err="1"/>
              <a:t>en</a:t>
            </a:r>
            <a:r>
              <a:rPr lang="en-US" i="1"/>
              <a:t> </a:t>
            </a:r>
            <a:r>
              <a:rPr lang="en-US" i="1" err="1"/>
              <a:t>cualquiera</a:t>
            </a:r>
            <a:r>
              <a:rPr lang="en-US" i="1"/>
              <a:t> de </a:t>
            </a:r>
            <a:r>
              <a:rPr lang="en-US" i="1" err="1"/>
              <a:t>los</a:t>
            </a:r>
            <a:r>
              <a:rPr lang="en-US" i="1"/>
              <a:t> dos </a:t>
            </a:r>
            <a:r>
              <a:rPr lang="en-US" i="1" err="1"/>
              <a:t>cursos</a:t>
            </a:r>
            <a:r>
              <a:rPr lang="en-US" i="1"/>
              <a:t> de </a:t>
            </a:r>
            <a:r>
              <a:rPr lang="en-US" i="1" err="1"/>
              <a:t>Bachillerato</a:t>
            </a:r>
            <a:r>
              <a:rPr lang="en-US" i="1"/>
              <a:t>, </a:t>
            </a:r>
            <a:r>
              <a:rPr lang="en-US" i="1" err="1"/>
              <a:t>el</a:t>
            </a:r>
            <a:r>
              <a:rPr lang="en-US" i="1"/>
              <a:t> </a:t>
            </a:r>
            <a:r>
              <a:rPr lang="en-US" i="1" err="1"/>
              <a:t>alumno</a:t>
            </a:r>
            <a:r>
              <a:rPr lang="en-US" i="1"/>
              <a:t> </a:t>
            </a:r>
            <a:r>
              <a:rPr lang="en-US" i="1" err="1"/>
              <a:t>podrá</a:t>
            </a:r>
            <a:r>
              <a:rPr lang="en-US" i="1"/>
              <a:t> </a:t>
            </a:r>
            <a:r>
              <a:rPr lang="en-US" i="1" err="1"/>
              <a:t>solicitar</a:t>
            </a:r>
            <a:r>
              <a:rPr lang="en-US" i="1"/>
              <a:t> a la persona titular de la </a:t>
            </a:r>
            <a:r>
              <a:rPr lang="en-US" i="1" err="1"/>
              <a:t>dirección</a:t>
            </a:r>
            <a:r>
              <a:rPr lang="en-US" i="1"/>
              <a:t> del </a:t>
            </a:r>
            <a:r>
              <a:rPr lang="en-US" i="1" err="1"/>
              <a:t>centro</a:t>
            </a:r>
            <a:r>
              <a:rPr lang="en-US" i="1"/>
              <a:t> </a:t>
            </a:r>
            <a:r>
              <a:rPr lang="en-US" i="1" err="1"/>
              <a:t>el</a:t>
            </a:r>
            <a:r>
              <a:rPr lang="en-US" i="1"/>
              <a:t> </a:t>
            </a:r>
            <a:r>
              <a:rPr lang="en-US" i="1" err="1"/>
              <a:t>cambio</a:t>
            </a:r>
            <a:r>
              <a:rPr lang="en-US" i="1"/>
              <a:t> de </a:t>
            </a:r>
            <a:r>
              <a:rPr lang="en-US" i="1" err="1"/>
              <a:t>modalidad</a:t>
            </a:r>
            <a:r>
              <a:rPr lang="en-US" i="1"/>
              <a:t> o </a:t>
            </a:r>
            <a:r>
              <a:rPr lang="en-US" i="1" err="1"/>
              <a:t>vía</a:t>
            </a:r>
            <a:r>
              <a:rPr lang="en-US" i="1"/>
              <a:t> que </a:t>
            </a:r>
            <a:r>
              <a:rPr lang="en-US" i="1" err="1"/>
              <a:t>venía</a:t>
            </a:r>
            <a:r>
              <a:rPr lang="en-US" i="1"/>
              <a:t> </a:t>
            </a:r>
            <a:r>
              <a:rPr lang="en-US" i="1" err="1"/>
              <a:t>cursando</a:t>
            </a:r>
            <a:r>
              <a:rPr lang="en-US" i="1"/>
              <a:t>. Para </a:t>
            </a:r>
            <a:r>
              <a:rPr lang="en-US" i="1" err="1"/>
              <a:t>hacer</a:t>
            </a:r>
            <a:r>
              <a:rPr lang="en-US" i="1"/>
              <a:t> </a:t>
            </a:r>
            <a:r>
              <a:rPr lang="en-US" i="1" err="1"/>
              <a:t>efectivo</a:t>
            </a:r>
            <a:r>
              <a:rPr lang="en-US" i="1"/>
              <a:t> </a:t>
            </a:r>
            <a:r>
              <a:rPr lang="en-US" i="1" err="1"/>
              <a:t>este</a:t>
            </a:r>
            <a:r>
              <a:rPr lang="en-US" i="1"/>
              <a:t> </a:t>
            </a:r>
            <a:r>
              <a:rPr lang="en-US" i="1" err="1"/>
              <a:t>cambio</a:t>
            </a:r>
            <a:r>
              <a:rPr lang="en-US" i="1"/>
              <a:t>, se </a:t>
            </a:r>
            <a:r>
              <a:rPr lang="en-US" i="1" err="1"/>
              <a:t>tendrán</a:t>
            </a:r>
            <a:r>
              <a:rPr lang="en-US" i="1"/>
              <a:t> </a:t>
            </a:r>
            <a:r>
              <a:rPr lang="en-US" i="1" err="1"/>
              <a:t>en</a:t>
            </a:r>
            <a:r>
              <a:rPr lang="en-US" i="1"/>
              <a:t> </a:t>
            </a:r>
            <a:r>
              <a:rPr lang="en-US" i="1" err="1"/>
              <a:t>cuenta</a:t>
            </a:r>
            <a:r>
              <a:rPr lang="en-US" i="1"/>
              <a:t> </a:t>
            </a:r>
            <a:r>
              <a:rPr lang="en-US" i="1" err="1"/>
              <a:t>los</a:t>
            </a:r>
            <a:r>
              <a:rPr lang="en-US" i="1"/>
              <a:t> </a:t>
            </a:r>
            <a:r>
              <a:rPr lang="en-US" i="1" err="1"/>
              <a:t>siguientes</a:t>
            </a:r>
            <a:r>
              <a:rPr lang="en-US" i="1"/>
              <a:t> </a:t>
            </a:r>
            <a:r>
              <a:rPr lang="en-US" i="1" err="1"/>
              <a:t>criterios</a:t>
            </a:r>
            <a:r>
              <a:rPr lang="en-US" i="1"/>
              <a:t>: </a:t>
            </a:r>
            <a:endParaRPr lang="es-ES"/>
          </a:p>
          <a:p>
            <a:r>
              <a:rPr lang="en-US" i="1"/>
              <a:t>a) Se </a:t>
            </a:r>
            <a:r>
              <a:rPr lang="en-US" i="1" err="1"/>
              <a:t>deberán</a:t>
            </a:r>
            <a:r>
              <a:rPr lang="en-US" i="1"/>
              <a:t> </a:t>
            </a:r>
            <a:r>
              <a:rPr lang="en-US" i="1" err="1"/>
              <a:t>cumplir</a:t>
            </a:r>
            <a:r>
              <a:rPr lang="en-US" i="1"/>
              <a:t> </a:t>
            </a:r>
            <a:r>
              <a:rPr lang="en-US" i="1" err="1"/>
              <a:t>en</a:t>
            </a:r>
            <a:r>
              <a:rPr lang="en-US" i="1"/>
              <a:t> </a:t>
            </a:r>
            <a:r>
              <a:rPr lang="en-US" i="1" err="1"/>
              <a:t>todos</a:t>
            </a:r>
            <a:r>
              <a:rPr lang="en-US" i="1"/>
              <a:t> </a:t>
            </a:r>
            <a:r>
              <a:rPr lang="en-US" i="1" err="1"/>
              <a:t>los</a:t>
            </a:r>
            <a:r>
              <a:rPr lang="en-US" i="1"/>
              <a:t> </a:t>
            </a:r>
            <a:r>
              <a:rPr lang="en-US" i="1" err="1"/>
              <a:t>casos</a:t>
            </a:r>
            <a:r>
              <a:rPr lang="en-US" i="1"/>
              <a:t> las </a:t>
            </a:r>
            <a:r>
              <a:rPr lang="en-US" i="1" err="1"/>
              <a:t>normas</a:t>
            </a:r>
            <a:r>
              <a:rPr lang="en-US" i="1"/>
              <a:t> de </a:t>
            </a:r>
            <a:r>
              <a:rPr lang="en-US" i="1" err="1"/>
              <a:t>prelación</a:t>
            </a:r>
            <a:r>
              <a:rPr lang="en-US" i="1"/>
              <a:t> a las que se </a:t>
            </a:r>
            <a:r>
              <a:rPr lang="en-US" i="1" err="1"/>
              <a:t>hace</a:t>
            </a:r>
            <a:r>
              <a:rPr lang="en-US" i="1"/>
              <a:t> </a:t>
            </a:r>
            <a:r>
              <a:rPr lang="en-US" i="1" err="1"/>
              <a:t>referencia</a:t>
            </a:r>
            <a:r>
              <a:rPr lang="en-US" i="1"/>
              <a:t> </a:t>
            </a:r>
            <a:r>
              <a:rPr lang="en-US" i="1" err="1"/>
              <a:t>en</a:t>
            </a:r>
            <a:r>
              <a:rPr lang="en-US" i="1"/>
              <a:t> </a:t>
            </a:r>
            <a:r>
              <a:rPr lang="en-US" i="1" err="1"/>
              <a:t>el</a:t>
            </a:r>
            <a:r>
              <a:rPr lang="en-US" i="1"/>
              <a:t> </a:t>
            </a:r>
            <a:r>
              <a:rPr lang="en-US" i="1" err="1"/>
              <a:t>artículo</a:t>
            </a:r>
            <a:r>
              <a:rPr lang="en-US" i="1"/>
              <a:t> 13.</a:t>
            </a:r>
            <a:endParaRPr lang="es-ES"/>
          </a:p>
          <a:p>
            <a:r>
              <a:rPr lang="en-US" i="1"/>
              <a:t>b) Se </a:t>
            </a:r>
            <a:r>
              <a:rPr lang="en-US" i="1" err="1"/>
              <a:t>deberán</a:t>
            </a:r>
            <a:r>
              <a:rPr lang="en-US" i="1"/>
              <a:t> </a:t>
            </a:r>
            <a:r>
              <a:rPr lang="en-US" i="1" err="1"/>
              <a:t>cursar</a:t>
            </a:r>
            <a:r>
              <a:rPr lang="en-US" i="1"/>
              <a:t> </a:t>
            </a:r>
            <a:r>
              <a:rPr lang="en-US" i="1" err="1"/>
              <a:t>todas</a:t>
            </a:r>
            <a:r>
              <a:rPr lang="en-US" i="1"/>
              <a:t> las </a:t>
            </a:r>
            <a:r>
              <a:rPr lang="en-US" i="1" err="1"/>
              <a:t>materias</a:t>
            </a:r>
            <a:r>
              <a:rPr lang="en-US" i="1"/>
              <a:t> que </a:t>
            </a:r>
            <a:r>
              <a:rPr lang="en-US" i="1" err="1"/>
              <a:t>correspondan</a:t>
            </a:r>
            <a:r>
              <a:rPr lang="en-US" i="1"/>
              <a:t> a la </a:t>
            </a:r>
            <a:r>
              <a:rPr lang="en-US" i="1" err="1"/>
              <a:t>nueva</a:t>
            </a:r>
            <a:r>
              <a:rPr lang="en-US" i="1"/>
              <a:t> </a:t>
            </a:r>
            <a:r>
              <a:rPr lang="en-US" i="1" err="1"/>
              <a:t>modalidad</a:t>
            </a:r>
            <a:r>
              <a:rPr lang="en-US" i="1"/>
              <a:t>, </a:t>
            </a:r>
            <a:r>
              <a:rPr lang="en-US" i="1" err="1"/>
              <a:t>teniendo</a:t>
            </a:r>
            <a:r>
              <a:rPr lang="en-US" i="1"/>
              <a:t> </a:t>
            </a:r>
            <a:r>
              <a:rPr lang="en-US" i="1" err="1"/>
              <a:t>en</a:t>
            </a:r>
            <a:r>
              <a:rPr lang="en-US" i="1"/>
              <a:t> </a:t>
            </a:r>
            <a:r>
              <a:rPr lang="en-US" i="1" err="1"/>
              <a:t>cuenta</a:t>
            </a:r>
            <a:r>
              <a:rPr lang="en-US" i="1"/>
              <a:t> las </a:t>
            </a:r>
            <a:r>
              <a:rPr lang="en-US" i="1" err="1"/>
              <a:t>especifcaciones</a:t>
            </a:r>
            <a:r>
              <a:rPr lang="en-US" i="1"/>
              <a:t> que se </a:t>
            </a:r>
            <a:r>
              <a:rPr lang="en-US" i="1" err="1"/>
              <a:t>señalan</a:t>
            </a:r>
            <a:r>
              <a:rPr lang="en-US" i="1"/>
              <a:t> </a:t>
            </a:r>
            <a:r>
              <a:rPr lang="en-US" i="1" err="1"/>
              <a:t>en</a:t>
            </a:r>
            <a:r>
              <a:rPr lang="en-US" i="1"/>
              <a:t> </a:t>
            </a:r>
            <a:r>
              <a:rPr lang="en-US" i="1" err="1"/>
              <a:t>los</a:t>
            </a:r>
            <a:r>
              <a:rPr lang="en-US" i="1"/>
              <a:t> </a:t>
            </a:r>
            <a:r>
              <a:rPr lang="en-US" i="1" err="1"/>
              <a:t>apartados</a:t>
            </a:r>
            <a:r>
              <a:rPr lang="en-US" i="1"/>
              <a:t> </a:t>
            </a:r>
            <a:r>
              <a:rPr lang="en-US" i="1" err="1"/>
              <a:t>siguientes</a:t>
            </a:r>
            <a:r>
              <a:rPr lang="en-US" i="1"/>
              <a:t>. </a:t>
            </a:r>
            <a:endParaRPr lang="es-ES"/>
          </a:p>
          <a:p>
            <a:endParaRPr lang="es-ES"/>
          </a:p>
          <a:p>
            <a:endParaRPr lang="es-ES"/>
          </a:p>
          <a:p>
            <a:r>
              <a:rPr lang="en-US" i="1"/>
              <a:t>2. El </a:t>
            </a:r>
            <a:r>
              <a:rPr lang="en-US" i="1" err="1"/>
              <a:t>alumnado</a:t>
            </a:r>
            <a:r>
              <a:rPr lang="en-US" i="1"/>
              <a:t> </a:t>
            </a:r>
            <a:r>
              <a:rPr lang="en-US" i="1" err="1"/>
              <a:t>deberá</a:t>
            </a:r>
            <a:r>
              <a:rPr lang="en-US" i="1"/>
              <a:t> </a:t>
            </a:r>
            <a:r>
              <a:rPr lang="en-US" i="1" err="1"/>
              <a:t>cursar</a:t>
            </a:r>
            <a:r>
              <a:rPr lang="en-US" i="1"/>
              <a:t> las </a:t>
            </a:r>
            <a:r>
              <a:rPr lang="en-US" i="1" err="1"/>
              <a:t>materias</a:t>
            </a:r>
            <a:r>
              <a:rPr lang="en-US" i="1"/>
              <a:t> de </a:t>
            </a:r>
            <a:r>
              <a:rPr lang="en-US" i="1" err="1"/>
              <a:t>modalidad</a:t>
            </a:r>
            <a:r>
              <a:rPr lang="en-US" i="1"/>
              <a:t> del </a:t>
            </a:r>
            <a:r>
              <a:rPr lang="en-US" i="1" err="1"/>
              <a:t>Bachillerato</a:t>
            </a:r>
            <a:r>
              <a:rPr lang="en-US" i="1"/>
              <a:t> </a:t>
            </a:r>
            <a:r>
              <a:rPr lang="en-US" i="1" err="1"/>
              <a:t>elegido</a:t>
            </a:r>
            <a:r>
              <a:rPr lang="en-US" i="1"/>
              <a:t>, tanto primero </a:t>
            </a:r>
            <a:r>
              <a:rPr lang="en-US" i="1" err="1"/>
              <a:t>como</a:t>
            </a:r>
            <a:r>
              <a:rPr lang="en-US" i="1"/>
              <a:t> de </a:t>
            </a:r>
            <a:r>
              <a:rPr lang="en-US" i="1" err="1"/>
              <a:t>segundo</a:t>
            </a:r>
            <a:r>
              <a:rPr lang="en-US" i="1"/>
              <a:t> </a:t>
            </a:r>
            <a:r>
              <a:rPr lang="en-US" i="1" err="1"/>
              <a:t>curso</a:t>
            </a:r>
            <a:r>
              <a:rPr lang="en-US" i="1"/>
              <a:t>. Las </a:t>
            </a:r>
            <a:r>
              <a:rPr lang="en-US" i="1" err="1"/>
              <a:t>materias</a:t>
            </a:r>
            <a:r>
              <a:rPr lang="en-US" i="1"/>
              <a:t> de </a:t>
            </a:r>
            <a:r>
              <a:rPr lang="en-US" i="1" err="1"/>
              <a:t>modalidad</a:t>
            </a:r>
            <a:r>
              <a:rPr lang="en-US" i="1"/>
              <a:t> de primero </a:t>
            </a:r>
            <a:r>
              <a:rPr lang="en-US" i="1" err="1"/>
              <a:t>tendrán</a:t>
            </a:r>
            <a:r>
              <a:rPr lang="en-US" i="1"/>
              <a:t> la </a:t>
            </a:r>
            <a:r>
              <a:rPr lang="en-US" i="1" err="1"/>
              <a:t>consideración</a:t>
            </a:r>
            <a:r>
              <a:rPr lang="en-US" i="1"/>
              <a:t> de </a:t>
            </a:r>
            <a:r>
              <a:rPr lang="en-US" i="1" err="1"/>
              <a:t>materias</a:t>
            </a:r>
            <a:r>
              <a:rPr lang="en-US" i="1"/>
              <a:t> </a:t>
            </a:r>
            <a:r>
              <a:rPr lang="en-US" i="1" err="1"/>
              <a:t>pendientes</a:t>
            </a:r>
            <a:r>
              <a:rPr lang="en-US" i="1"/>
              <a:t>, </a:t>
            </a:r>
            <a:r>
              <a:rPr lang="en-US" i="1" err="1"/>
              <a:t>si</a:t>
            </a:r>
            <a:r>
              <a:rPr lang="en-US" i="1"/>
              <a:t> bien no </a:t>
            </a:r>
            <a:r>
              <a:rPr lang="en-US" i="1" err="1"/>
              <a:t>serán</a:t>
            </a:r>
            <a:r>
              <a:rPr lang="en-US" i="1"/>
              <a:t> </a:t>
            </a:r>
            <a:r>
              <a:rPr lang="en-US" i="1" err="1"/>
              <a:t>computables</a:t>
            </a:r>
            <a:r>
              <a:rPr lang="en-US" i="1"/>
              <a:t> a </a:t>
            </a:r>
            <a:r>
              <a:rPr lang="en-US" i="1" err="1"/>
              <a:t>efectos</a:t>
            </a:r>
            <a:r>
              <a:rPr lang="en-US" i="1"/>
              <a:t> de </a:t>
            </a:r>
            <a:r>
              <a:rPr lang="en-US" i="1" err="1"/>
              <a:t>modifcar</a:t>
            </a:r>
            <a:r>
              <a:rPr lang="en-US" i="1"/>
              <a:t> las </a:t>
            </a:r>
            <a:r>
              <a:rPr lang="en-US" i="1" err="1"/>
              <a:t>condiciones</a:t>
            </a:r>
            <a:r>
              <a:rPr lang="en-US" i="1"/>
              <a:t> </a:t>
            </a:r>
            <a:r>
              <a:rPr lang="en-US" i="1" err="1"/>
              <a:t>en</a:t>
            </a:r>
            <a:r>
              <a:rPr lang="en-US" i="1"/>
              <a:t> las que </a:t>
            </a:r>
            <a:r>
              <a:rPr lang="en-US" i="1" err="1"/>
              <a:t>el</a:t>
            </a:r>
            <a:r>
              <a:rPr lang="en-US" i="1"/>
              <a:t> </a:t>
            </a:r>
            <a:r>
              <a:rPr lang="en-US" i="1" err="1"/>
              <a:t>alumno</a:t>
            </a:r>
            <a:r>
              <a:rPr lang="en-US" i="1"/>
              <a:t> </a:t>
            </a:r>
            <a:r>
              <a:rPr lang="en-US" i="1" err="1"/>
              <a:t>promociona</a:t>
            </a:r>
            <a:r>
              <a:rPr lang="en-US" i="1"/>
              <a:t> a </a:t>
            </a:r>
            <a:r>
              <a:rPr lang="en-US" i="1" err="1"/>
              <a:t>segundo</a:t>
            </a:r>
            <a:r>
              <a:rPr lang="en-US" i="1"/>
              <a:t> </a:t>
            </a:r>
            <a:r>
              <a:rPr lang="en-US" i="1" err="1"/>
              <a:t>curso</a:t>
            </a:r>
            <a:r>
              <a:rPr lang="en-US" i="1"/>
              <a:t>. </a:t>
            </a:r>
            <a:endParaRPr lang="es-ES"/>
          </a:p>
          <a:p>
            <a:endParaRPr lang="es-ES"/>
          </a:p>
          <a:p>
            <a:endParaRPr lang="es-ES"/>
          </a:p>
          <a:p>
            <a:r>
              <a:rPr lang="en-US" i="1"/>
              <a:t>3. Los </a:t>
            </a:r>
            <a:r>
              <a:rPr lang="en-US" i="1" err="1"/>
              <a:t>alumnos</a:t>
            </a:r>
            <a:r>
              <a:rPr lang="en-US" i="1"/>
              <a:t> </a:t>
            </a:r>
            <a:r>
              <a:rPr lang="en-US" i="1" err="1"/>
              <a:t>deberán</a:t>
            </a:r>
            <a:r>
              <a:rPr lang="en-US" i="1"/>
              <a:t> </a:t>
            </a:r>
            <a:r>
              <a:rPr lang="en-US" i="1" err="1"/>
              <a:t>superar</a:t>
            </a:r>
            <a:r>
              <a:rPr lang="en-US" i="1"/>
              <a:t> </a:t>
            </a:r>
            <a:r>
              <a:rPr lang="en-US" i="1" err="1"/>
              <a:t>aquellas</a:t>
            </a:r>
            <a:r>
              <a:rPr lang="en-US" i="1"/>
              <a:t> </a:t>
            </a:r>
            <a:r>
              <a:rPr lang="en-US" i="1" err="1"/>
              <a:t>materias</a:t>
            </a:r>
            <a:r>
              <a:rPr lang="en-US" i="1"/>
              <a:t> de primer </a:t>
            </a:r>
            <a:r>
              <a:rPr lang="en-US" i="1" err="1"/>
              <a:t>curso</a:t>
            </a:r>
            <a:r>
              <a:rPr lang="en-US" i="1"/>
              <a:t> que </a:t>
            </a:r>
            <a:r>
              <a:rPr lang="en-US" i="1" err="1"/>
              <a:t>estén</a:t>
            </a:r>
            <a:r>
              <a:rPr lang="en-US" i="1"/>
              <a:t> </a:t>
            </a:r>
            <a:r>
              <a:rPr lang="en-US" i="1" err="1"/>
              <a:t>condicionadas</a:t>
            </a:r>
            <a:r>
              <a:rPr lang="en-US" i="1"/>
              <a:t> </a:t>
            </a:r>
            <a:r>
              <a:rPr lang="en-US" i="1" err="1"/>
              <a:t>por</a:t>
            </a:r>
            <a:r>
              <a:rPr lang="en-US" i="1"/>
              <a:t> </a:t>
            </a:r>
            <a:r>
              <a:rPr lang="en-US" i="1" err="1"/>
              <a:t>prelación</a:t>
            </a:r>
            <a:r>
              <a:rPr lang="en-US" i="1"/>
              <a:t> a </a:t>
            </a:r>
            <a:r>
              <a:rPr lang="en-US" i="1" err="1"/>
              <a:t>materias</a:t>
            </a:r>
            <a:r>
              <a:rPr lang="en-US" i="1"/>
              <a:t> de </a:t>
            </a:r>
            <a:r>
              <a:rPr lang="en-US" i="1" err="1"/>
              <a:t>segundo</a:t>
            </a:r>
            <a:r>
              <a:rPr lang="en-US" i="1"/>
              <a:t> </a:t>
            </a:r>
            <a:r>
              <a:rPr lang="en-US" i="1" err="1"/>
              <a:t>curso</a:t>
            </a:r>
            <a:r>
              <a:rPr lang="en-US" i="1"/>
              <a:t>, salvo que, </a:t>
            </a:r>
            <a:r>
              <a:rPr lang="en-US" i="1" err="1"/>
              <a:t>conforme</a:t>
            </a:r>
            <a:r>
              <a:rPr lang="en-US" i="1"/>
              <a:t> a lo </a:t>
            </a:r>
            <a:r>
              <a:rPr lang="en-US" i="1" err="1"/>
              <a:t>previsto</a:t>
            </a:r>
            <a:r>
              <a:rPr lang="en-US" i="1"/>
              <a:t> </a:t>
            </a:r>
            <a:r>
              <a:rPr lang="en-US" i="1" err="1"/>
              <a:t>en</a:t>
            </a:r>
            <a:r>
              <a:rPr lang="en-US" i="1"/>
              <a:t> </a:t>
            </a:r>
            <a:r>
              <a:rPr lang="en-US" i="1" err="1"/>
              <a:t>el</a:t>
            </a:r>
            <a:r>
              <a:rPr lang="en-US" i="1"/>
              <a:t> </a:t>
            </a:r>
            <a:r>
              <a:rPr lang="en-US" i="1" err="1"/>
              <a:t>artículo</a:t>
            </a:r>
            <a:r>
              <a:rPr lang="en-US" i="1"/>
              <a:t> 13, </a:t>
            </a:r>
            <a:r>
              <a:rPr lang="en-US" i="1" err="1"/>
              <a:t>acrediten</a:t>
            </a:r>
            <a:r>
              <a:rPr lang="en-US" i="1"/>
              <a:t> que </a:t>
            </a:r>
            <a:r>
              <a:rPr lang="en-US" i="1" err="1"/>
              <a:t>tiene</a:t>
            </a:r>
            <a:r>
              <a:rPr lang="en-US" i="1"/>
              <a:t> </a:t>
            </a:r>
            <a:r>
              <a:rPr lang="en-US" i="1" err="1"/>
              <a:t>conocimientos</a:t>
            </a:r>
            <a:r>
              <a:rPr lang="en-US" i="1"/>
              <a:t> </a:t>
            </a:r>
            <a:r>
              <a:rPr lang="en-US" i="1" err="1"/>
              <a:t>sufcientes</a:t>
            </a:r>
            <a:r>
              <a:rPr lang="en-US" i="1"/>
              <a:t> para </a:t>
            </a:r>
            <a:r>
              <a:rPr lang="en-US" i="1" err="1"/>
              <a:t>cursar</a:t>
            </a:r>
            <a:r>
              <a:rPr lang="en-US" i="1"/>
              <a:t> con </a:t>
            </a:r>
            <a:r>
              <a:rPr lang="en-US" i="1" err="1"/>
              <a:t>aprovechamiento</a:t>
            </a:r>
            <a:r>
              <a:rPr lang="en-US" i="1"/>
              <a:t> la </a:t>
            </a:r>
            <a:r>
              <a:rPr lang="en-US" i="1" err="1"/>
              <a:t>materia</a:t>
            </a:r>
            <a:r>
              <a:rPr lang="en-US" i="1"/>
              <a:t> de </a:t>
            </a:r>
            <a:r>
              <a:rPr lang="en-US" i="1" err="1"/>
              <a:t>segundo</a:t>
            </a:r>
            <a:r>
              <a:rPr lang="en-US" i="1"/>
              <a:t> </a:t>
            </a:r>
            <a:r>
              <a:rPr lang="en-US" i="1" err="1"/>
              <a:t>curso</a:t>
            </a:r>
            <a:r>
              <a:rPr lang="en-US" i="1"/>
              <a:t>. </a:t>
            </a:r>
            <a:endParaRPr lang="es-ES"/>
          </a:p>
          <a:p>
            <a:endParaRPr lang="es-ES"/>
          </a:p>
          <a:p>
            <a:endParaRPr lang="es-ES"/>
          </a:p>
          <a:p>
            <a:r>
              <a:rPr lang="en-US" i="1"/>
              <a:t>4. </a:t>
            </a:r>
            <a:r>
              <a:rPr lang="en-US" i="1" err="1"/>
              <a:t>Todas</a:t>
            </a:r>
            <a:r>
              <a:rPr lang="en-US" i="1"/>
              <a:t> las </a:t>
            </a:r>
            <a:r>
              <a:rPr lang="en-US" i="1" err="1"/>
              <a:t>materias</a:t>
            </a:r>
            <a:r>
              <a:rPr lang="en-US" i="1"/>
              <a:t> </a:t>
            </a:r>
            <a:r>
              <a:rPr lang="en-US" i="1" err="1"/>
              <a:t>superadas</a:t>
            </a:r>
            <a:r>
              <a:rPr lang="en-US" i="1"/>
              <a:t> </a:t>
            </a:r>
            <a:r>
              <a:rPr lang="en-US" i="1" err="1"/>
              <a:t>computarán</a:t>
            </a:r>
            <a:r>
              <a:rPr lang="en-US" i="1"/>
              <a:t> a </a:t>
            </a:r>
            <a:r>
              <a:rPr lang="en-US" i="1" err="1"/>
              <a:t>efectos</a:t>
            </a:r>
            <a:r>
              <a:rPr lang="en-US" i="1"/>
              <a:t> del </a:t>
            </a:r>
            <a:r>
              <a:rPr lang="en-US" i="1" err="1"/>
              <a:t>cálculo</a:t>
            </a:r>
            <a:r>
              <a:rPr lang="en-US" i="1"/>
              <a:t> de la nota media del </a:t>
            </a:r>
            <a:r>
              <a:rPr lang="en-US" i="1" err="1"/>
              <a:t>bachillerato</a:t>
            </a:r>
            <a:r>
              <a:rPr lang="en-US" i="1"/>
              <a:t>. </a:t>
            </a:r>
            <a:endParaRPr lang="es-ES"/>
          </a:p>
          <a:p>
            <a:endParaRPr lang="es-ES"/>
          </a:p>
          <a:p>
            <a:endParaRPr lang="es-ES"/>
          </a:p>
          <a:p>
            <a:r>
              <a:rPr lang="en-US" i="1"/>
              <a:t>5. </a:t>
            </a:r>
            <a:r>
              <a:rPr lang="en-US" i="1" err="1"/>
              <a:t>Estos</a:t>
            </a:r>
            <a:r>
              <a:rPr lang="en-US" i="1"/>
              <a:t> </a:t>
            </a:r>
            <a:r>
              <a:rPr lang="en-US" i="1" err="1"/>
              <a:t>cambios</a:t>
            </a:r>
            <a:r>
              <a:rPr lang="en-US" i="1"/>
              <a:t> </a:t>
            </a:r>
            <a:r>
              <a:rPr lang="en-US" i="1" err="1"/>
              <a:t>serán</a:t>
            </a:r>
            <a:r>
              <a:rPr lang="en-US" i="1"/>
              <a:t> </a:t>
            </a:r>
            <a:r>
              <a:rPr lang="en-US" i="1" err="1"/>
              <a:t>autorizados</a:t>
            </a:r>
            <a:r>
              <a:rPr lang="en-US" i="1"/>
              <a:t> </a:t>
            </a:r>
            <a:r>
              <a:rPr lang="en-US" i="1" err="1"/>
              <a:t>por</a:t>
            </a:r>
            <a:r>
              <a:rPr lang="en-US" i="1"/>
              <a:t> la persona titular de la </a:t>
            </a:r>
            <a:r>
              <a:rPr lang="en-US" i="1" err="1"/>
              <a:t>dirección</a:t>
            </a:r>
            <a:r>
              <a:rPr lang="en-US" i="1"/>
              <a:t> del </a:t>
            </a:r>
            <a:r>
              <a:rPr lang="en-US" i="1" err="1"/>
              <a:t>centro</a:t>
            </a:r>
            <a:r>
              <a:rPr lang="en-US" i="1"/>
              <a:t> </a:t>
            </a:r>
            <a:r>
              <a:rPr lang="en-US" i="1" err="1"/>
              <a:t>cuando</a:t>
            </a:r>
            <a:r>
              <a:rPr lang="en-US" i="1"/>
              <a:t> </a:t>
            </a:r>
            <a:r>
              <a:rPr lang="en-US" i="1" err="1"/>
              <a:t>en</a:t>
            </a:r>
            <a:r>
              <a:rPr lang="en-US" i="1"/>
              <a:t> </a:t>
            </a:r>
            <a:r>
              <a:rPr lang="en-US" i="1" err="1"/>
              <a:t>este</a:t>
            </a:r>
            <a:r>
              <a:rPr lang="en-US" i="1"/>
              <a:t> se </a:t>
            </a:r>
            <a:r>
              <a:rPr lang="en-US" i="1" err="1"/>
              <a:t>imparta</a:t>
            </a:r>
            <a:r>
              <a:rPr lang="en-US" i="1"/>
              <a:t> la </a:t>
            </a:r>
            <a:r>
              <a:rPr lang="en-US" i="1" err="1"/>
              <a:t>modalidad</a:t>
            </a:r>
            <a:r>
              <a:rPr lang="en-US" i="1"/>
              <a:t> o </a:t>
            </a:r>
            <a:r>
              <a:rPr lang="en-US" i="1" err="1"/>
              <a:t>vía</a:t>
            </a:r>
            <a:r>
              <a:rPr lang="en-US" i="1"/>
              <a:t> </a:t>
            </a:r>
            <a:r>
              <a:rPr lang="en-US" i="1" err="1"/>
              <a:t>solicitada</a:t>
            </a:r>
            <a:r>
              <a:rPr lang="en-US" i="1"/>
              <a:t>. De </a:t>
            </a:r>
            <a:r>
              <a:rPr lang="en-US" i="1" err="1"/>
              <a:t>estos</a:t>
            </a:r>
            <a:r>
              <a:rPr lang="en-US" i="1"/>
              <a:t> </a:t>
            </a:r>
            <a:r>
              <a:rPr lang="en-US" i="1" err="1"/>
              <a:t>cambios</a:t>
            </a:r>
            <a:r>
              <a:rPr lang="en-US" i="1"/>
              <a:t> se </a:t>
            </a:r>
            <a:r>
              <a:rPr lang="en-US" i="1" err="1"/>
              <a:t>dejará</a:t>
            </a:r>
            <a:r>
              <a:rPr lang="en-US" i="1"/>
              <a:t> </a:t>
            </a:r>
            <a:r>
              <a:rPr lang="en-US" i="1" err="1"/>
              <a:t>constancia</a:t>
            </a:r>
            <a:r>
              <a:rPr lang="en-US" i="1"/>
              <a:t>, </a:t>
            </a:r>
            <a:r>
              <a:rPr lang="en-US" i="1" err="1"/>
              <a:t>mediante</a:t>
            </a:r>
            <a:r>
              <a:rPr lang="en-US" i="1"/>
              <a:t> diligencia, </a:t>
            </a:r>
            <a:r>
              <a:rPr lang="en-US" i="1" err="1"/>
              <a:t>en</a:t>
            </a:r>
            <a:r>
              <a:rPr lang="en-US" i="1"/>
              <a:t> </a:t>
            </a:r>
            <a:r>
              <a:rPr lang="en-US" i="1" err="1"/>
              <a:t>el</a:t>
            </a:r>
            <a:r>
              <a:rPr lang="en-US" i="1"/>
              <a:t> </a:t>
            </a:r>
            <a:r>
              <a:rPr lang="en-US" i="1" err="1"/>
              <a:t>historial</a:t>
            </a:r>
            <a:r>
              <a:rPr lang="en-US" i="1"/>
              <a:t> </a:t>
            </a:r>
            <a:r>
              <a:rPr lang="en-US" i="1" err="1"/>
              <a:t>académico</a:t>
            </a:r>
            <a:r>
              <a:rPr lang="en-US" i="1"/>
              <a:t>, </a:t>
            </a:r>
            <a:r>
              <a:rPr lang="en-US" i="1" err="1"/>
              <a:t>en</a:t>
            </a:r>
            <a:r>
              <a:rPr lang="en-US" i="1"/>
              <a:t> </a:t>
            </a:r>
            <a:r>
              <a:rPr lang="en-US" i="1" err="1"/>
              <a:t>el</a:t>
            </a:r>
            <a:r>
              <a:rPr lang="en-US" i="1"/>
              <a:t> </a:t>
            </a:r>
            <a:r>
              <a:rPr lang="en-US" i="1" err="1"/>
              <a:t>expediente</a:t>
            </a:r>
            <a:r>
              <a:rPr lang="en-US" i="1"/>
              <a:t> </a:t>
            </a:r>
            <a:r>
              <a:rPr lang="en-US" i="1" err="1"/>
              <a:t>académico</a:t>
            </a:r>
            <a:r>
              <a:rPr lang="en-US" i="1"/>
              <a:t> y, </a:t>
            </a:r>
            <a:r>
              <a:rPr lang="en-US" i="1" err="1"/>
              <a:t>en</a:t>
            </a:r>
            <a:r>
              <a:rPr lang="en-US" i="1"/>
              <a:t> </a:t>
            </a:r>
            <a:r>
              <a:rPr lang="en-US" i="1" err="1"/>
              <a:t>su</a:t>
            </a:r>
            <a:r>
              <a:rPr lang="en-US" i="1"/>
              <a:t> </a:t>
            </a:r>
            <a:r>
              <a:rPr lang="en-US" i="1" err="1"/>
              <a:t>caso</a:t>
            </a:r>
            <a:r>
              <a:rPr lang="en-US" i="1"/>
              <a:t>, </a:t>
            </a:r>
            <a:r>
              <a:rPr lang="en-US" i="1" err="1"/>
              <a:t>en</a:t>
            </a:r>
            <a:r>
              <a:rPr lang="en-US" i="1"/>
              <a:t> </a:t>
            </a:r>
            <a:r>
              <a:rPr lang="en-US" i="1" err="1"/>
              <a:t>el</a:t>
            </a:r>
            <a:r>
              <a:rPr lang="en-US" i="1"/>
              <a:t> </a:t>
            </a:r>
            <a:r>
              <a:rPr lang="en-US" i="1" err="1"/>
              <a:t>informe</a:t>
            </a:r>
            <a:r>
              <a:rPr lang="en-US" i="1"/>
              <a:t> personal </a:t>
            </a:r>
            <a:r>
              <a:rPr lang="en-US" i="1" err="1"/>
              <a:t>por</a:t>
            </a:r>
            <a:r>
              <a:rPr lang="en-US" i="1"/>
              <a:t> </a:t>
            </a:r>
            <a:r>
              <a:rPr lang="en-US" i="1" err="1"/>
              <a:t>traslado</a:t>
            </a:r>
            <a:r>
              <a:rPr lang="en-US" i="1"/>
              <a:t>.</a:t>
            </a:r>
            <a:endParaRPr lang="es-ES"/>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rPr lang="es-ES"/>
              <a:t>20</a:t>
            </a:fld>
            <a:endParaRPr lang="es-ES"/>
          </a:p>
        </p:txBody>
      </p:sp>
    </p:spTree>
    <p:extLst>
      <p:ext uri="{BB962C8B-B14F-4D97-AF65-F5344CB8AC3E}">
        <p14:creationId xmlns:p14="http://schemas.microsoft.com/office/powerpoint/2010/main" val="350482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ea typeface="Calibri"/>
                <a:cs typeface="Calibri"/>
              </a:rPr>
              <a:t>Regla Gral: Para </a:t>
            </a:r>
            <a:r>
              <a:rPr lang="en-US" err="1">
                <a:ea typeface="Calibri"/>
                <a:cs typeface="Calibri"/>
              </a:rPr>
              <a:t>superar</a:t>
            </a:r>
            <a:r>
              <a:rPr lang="en-US">
                <a:ea typeface="Calibri"/>
                <a:cs typeface="Calibri"/>
              </a:rPr>
              <a:t> </a:t>
            </a:r>
            <a:r>
              <a:rPr lang="en-US" err="1">
                <a:ea typeface="Calibri"/>
                <a:cs typeface="Calibri"/>
              </a:rPr>
              <a:t>materias</a:t>
            </a:r>
            <a:r>
              <a:rPr lang="en-US">
                <a:ea typeface="Calibri"/>
                <a:cs typeface="Calibri"/>
              </a:rPr>
              <a:t> de </a:t>
            </a:r>
            <a:r>
              <a:rPr lang="en-US" err="1">
                <a:ea typeface="Calibri"/>
                <a:cs typeface="Calibri"/>
              </a:rPr>
              <a:t>continuidad</a:t>
            </a:r>
            <a:r>
              <a:rPr lang="en-US">
                <a:ea typeface="Calibri"/>
                <a:cs typeface="Calibri"/>
              </a:rPr>
              <a:t>, hay que </a:t>
            </a:r>
            <a:r>
              <a:rPr lang="en-US" err="1">
                <a:ea typeface="Calibri"/>
                <a:cs typeface="Calibri"/>
              </a:rPr>
              <a:t>tener</a:t>
            </a:r>
            <a:r>
              <a:rPr lang="en-US">
                <a:ea typeface="Calibri"/>
                <a:cs typeface="Calibri"/>
              </a:rPr>
              <a:t> </a:t>
            </a:r>
            <a:r>
              <a:rPr lang="en-US" err="1">
                <a:ea typeface="Calibri"/>
                <a:cs typeface="Calibri"/>
              </a:rPr>
              <a:t>aprobada</a:t>
            </a:r>
            <a:r>
              <a:rPr lang="en-US">
                <a:ea typeface="Calibri"/>
                <a:cs typeface="Calibri"/>
              </a:rPr>
              <a:t> la anterior.</a:t>
            </a:r>
          </a:p>
          <a:p>
            <a:endParaRPr lang="en-US">
              <a:ea typeface="Calibri"/>
              <a:cs typeface="Calibri"/>
            </a:endParaRPr>
          </a:p>
          <a:p>
            <a:endParaRPr lang="en-US">
              <a:ea typeface="Calibri"/>
              <a:cs typeface="Calibri"/>
            </a:endParaRPr>
          </a:p>
          <a:p>
            <a:r>
              <a:rPr lang="en-US">
                <a:ea typeface="Calibri"/>
                <a:cs typeface="Calibri"/>
              </a:rPr>
              <a:t>EXCEPCION: </a:t>
            </a:r>
            <a:r>
              <a:rPr lang="en-US" err="1">
                <a:ea typeface="Calibri"/>
                <a:cs typeface="Calibri"/>
              </a:rPr>
              <a:t>Dentro</a:t>
            </a:r>
            <a:r>
              <a:rPr lang="en-US">
                <a:ea typeface="Calibri"/>
                <a:cs typeface="Calibri"/>
              </a:rPr>
              <a:t> de la </a:t>
            </a:r>
            <a:r>
              <a:rPr lang="en-US" err="1">
                <a:ea typeface="Calibri"/>
                <a:cs typeface="Calibri"/>
              </a:rPr>
              <a:t>misma</a:t>
            </a:r>
            <a:r>
              <a:rPr lang="en-US">
                <a:ea typeface="Calibri"/>
                <a:cs typeface="Calibri"/>
              </a:rPr>
              <a:t> </a:t>
            </a:r>
            <a:r>
              <a:rPr lang="en-US" err="1">
                <a:ea typeface="Calibri"/>
                <a:cs typeface="Calibri"/>
              </a:rPr>
              <a:t>modalidad</a:t>
            </a:r>
            <a:r>
              <a:rPr lang="en-US">
                <a:ea typeface="Calibri"/>
                <a:cs typeface="Calibri"/>
              </a:rPr>
              <a:t>, </a:t>
            </a:r>
            <a:r>
              <a:rPr lang="en-US" err="1">
                <a:ea typeface="Calibri"/>
                <a:cs typeface="Calibri"/>
              </a:rPr>
              <a:t>si</a:t>
            </a:r>
            <a:r>
              <a:rPr lang="en-US">
                <a:ea typeface="Calibri"/>
                <a:cs typeface="Calibri"/>
              </a:rPr>
              <a:t> </a:t>
            </a:r>
            <a:r>
              <a:rPr lang="en-US" err="1">
                <a:ea typeface="Calibri"/>
                <a:cs typeface="Calibri"/>
              </a:rPr>
              <a:t>el</a:t>
            </a:r>
            <a:r>
              <a:rPr lang="en-US">
                <a:ea typeface="Calibri"/>
                <a:cs typeface="Calibri"/>
              </a:rPr>
              <a:t> </a:t>
            </a:r>
            <a:r>
              <a:rPr lang="en-US" err="1">
                <a:ea typeface="Calibri"/>
                <a:cs typeface="Calibri"/>
              </a:rPr>
              <a:t>profesor</a:t>
            </a:r>
            <a:r>
              <a:rPr lang="en-US">
                <a:ea typeface="Calibri"/>
                <a:cs typeface="Calibri"/>
              </a:rPr>
              <a:t> </a:t>
            </a:r>
            <a:r>
              <a:rPr lang="en-US" err="1">
                <a:ea typeface="Calibri"/>
                <a:cs typeface="Calibri"/>
              </a:rPr>
              <a:t>considera</a:t>
            </a:r>
            <a:r>
              <a:rPr lang="en-US">
                <a:ea typeface="Calibri"/>
                <a:cs typeface="Calibri"/>
              </a:rPr>
              <a:t> que </a:t>
            </a:r>
            <a:r>
              <a:rPr lang="en-US" err="1">
                <a:ea typeface="Calibri"/>
                <a:cs typeface="Calibri"/>
              </a:rPr>
              <a:t>puede</a:t>
            </a:r>
            <a:r>
              <a:rPr lang="en-US">
                <a:ea typeface="Calibri"/>
                <a:cs typeface="Calibri"/>
              </a:rPr>
              <a:t> </a:t>
            </a:r>
            <a:r>
              <a:rPr lang="en-US" err="1">
                <a:ea typeface="Calibri"/>
                <a:cs typeface="Calibri"/>
              </a:rPr>
              <a:t>seguir</a:t>
            </a:r>
            <a:r>
              <a:rPr lang="en-US">
                <a:ea typeface="Calibri"/>
                <a:cs typeface="Calibri"/>
              </a:rPr>
              <a:t> con </a:t>
            </a:r>
            <a:r>
              <a:rPr lang="en-US" err="1">
                <a:ea typeface="Calibri"/>
                <a:cs typeface="Calibri"/>
              </a:rPr>
              <a:t>aprovechamiento</a:t>
            </a:r>
            <a:r>
              <a:rPr lang="en-US">
                <a:ea typeface="Calibri"/>
                <a:cs typeface="Calibri"/>
              </a:rPr>
              <a:t> la </a:t>
            </a:r>
            <a:r>
              <a:rPr lang="en-US" err="1">
                <a:ea typeface="Calibri"/>
                <a:cs typeface="Calibri"/>
              </a:rPr>
              <a:t>materia</a:t>
            </a:r>
            <a:r>
              <a:rPr lang="en-US">
                <a:ea typeface="Calibri"/>
                <a:cs typeface="Calibri"/>
              </a:rPr>
              <a:t> de segundo. </a:t>
            </a:r>
          </a:p>
        </p:txBody>
      </p:sp>
      <p:sp>
        <p:nvSpPr>
          <p:cNvPr id="4" name="Marcador de número de diapositiva 3"/>
          <p:cNvSpPr>
            <a:spLocks noGrp="1"/>
          </p:cNvSpPr>
          <p:nvPr>
            <p:ph type="sldNum" sz="quarter" idx="5"/>
          </p:nvPr>
        </p:nvSpPr>
        <p:spPr/>
        <p:txBody>
          <a:bodyPr/>
          <a:lstStyle/>
          <a:p>
            <a:fld id="{06F3AA1C-CF7E-4BB3-9BFC-AB83C783DB96}" type="slidenum">
              <a:rPr lang="es-ES"/>
              <a:t>21</a:t>
            </a:fld>
            <a:endParaRPr lang="es-ES"/>
          </a:p>
        </p:txBody>
      </p:sp>
    </p:spTree>
    <p:extLst>
      <p:ext uri="{BB962C8B-B14F-4D97-AF65-F5344CB8AC3E}">
        <p14:creationId xmlns:p14="http://schemas.microsoft.com/office/powerpoint/2010/main" val="206536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ea typeface="Calibri"/>
                <a:cs typeface="Calibri"/>
              </a:rPr>
              <a:t>El </a:t>
            </a:r>
            <a:r>
              <a:rPr lang="en-US" err="1">
                <a:ea typeface="Calibri"/>
                <a:cs typeface="Calibri"/>
              </a:rPr>
              <a:t>profesor</a:t>
            </a:r>
            <a:r>
              <a:rPr lang="en-US">
                <a:ea typeface="Calibri"/>
                <a:cs typeface="Calibri"/>
              </a:rPr>
              <a:t> es responsible de la </a:t>
            </a:r>
            <a:r>
              <a:rPr lang="en-US" err="1">
                <a:ea typeface="Calibri"/>
                <a:cs typeface="Calibri"/>
              </a:rPr>
              <a:t>calificación</a:t>
            </a:r>
            <a:r>
              <a:rPr lang="en-US">
                <a:ea typeface="Calibri"/>
                <a:cs typeface="Calibri"/>
              </a:rPr>
              <a:t>.</a:t>
            </a:r>
          </a:p>
          <a:p>
            <a:r>
              <a:rPr lang="en-US">
                <a:ea typeface="Calibri"/>
                <a:cs typeface="Calibri"/>
              </a:rPr>
              <a:t>DIFERENCIA con ESO: Hay </a:t>
            </a:r>
            <a:r>
              <a:rPr lang="en-US" err="1">
                <a:ea typeface="Calibri"/>
                <a:cs typeface="Calibri"/>
              </a:rPr>
              <a:t>evaluación</a:t>
            </a:r>
            <a:r>
              <a:rPr lang="en-US">
                <a:ea typeface="Calibri"/>
                <a:cs typeface="Calibri"/>
              </a:rPr>
              <a:t> y </a:t>
            </a:r>
            <a:r>
              <a:rPr lang="en-US" err="1">
                <a:ea typeface="Calibri"/>
                <a:cs typeface="Calibri"/>
              </a:rPr>
              <a:t>prueba</a:t>
            </a:r>
            <a:r>
              <a:rPr lang="en-US">
                <a:ea typeface="Calibri"/>
                <a:cs typeface="Calibri"/>
              </a:rPr>
              <a:t> </a:t>
            </a:r>
            <a:r>
              <a:rPr lang="en-US" err="1">
                <a:ea typeface="Calibri"/>
                <a:cs typeface="Calibri"/>
              </a:rPr>
              <a:t>extraordinaria</a:t>
            </a:r>
            <a:r>
              <a:rPr lang="en-US">
                <a:ea typeface="Calibri"/>
                <a:cs typeface="Calibri"/>
              </a:rPr>
              <a:t>.</a:t>
            </a:r>
          </a:p>
          <a:p>
            <a:endParaRPr lang="en-US">
              <a:ea typeface="Calibri"/>
              <a:cs typeface="Calibri"/>
            </a:endParaRPr>
          </a:p>
          <a:p>
            <a:r>
              <a:rPr lang="en-US">
                <a:ea typeface="Calibri"/>
                <a:cs typeface="Calibri"/>
              </a:rPr>
              <a:t>Sin embargo /ART 41D</a:t>
            </a:r>
          </a:p>
          <a:p>
            <a:r>
              <a:rPr lang="en-US"/>
              <a:t>2. </a:t>
            </a:r>
            <a:r>
              <a:rPr lang="en-US" err="1"/>
              <a:t>Excepcionalmente</a:t>
            </a:r>
            <a:r>
              <a:rPr lang="en-US"/>
              <a:t>, </a:t>
            </a:r>
            <a:r>
              <a:rPr lang="en-US" b="1" err="1"/>
              <a:t>el</a:t>
            </a:r>
            <a:r>
              <a:rPr lang="en-US" b="1"/>
              <a:t> </a:t>
            </a:r>
            <a:r>
              <a:rPr lang="en-US" b="1" err="1"/>
              <a:t>equipo</a:t>
            </a:r>
            <a:r>
              <a:rPr lang="en-US" b="1"/>
              <a:t> </a:t>
            </a:r>
            <a:r>
              <a:rPr lang="en-US" b="1" err="1"/>
              <a:t>docente</a:t>
            </a:r>
            <a:r>
              <a:rPr lang="en-US" b="1"/>
              <a:t> </a:t>
            </a:r>
            <a:r>
              <a:rPr lang="en-US" b="1" err="1"/>
              <a:t>podrá</a:t>
            </a:r>
            <a:r>
              <a:rPr lang="en-US" b="1"/>
              <a:t> </a:t>
            </a:r>
            <a:r>
              <a:rPr lang="en-US" b="1" err="1"/>
              <a:t>decidir</a:t>
            </a:r>
            <a:r>
              <a:rPr lang="en-US" b="1"/>
              <a:t> la </a:t>
            </a:r>
            <a:r>
              <a:rPr lang="en-US" b="1" err="1"/>
              <a:t>obtención</a:t>
            </a:r>
            <a:r>
              <a:rPr lang="en-US" b="1"/>
              <a:t> del </a:t>
            </a:r>
            <a:r>
              <a:rPr lang="en-US" b="1" err="1"/>
              <a:t>título</a:t>
            </a:r>
            <a:r>
              <a:rPr lang="en-US" b="1"/>
              <a:t> de Bachiller </a:t>
            </a:r>
            <a:r>
              <a:rPr lang="en-US" err="1"/>
              <a:t>por</a:t>
            </a:r>
            <a:r>
              <a:rPr lang="en-US"/>
              <a:t> un </a:t>
            </a:r>
            <a:r>
              <a:rPr lang="en-US" err="1"/>
              <a:t>alumno</a:t>
            </a:r>
            <a:r>
              <a:rPr lang="en-US"/>
              <a:t> o alumna que </a:t>
            </a:r>
            <a:r>
              <a:rPr lang="en-US" err="1"/>
              <a:t>haya</a:t>
            </a:r>
            <a:r>
              <a:rPr lang="en-US"/>
              <a:t> </a:t>
            </a:r>
            <a:r>
              <a:rPr lang="en-US" err="1"/>
              <a:t>superado</a:t>
            </a:r>
            <a:r>
              <a:rPr lang="en-US"/>
              <a:t> </a:t>
            </a:r>
            <a:r>
              <a:rPr lang="en-US" err="1"/>
              <a:t>todas</a:t>
            </a:r>
            <a:r>
              <a:rPr lang="en-US"/>
              <a:t> las </a:t>
            </a:r>
            <a:r>
              <a:rPr lang="en-US" err="1"/>
              <a:t>materias</a:t>
            </a:r>
            <a:r>
              <a:rPr lang="en-US"/>
              <a:t> salvo </a:t>
            </a:r>
            <a:r>
              <a:rPr lang="en-US" err="1"/>
              <a:t>una</a:t>
            </a:r>
            <a:r>
              <a:rPr lang="en-US"/>
              <a:t>, </a:t>
            </a:r>
            <a:r>
              <a:rPr lang="en-US" err="1"/>
              <a:t>siempre</a:t>
            </a:r>
            <a:r>
              <a:rPr lang="en-US"/>
              <a:t> que se </a:t>
            </a:r>
            <a:r>
              <a:rPr lang="en-US" err="1"/>
              <a:t>cumplan</a:t>
            </a:r>
            <a:r>
              <a:rPr lang="en-US"/>
              <a:t> </a:t>
            </a:r>
            <a:r>
              <a:rPr lang="en-US" err="1"/>
              <a:t>además</a:t>
            </a:r>
            <a:r>
              <a:rPr lang="en-US"/>
              <a:t> </a:t>
            </a:r>
            <a:r>
              <a:rPr lang="en-US" err="1"/>
              <a:t>todas</a:t>
            </a:r>
            <a:r>
              <a:rPr lang="en-US"/>
              <a:t> las </a:t>
            </a:r>
            <a:r>
              <a:rPr lang="en-US" err="1"/>
              <a:t>condiciones</a:t>
            </a:r>
            <a:r>
              <a:rPr lang="en-US"/>
              <a:t> </a:t>
            </a:r>
            <a:r>
              <a:rPr lang="en-US" err="1"/>
              <a:t>siguientes</a:t>
            </a:r>
            <a:r>
              <a:rPr lang="en-US"/>
              <a:t>: </a:t>
            </a:r>
          </a:p>
          <a:p>
            <a:r>
              <a:rPr lang="en-US"/>
              <a:t>a) Que </a:t>
            </a:r>
            <a:r>
              <a:rPr lang="en-US" err="1"/>
              <a:t>el</a:t>
            </a:r>
            <a:r>
              <a:rPr lang="en-US"/>
              <a:t> </a:t>
            </a:r>
            <a:r>
              <a:rPr lang="en-US" err="1"/>
              <a:t>equipo</a:t>
            </a:r>
            <a:r>
              <a:rPr lang="en-US"/>
              <a:t> </a:t>
            </a:r>
            <a:r>
              <a:rPr lang="en-US" err="1"/>
              <a:t>docente</a:t>
            </a:r>
            <a:r>
              <a:rPr lang="en-US"/>
              <a:t> </a:t>
            </a:r>
            <a:r>
              <a:rPr lang="en-US" err="1"/>
              <a:t>considere</a:t>
            </a:r>
            <a:r>
              <a:rPr lang="en-US"/>
              <a:t> que </a:t>
            </a:r>
            <a:r>
              <a:rPr lang="en-US" err="1"/>
              <a:t>el</a:t>
            </a:r>
            <a:r>
              <a:rPr lang="en-US"/>
              <a:t> </a:t>
            </a:r>
            <a:r>
              <a:rPr lang="en-US" err="1"/>
              <a:t>alumno</a:t>
            </a:r>
            <a:r>
              <a:rPr lang="en-US"/>
              <a:t> o alumna ha </a:t>
            </a:r>
            <a:r>
              <a:rPr lang="en-US" err="1"/>
              <a:t>alcanzado</a:t>
            </a:r>
            <a:r>
              <a:rPr lang="en-US"/>
              <a:t> </a:t>
            </a:r>
            <a:r>
              <a:rPr lang="en-US" err="1"/>
              <a:t>los</a:t>
            </a:r>
            <a:r>
              <a:rPr lang="en-US"/>
              <a:t> </a:t>
            </a:r>
            <a:r>
              <a:rPr lang="en-US" err="1"/>
              <a:t>objetivos</a:t>
            </a:r>
            <a:r>
              <a:rPr lang="en-US"/>
              <a:t> y </a:t>
            </a:r>
            <a:r>
              <a:rPr lang="en-US" err="1"/>
              <a:t>competencias</a:t>
            </a:r>
            <a:r>
              <a:rPr lang="en-US"/>
              <a:t> </a:t>
            </a:r>
            <a:r>
              <a:rPr lang="en-US" err="1"/>
              <a:t>vinculados</a:t>
            </a:r>
            <a:r>
              <a:rPr lang="en-US"/>
              <a:t> a ese </a:t>
            </a:r>
            <a:r>
              <a:rPr lang="en-US" err="1"/>
              <a:t>título</a:t>
            </a:r>
            <a:r>
              <a:rPr lang="en-US"/>
              <a:t>. </a:t>
            </a:r>
          </a:p>
          <a:p>
            <a:r>
              <a:rPr lang="en-US"/>
              <a:t>b) Que no se </a:t>
            </a:r>
            <a:r>
              <a:rPr lang="en-US" err="1"/>
              <a:t>haya</a:t>
            </a:r>
            <a:r>
              <a:rPr lang="en-US"/>
              <a:t> </a:t>
            </a:r>
            <a:r>
              <a:rPr lang="en-US" err="1"/>
              <a:t>producido</a:t>
            </a:r>
            <a:r>
              <a:rPr lang="en-US"/>
              <a:t> </a:t>
            </a:r>
            <a:r>
              <a:rPr lang="en-US" err="1"/>
              <a:t>una</a:t>
            </a:r>
            <a:r>
              <a:rPr lang="en-US"/>
              <a:t> </a:t>
            </a:r>
            <a:r>
              <a:rPr lang="en-US" err="1"/>
              <a:t>inasistencia</a:t>
            </a:r>
            <a:r>
              <a:rPr lang="en-US"/>
              <a:t> </a:t>
            </a:r>
            <a:r>
              <a:rPr lang="en-US" err="1"/>
              <a:t>continuada</a:t>
            </a:r>
            <a:r>
              <a:rPr lang="en-US"/>
              <a:t> y no </a:t>
            </a:r>
            <a:r>
              <a:rPr lang="en-US" err="1"/>
              <a:t>justificada</a:t>
            </a:r>
            <a:r>
              <a:rPr lang="en-US"/>
              <a:t> </a:t>
            </a:r>
            <a:r>
              <a:rPr lang="en-US" err="1"/>
              <a:t>por</a:t>
            </a:r>
            <a:r>
              <a:rPr lang="en-US"/>
              <a:t> </a:t>
            </a:r>
            <a:r>
              <a:rPr lang="en-US" err="1"/>
              <a:t>parte</a:t>
            </a:r>
            <a:r>
              <a:rPr lang="en-US"/>
              <a:t> del </a:t>
            </a:r>
            <a:r>
              <a:rPr lang="en-US" err="1"/>
              <a:t>alumno</a:t>
            </a:r>
            <a:r>
              <a:rPr lang="en-US"/>
              <a:t> o alumna </a:t>
            </a:r>
            <a:r>
              <a:rPr lang="en-US" err="1"/>
              <a:t>en</a:t>
            </a:r>
            <a:r>
              <a:rPr lang="en-US"/>
              <a:t> la </a:t>
            </a:r>
            <a:r>
              <a:rPr lang="en-US" err="1"/>
              <a:t>materia</a:t>
            </a:r>
            <a:r>
              <a:rPr lang="en-US"/>
              <a:t>. </a:t>
            </a:r>
          </a:p>
          <a:p>
            <a:r>
              <a:rPr lang="en-US"/>
              <a:t>c) Que </a:t>
            </a:r>
            <a:r>
              <a:rPr lang="en-US" err="1"/>
              <a:t>el</a:t>
            </a:r>
            <a:r>
              <a:rPr lang="en-US"/>
              <a:t> </a:t>
            </a:r>
            <a:r>
              <a:rPr lang="en-US" err="1"/>
              <a:t>alumno</a:t>
            </a:r>
            <a:r>
              <a:rPr lang="en-US"/>
              <a:t> o alumna se </a:t>
            </a:r>
            <a:r>
              <a:rPr lang="en-US" err="1"/>
              <a:t>haya</a:t>
            </a:r>
            <a:r>
              <a:rPr lang="en-US"/>
              <a:t> </a:t>
            </a:r>
            <a:r>
              <a:rPr lang="en-US" err="1"/>
              <a:t>presentado</a:t>
            </a:r>
            <a:r>
              <a:rPr lang="en-US"/>
              <a:t> a las </a:t>
            </a:r>
            <a:r>
              <a:rPr lang="en-US" err="1"/>
              <a:t>pruebas</a:t>
            </a:r>
            <a:r>
              <a:rPr lang="en-US"/>
              <a:t> y </a:t>
            </a:r>
            <a:r>
              <a:rPr lang="en-US" err="1"/>
              <a:t>realizado</a:t>
            </a:r>
            <a:r>
              <a:rPr lang="en-US"/>
              <a:t> las </a:t>
            </a:r>
            <a:r>
              <a:rPr lang="en-US" err="1"/>
              <a:t>actividades</a:t>
            </a:r>
            <a:r>
              <a:rPr lang="en-US"/>
              <a:t> </a:t>
            </a:r>
            <a:r>
              <a:rPr lang="en-US" err="1"/>
              <a:t>necesarias</a:t>
            </a:r>
            <a:r>
              <a:rPr lang="en-US"/>
              <a:t> para </a:t>
            </a:r>
            <a:r>
              <a:rPr lang="en-US" err="1"/>
              <a:t>su</a:t>
            </a:r>
            <a:r>
              <a:rPr lang="en-US"/>
              <a:t> </a:t>
            </a:r>
            <a:r>
              <a:rPr lang="en-US" err="1"/>
              <a:t>evaluación</a:t>
            </a:r>
            <a:r>
              <a:rPr lang="en-US"/>
              <a:t>, </a:t>
            </a:r>
            <a:r>
              <a:rPr lang="en-US" err="1"/>
              <a:t>incluidas</a:t>
            </a:r>
            <a:r>
              <a:rPr lang="en-US"/>
              <a:t> las de la </a:t>
            </a:r>
            <a:r>
              <a:rPr lang="en-US" err="1"/>
              <a:t>convocatoria</a:t>
            </a:r>
            <a:r>
              <a:rPr lang="en-US"/>
              <a:t> </a:t>
            </a:r>
            <a:r>
              <a:rPr lang="en-US" err="1"/>
              <a:t>extraordinaria</a:t>
            </a:r>
            <a:r>
              <a:rPr lang="en-US"/>
              <a:t>. </a:t>
            </a:r>
          </a:p>
          <a:p>
            <a:r>
              <a:rPr lang="en-US"/>
              <a:t>d) Que la media </a:t>
            </a:r>
            <a:r>
              <a:rPr lang="en-US" err="1"/>
              <a:t>aritmética</a:t>
            </a:r>
            <a:r>
              <a:rPr lang="en-US"/>
              <a:t> de las </a:t>
            </a:r>
            <a:r>
              <a:rPr lang="en-US" err="1"/>
              <a:t>calificaciones</a:t>
            </a:r>
            <a:r>
              <a:rPr lang="en-US"/>
              <a:t> </a:t>
            </a:r>
            <a:r>
              <a:rPr lang="en-US" err="1"/>
              <a:t>obtenidas</a:t>
            </a:r>
            <a:r>
              <a:rPr lang="en-US"/>
              <a:t> </a:t>
            </a:r>
            <a:r>
              <a:rPr lang="en-US" err="1"/>
              <a:t>en</a:t>
            </a:r>
            <a:r>
              <a:rPr lang="en-US"/>
              <a:t> </a:t>
            </a:r>
            <a:r>
              <a:rPr lang="en-US" err="1"/>
              <a:t>todas</a:t>
            </a:r>
            <a:r>
              <a:rPr lang="en-US"/>
              <a:t> las </a:t>
            </a:r>
            <a:r>
              <a:rPr lang="en-US" err="1"/>
              <a:t>materias</a:t>
            </a:r>
            <a:r>
              <a:rPr lang="en-US"/>
              <a:t> de la </a:t>
            </a:r>
            <a:r>
              <a:rPr lang="en-US" err="1"/>
              <a:t>etapa</a:t>
            </a:r>
            <a:r>
              <a:rPr lang="en-US"/>
              <a:t> sea </a:t>
            </a:r>
            <a:r>
              <a:rPr lang="en-US" err="1"/>
              <a:t>igual</a:t>
            </a:r>
            <a:r>
              <a:rPr lang="en-US"/>
              <a:t> o superior a </a:t>
            </a:r>
            <a:r>
              <a:rPr lang="en-US" err="1"/>
              <a:t>cinco</a:t>
            </a:r>
            <a:r>
              <a:rPr lang="en-US"/>
              <a:t>. En </a:t>
            </a:r>
            <a:r>
              <a:rPr lang="en-US" err="1"/>
              <a:t>este</a:t>
            </a:r>
            <a:r>
              <a:rPr lang="en-US"/>
              <a:t> </a:t>
            </a:r>
            <a:r>
              <a:rPr lang="en-US" err="1"/>
              <a:t>caso</a:t>
            </a:r>
            <a:r>
              <a:rPr lang="en-US"/>
              <a:t>, a </a:t>
            </a:r>
            <a:r>
              <a:rPr lang="en-US" err="1"/>
              <a:t>efectos</a:t>
            </a:r>
            <a:r>
              <a:rPr lang="en-US"/>
              <a:t> del </a:t>
            </a:r>
            <a:r>
              <a:rPr lang="en-US" err="1"/>
              <a:t>cálculo</a:t>
            </a:r>
            <a:r>
              <a:rPr lang="en-US"/>
              <a:t> de la </a:t>
            </a:r>
            <a:r>
              <a:rPr lang="en-US" err="1"/>
              <a:t>calificación</a:t>
            </a:r>
            <a:r>
              <a:rPr lang="en-US"/>
              <a:t> final de la </a:t>
            </a:r>
            <a:r>
              <a:rPr lang="en-US" err="1"/>
              <a:t>etapa</a:t>
            </a:r>
            <a:r>
              <a:rPr lang="en-US"/>
              <a:t>, se </a:t>
            </a:r>
            <a:r>
              <a:rPr lang="en-US" err="1"/>
              <a:t>considerará</a:t>
            </a:r>
            <a:r>
              <a:rPr lang="en-US"/>
              <a:t> la nota </a:t>
            </a:r>
            <a:r>
              <a:rPr lang="en-US" err="1"/>
              <a:t>numérica</a:t>
            </a:r>
            <a:r>
              <a:rPr lang="en-US"/>
              <a:t> </a:t>
            </a:r>
            <a:r>
              <a:rPr lang="en-US" err="1"/>
              <a:t>obtenida</a:t>
            </a:r>
            <a:r>
              <a:rPr lang="en-US"/>
              <a:t> </a:t>
            </a:r>
            <a:r>
              <a:rPr lang="en-US" err="1"/>
              <a:t>en</a:t>
            </a:r>
            <a:r>
              <a:rPr lang="en-US"/>
              <a:t> la </a:t>
            </a:r>
            <a:r>
              <a:rPr lang="en-US" err="1"/>
              <a:t>materia</a:t>
            </a:r>
            <a:r>
              <a:rPr lang="en-US"/>
              <a:t> no </a:t>
            </a:r>
            <a:r>
              <a:rPr lang="en-US" err="1"/>
              <a:t>superada</a:t>
            </a:r>
            <a:r>
              <a:rPr lang="en-US"/>
              <a:t>.</a:t>
            </a:r>
            <a:r>
              <a:rPr lang="en-US">
                <a:ea typeface="Calibri"/>
                <a:cs typeface="Calibri"/>
              </a:rPr>
              <a:t> </a:t>
            </a:r>
            <a:endParaRPr lang="en-US"/>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rPr lang="es-ES"/>
              <a:t>23</a:t>
            </a:fld>
            <a:endParaRPr lang="es-ES"/>
          </a:p>
        </p:txBody>
      </p:sp>
    </p:spTree>
    <p:extLst>
      <p:ext uri="{BB962C8B-B14F-4D97-AF65-F5344CB8AC3E}">
        <p14:creationId xmlns:p14="http://schemas.microsoft.com/office/powerpoint/2010/main" val="190695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ea typeface="Calibri"/>
                <a:cs typeface="Calibri"/>
              </a:rPr>
              <a:t>Poner un </a:t>
            </a:r>
            <a:r>
              <a:rPr lang="en-US" err="1">
                <a:ea typeface="Calibri"/>
                <a:cs typeface="Calibri"/>
              </a:rPr>
              <a:t>ejemplo</a:t>
            </a:r>
            <a:r>
              <a:rPr lang="en-US">
                <a:ea typeface="Calibri"/>
                <a:cs typeface="Calibri"/>
              </a:rPr>
              <a:t> de </a:t>
            </a:r>
            <a:r>
              <a:rPr lang="en-US" err="1">
                <a:ea typeface="Calibri"/>
                <a:cs typeface="Calibri"/>
              </a:rPr>
              <a:t>cambio</a:t>
            </a:r>
            <a:r>
              <a:rPr lang="en-US">
                <a:ea typeface="Calibri"/>
                <a:cs typeface="Calibri"/>
              </a:rPr>
              <a:t> de </a:t>
            </a:r>
            <a:r>
              <a:rPr lang="en-US" err="1">
                <a:ea typeface="Calibri"/>
                <a:cs typeface="Calibri"/>
              </a:rPr>
              <a:t>materias</a:t>
            </a:r>
            <a:r>
              <a:rPr lang="en-US">
                <a:ea typeface="Calibri"/>
                <a:cs typeface="Calibri"/>
              </a:rPr>
              <a:t> de </a:t>
            </a:r>
            <a:r>
              <a:rPr lang="en-US" err="1">
                <a:ea typeface="Calibri"/>
                <a:cs typeface="Calibri"/>
              </a:rPr>
              <a:t>modalidad</a:t>
            </a:r>
            <a:r>
              <a:rPr lang="en-US">
                <a:ea typeface="Calibri"/>
                <a:cs typeface="Calibri"/>
              </a:rPr>
              <a:t> u </a:t>
            </a:r>
            <a:r>
              <a:rPr lang="en-US" err="1">
                <a:ea typeface="Calibri"/>
                <a:cs typeface="Calibri"/>
              </a:rPr>
              <a:t>optativas</a:t>
            </a:r>
            <a:r>
              <a:rPr lang="en-US">
                <a:ea typeface="Calibri"/>
                <a:cs typeface="Calibri"/>
              </a:rPr>
              <a:t> </a:t>
            </a:r>
            <a:r>
              <a:rPr lang="en-US" err="1">
                <a:ea typeface="Calibri"/>
                <a:cs typeface="Calibri"/>
              </a:rPr>
              <a:t>pendientes</a:t>
            </a:r>
            <a:r>
              <a:rPr lang="en-US">
                <a:ea typeface="Calibri"/>
                <a:cs typeface="Calibri"/>
              </a:rPr>
              <a:t>.</a:t>
            </a:r>
          </a:p>
        </p:txBody>
      </p:sp>
      <p:sp>
        <p:nvSpPr>
          <p:cNvPr id="4" name="Marcador de número de diapositiva 3"/>
          <p:cNvSpPr>
            <a:spLocks noGrp="1"/>
          </p:cNvSpPr>
          <p:nvPr>
            <p:ph type="sldNum" sz="quarter" idx="5"/>
          </p:nvPr>
        </p:nvSpPr>
        <p:spPr/>
        <p:txBody>
          <a:bodyPr/>
          <a:lstStyle/>
          <a:p>
            <a:fld id="{06F3AA1C-CF7E-4BB3-9BFC-AB83C783DB96}" type="slidenum">
              <a:rPr lang="es-ES"/>
              <a:t>24</a:t>
            </a:fld>
            <a:endParaRPr lang="es-ES"/>
          </a:p>
        </p:txBody>
      </p:sp>
    </p:spTree>
    <p:extLst>
      <p:ext uri="{BB962C8B-B14F-4D97-AF65-F5344CB8AC3E}">
        <p14:creationId xmlns:p14="http://schemas.microsoft.com/office/powerpoint/2010/main" val="2595947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ea typeface="Calibri"/>
                <a:cs typeface="Calibri"/>
              </a:rPr>
              <a:t>ART. 41 D</a:t>
            </a:r>
          </a:p>
          <a:p>
            <a:endParaRPr lang="en-US">
              <a:ea typeface="Calibri"/>
              <a:cs typeface="Calibri"/>
            </a:endParaRPr>
          </a:p>
          <a:p>
            <a:r>
              <a:rPr lang="en-US"/>
              <a:t>3. El </a:t>
            </a:r>
            <a:r>
              <a:rPr lang="en-US" err="1"/>
              <a:t>título</a:t>
            </a:r>
            <a:r>
              <a:rPr lang="en-US"/>
              <a:t> de Bachiller </a:t>
            </a:r>
            <a:r>
              <a:rPr lang="en-US" err="1"/>
              <a:t>será</a:t>
            </a:r>
            <a:r>
              <a:rPr lang="en-US" dirty="0"/>
              <a:t> </a:t>
            </a:r>
            <a:r>
              <a:rPr lang="en-US" err="1"/>
              <a:t>único</a:t>
            </a:r>
            <a:r>
              <a:rPr lang="en-US"/>
              <a:t> y se </a:t>
            </a:r>
            <a:r>
              <a:rPr lang="en-US" err="1"/>
              <a:t>expedirá</a:t>
            </a:r>
            <a:r>
              <a:rPr lang="en-US"/>
              <a:t> con </a:t>
            </a:r>
            <a:r>
              <a:rPr lang="en-US" err="1"/>
              <a:t>expresión</a:t>
            </a:r>
            <a:r>
              <a:rPr lang="en-US"/>
              <a:t> de la </a:t>
            </a:r>
            <a:r>
              <a:rPr lang="en-US" err="1"/>
              <a:t>modalidad</a:t>
            </a:r>
            <a:r>
              <a:rPr lang="en-US" dirty="0"/>
              <a:t> </a:t>
            </a:r>
            <a:r>
              <a:rPr lang="en-US" err="1"/>
              <a:t>cursada</a:t>
            </a:r>
            <a:r>
              <a:rPr lang="en-US"/>
              <a:t> y de la nota media </a:t>
            </a:r>
            <a:r>
              <a:rPr lang="en-US" err="1"/>
              <a:t>obtenida</a:t>
            </a:r>
            <a:r>
              <a:rPr lang="en-US"/>
              <a:t>, que se </a:t>
            </a:r>
            <a:r>
              <a:rPr lang="en-US" err="1"/>
              <a:t>hallará</a:t>
            </a:r>
            <a:r>
              <a:rPr lang="en-US" dirty="0"/>
              <a:t> </a:t>
            </a:r>
            <a:r>
              <a:rPr lang="en-US" err="1"/>
              <a:t>calculando</a:t>
            </a:r>
            <a:r>
              <a:rPr lang="en-US"/>
              <a:t> la media </a:t>
            </a:r>
            <a:r>
              <a:rPr lang="en-US" err="1"/>
              <a:t>aritmética</a:t>
            </a:r>
            <a:r>
              <a:rPr lang="en-US"/>
              <a:t> de las </a:t>
            </a:r>
            <a:r>
              <a:rPr lang="en-US" err="1"/>
              <a:t>calificaciones</a:t>
            </a:r>
            <a:r>
              <a:rPr lang="en-US"/>
              <a:t> de </a:t>
            </a:r>
            <a:r>
              <a:rPr lang="en-US" err="1"/>
              <a:t>todas</a:t>
            </a:r>
            <a:r>
              <a:rPr lang="en-US"/>
              <a:t> las </a:t>
            </a:r>
            <a:r>
              <a:rPr lang="en-US" err="1"/>
              <a:t>materias</a:t>
            </a:r>
            <a:r>
              <a:rPr lang="en-US" dirty="0"/>
              <a:t> </a:t>
            </a:r>
            <a:r>
              <a:rPr lang="en-US" err="1"/>
              <a:t>cursadas</a:t>
            </a:r>
            <a:r>
              <a:rPr lang="en-US" dirty="0"/>
              <a:t> </a:t>
            </a:r>
            <a:r>
              <a:rPr lang="en-US" err="1"/>
              <a:t>redondeada</a:t>
            </a:r>
            <a:r>
              <a:rPr lang="en-US"/>
              <a:t> a la </a:t>
            </a:r>
            <a:r>
              <a:rPr lang="en-US" err="1"/>
              <a:t>centésima</a:t>
            </a:r>
            <a:r>
              <a:rPr lang="en-US"/>
              <a:t>. </a:t>
            </a:r>
            <a:r>
              <a:rPr lang="en-US" b="1"/>
              <a:t>A </a:t>
            </a:r>
            <a:r>
              <a:rPr lang="en-US" b="1" err="1"/>
              <a:t>efectos</a:t>
            </a:r>
            <a:r>
              <a:rPr lang="en-US" b="1"/>
              <a:t> de </a:t>
            </a:r>
            <a:r>
              <a:rPr lang="en-US" b="1" err="1"/>
              <a:t>dicho</a:t>
            </a:r>
            <a:r>
              <a:rPr lang="en-US" b="1" dirty="0"/>
              <a:t> </a:t>
            </a:r>
            <a:r>
              <a:rPr lang="en-US" b="1" err="1"/>
              <a:t>cálculo</a:t>
            </a:r>
            <a:r>
              <a:rPr lang="en-US" b="1"/>
              <a:t> se </a:t>
            </a:r>
            <a:r>
              <a:rPr lang="en-US" b="1" err="1"/>
              <a:t>tendrán</a:t>
            </a:r>
            <a:r>
              <a:rPr lang="en-US" b="1" dirty="0"/>
              <a:t> </a:t>
            </a:r>
            <a:r>
              <a:rPr lang="en-US" b="1" err="1"/>
              <a:t>en</a:t>
            </a:r>
            <a:r>
              <a:rPr lang="en-US" b="1" dirty="0"/>
              <a:t> </a:t>
            </a:r>
            <a:r>
              <a:rPr lang="en-US" b="1" err="1"/>
              <a:t>cuenta</a:t>
            </a:r>
            <a:r>
              <a:rPr lang="en-US" b="1"/>
              <a:t> las </a:t>
            </a:r>
            <a:r>
              <a:rPr lang="en-US" b="1" err="1"/>
              <a:t>materias</a:t>
            </a:r>
            <a:r>
              <a:rPr lang="en-US" b="1" dirty="0"/>
              <a:t> </a:t>
            </a:r>
            <a:r>
              <a:rPr lang="en-US" b="1" err="1"/>
              <a:t>comunes</a:t>
            </a:r>
            <a:r>
              <a:rPr lang="en-US" b="1"/>
              <a:t> y </a:t>
            </a:r>
            <a:r>
              <a:rPr lang="en-US" b="1" err="1"/>
              <a:t>optativas</a:t>
            </a:r>
            <a:r>
              <a:rPr lang="en-US" b="1"/>
              <a:t>, </a:t>
            </a:r>
            <a:r>
              <a:rPr lang="en-US" b="1" err="1"/>
              <a:t>así</a:t>
            </a:r>
            <a:r>
              <a:rPr lang="en-US" b="1" dirty="0"/>
              <a:t> </a:t>
            </a:r>
            <a:r>
              <a:rPr lang="en-US" b="1" err="1"/>
              <a:t>como</a:t>
            </a:r>
            <a:r>
              <a:rPr lang="en-US" b="1"/>
              <a:t> las </a:t>
            </a:r>
            <a:r>
              <a:rPr lang="en-US" b="1" err="1"/>
              <a:t>materias</a:t>
            </a:r>
            <a:r>
              <a:rPr lang="en-US" b="1" dirty="0"/>
              <a:t> </a:t>
            </a:r>
            <a:r>
              <a:rPr lang="en-US" b="1" err="1"/>
              <a:t>específicas</a:t>
            </a:r>
            <a:r>
              <a:rPr lang="en-US" b="1"/>
              <a:t> de la </a:t>
            </a:r>
            <a:r>
              <a:rPr lang="en-US" b="1" err="1"/>
              <a:t>modalidad</a:t>
            </a:r>
            <a:r>
              <a:rPr lang="en-US" b="1" dirty="0"/>
              <a:t> </a:t>
            </a:r>
            <a:r>
              <a:rPr lang="en-US" b="1" err="1"/>
              <a:t>por</a:t>
            </a:r>
            <a:r>
              <a:rPr lang="en-US" b="1"/>
              <a:t> la que se </a:t>
            </a:r>
            <a:r>
              <a:rPr lang="en-US" b="1" err="1"/>
              <a:t>expide</a:t>
            </a:r>
            <a:r>
              <a:rPr lang="en-US" b="1" dirty="0"/>
              <a:t> </a:t>
            </a:r>
            <a:r>
              <a:rPr lang="en-US" b="1" err="1"/>
              <a:t>el</a:t>
            </a:r>
            <a:r>
              <a:rPr lang="en-US" b="1" dirty="0"/>
              <a:t> </a:t>
            </a:r>
            <a:r>
              <a:rPr lang="en-US" b="1" err="1"/>
              <a:t>título</a:t>
            </a:r>
            <a:r>
              <a:rPr lang="en-US" b="1"/>
              <a:t> y, </a:t>
            </a:r>
            <a:r>
              <a:rPr lang="en-US" b="1" err="1"/>
              <a:t>en</a:t>
            </a:r>
            <a:r>
              <a:rPr lang="en-US" b="1" dirty="0"/>
              <a:t> </a:t>
            </a:r>
            <a:r>
              <a:rPr lang="en-US" b="1" err="1"/>
              <a:t>su</a:t>
            </a:r>
            <a:r>
              <a:rPr lang="en-US" b="1" dirty="0"/>
              <a:t> </a:t>
            </a:r>
            <a:r>
              <a:rPr lang="en-US" b="1" err="1"/>
              <a:t>caso</a:t>
            </a:r>
            <a:r>
              <a:rPr lang="en-US" b="1"/>
              <a:t>, la </a:t>
            </a:r>
            <a:r>
              <a:rPr lang="en-US" b="1" err="1"/>
              <a:t>materia</a:t>
            </a:r>
            <a:r>
              <a:rPr lang="en-US" b="1"/>
              <a:t> de </a:t>
            </a:r>
            <a:r>
              <a:rPr lang="en-US" b="1" err="1"/>
              <a:t>Religión</a:t>
            </a:r>
            <a:r>
              <a:rPr lang="en-US" b="1"/>
              <a:t>.</a:t>
            </a:r>
          </a:p>
          <a:p>
            <a:endParaRPr lang="en-US" b="1" dirty="0">
              <a:ea typeface="Calibri"/>
              <a:cs typeface="Calibri"/>
            </a:endParaRPr>
          </a:p>
          <a:p>
            <a:r>
              <a:rPr lang="en-US" b="1" dirty="0">
                <a:ea typeface="Calibri"/>
                <a:cs typeface="Calibri"/>
              </a:rPr>
              <a:t>OJO </a:t>
            </a:r>
            <a:r>
              <a:rPr lang="en-US" b="1" dirty="0" err="1">
                <a:ea typeface="Calibri"/>
                <a:cs typeface="Calibri"/>
              </a:rPr>
              <a:t>Disposición</a:t>
            </a:r>
            <a:r>
              <a:rPr lang="en-US" b="1" dirty="0">
                <a:ea typeface="Calibri"/>
                <a:cs typeface="Calibri"/>
              </a:rPr>
              <a:t> </a:t>
            </a:r>
            <a:r>
              <a:rPr lang="en-US" b="1" dirty="0" err="1">
                <a:ea typeface="Calibri"/>
                <a:cs typeface="Calibri"/>
              </a:rPr>
              <a:t>Adicional</a:t>
            </a:r>
            <a:r>
              <a:rPr lang="en-US" b="1" dirty="0">
                <a:ea typeface="Calibri"/>
                <a:cs typeface="Calibri"/>
              </a:rPr>
              <a:t> 1ª RD BACH</a:t>
            </a:r>
          </a:p>
          <a:p>
            <a:r>
              <a:rPr lang="en-US" b="1"/>
              <a:t>Disposición adicional primera. Enseñanzas de religión.</a:t>
            </a:r>
            <a:endParaRPr lang="en-US"/>
          </a:p>
          <a:p>
            <a:pPr algn="just"/>
            <a:endParaRPr lang="en-US" dirty="0">
              <a:cs typeface="Calibri"/>
            </a:endParaRPr>
          </a:p>
          <a:p>
            <a:pPr algn="just"/>
            <a:r>
              <a:rPr lang="en-US" dirty="0"/>
              <a:t>4. La </a:t>
            </a:r>
            <a:r>
              <a:rPr lang="en-US" dirty="0" err="1"/>
              <a:t>evaluación</a:t>
            </a:r>
            <a:r>
              <a:rPr lang="en-US" dirty="0"/>
              <a:t> de las </a:t>
            </a:r>
            <a:r>
              <a:rPr lang="en-US" dirty="0" err="1"/>
              <a:t>enseñanzas</a:t>
            </a:r>
            <a:r>
              <a:rPr lang="en-US" dirty="0"/>
              <a:t> de la </a:t>
            </a:r>
            <a:r>
              <a:rPr lang="en-US" dirty="0" err="1"/>
              <a:t>religión</a:t>
            </a:r>
            <a:r>
              <a:rPr lang="en-US" dirty="0"/>
              <a:t> </a:t>
            </a:r>
            <a:r>
              <a:rPr lang="en-US" dirty="0" err="1"/>
              <a:t>católica</a:t>
            </a:r>
            <a:r>
              <a:rPr lang="en-US" dirty="0"/>
              <a:t> se </a:t>
            </a:r>
            <a:r>
              <a:rPr lang="en-US" dirty="0" err="1"/>
              <a:t>realizará</a:t>
            </a:r>
            <a:r>
              <a:rPr lang="en-US" dirty="0"/>
              <a:t> </a:t>
            </a:r>
            <a:r>
              <a:rPr lang="en-US" dirty="0" err="1"/>
              <a:t>en</a:t>
            </a:r>
            <a:r>
              <a:rPr lang="en-US" dirty="0"/>
              <a:t> </a:t>
            </a:r>
            <a:r>
              <a:rPr lang="en-US" dirty="0" err="1"/>
              <a:t>los</a:t>
            </a:r>
            <a:r>
              <a:rPr lang="en-US" dirty="0"/>
              <a:t> </a:t>
            </a:r>
            <a:r>
              <a:rPr lang="en-US" dirty="0" err="1"/>
              <a:t>mismos</a:t>
            </a:r>
            <a:r>
              <a:rPr lang="en-US" dirty="0"/>
              <a:t> </a:t>
            </a:r>
            <a:r>
              <a:rPr lang="en-US" dirty="0" err="1"/>
              <a:t>términos</a:t>
            </a:r>
            <a:r>
              <a:rPr lang="en-US" dirty="0"/>
              <a:t> y con </a:t>
            </a:r>
            <a:r>
              <a:rPr lang="en-US" dirty="0" err="1"/>
              <a:t>los</a:t>
            </a:r>
            <a:r>
              <a:rPr lang="en-US" dirty="0"/>
              <a:t> </a:t>
            </a:r>
            <a:r>
              <a:rPr lang="en-US" dirty="0" err="1"/>
              <a:t>mismos</a:t>
            </a:r>
            <a:r>
              <a:rPr lang="en-US" dirty="0"/>
              <a:t> </a:t>
            </a:r>
            <a:r>
              <a:rPr lang="en-US" dirty="0" err="1"/>
              <a:t>efectos</a:t>
            </a:r>
            <a:r>
              <a:rPr lang="en-US" dirty="0"/>
              <a:t> que la de las </a:t>
            </a:r>
            <a:r>
              <a:rPr lang="en-US" dirty="0" err="1"/>
              <a:t>otras</a:t>
            </a:r>
            <a:r>
              <a:rPr lang="en-US" dirty="0"/>
              <a:t> </a:t>
            </a:r>
            <a:r>
              <a:rPr lang="en-US" dirty="0" err="1"/>
              <a:t>materias</a:t>
            </a:r>
            <a:r>
              <a:rPr lang="en-US" dirty="0"/>
              <a:t> del </a:t>
            </a:r>
            <a:r>
              <a:rPr lang="en-US" dirty="0" err="1"/>
              <a:t>Bachillerato</a:t>
            </a:r>
            <a:r>
              <a:rPr lang="en-US" dirty="0"/>
              <a:t>. La </a:t>
            </a:r>
            <a:r>
              <a:rPr lang="en-US" dirty="0" err="1"/>
              <a:t>evaluación</a:t>
            </a:r>
            <a:r>
              <a:rPr lang="en-US" dirty="0"/>
              <a:t> de las </a:t>
            </a:r>
            <a:r>
              <a:rPr lang="en-US" dirty="0" err="1"/>
              <a:t>enseñanzas</a:t>
            </a:r>
            <a:r>
              <a:rPr lang="en-US" dirty="0"/>
              <a:t> de las </a:t>
            </a:r>
            <a:r>
              <a:rPr lang="en-US" dirty="0" err="1"/>
              <a:t>otras</a:t>
            </a:r>
            <a:r>
              <a:rPr lang="en-US" dirty="0"/>
              <a:t> </a:t>
            </a:r>
            <a:r>
              <a:rPr lang="en-US" dirty="0" err="1"/>
              <a:t>confesiones</a:t>
            </a:r>
            <a:r>
              <a:rPr lang="en-US" dirty="0"/>
              <a:t> </a:t>
            </a:r>
            <a:r>
              <a:rPr lang="en-US" dirty="0" err="1"/>
              <a:t>religiosas</a:t>
            </a:r>
            <a:r>
              <a:rPr lang="en-US" dirty="0"/>
              <a:t> se </a:t>
            </a:r>
            <a:r>
              <a:rPr lang="en-US" dirty="0" err="1"/>
              <a:t>ajustará</a:t>
            </a:r>
            <a:r>
              <a:rPr lang="en-US" dirty="0"/>
              <a:t> a lo </a:t>
            </a:r>
            <a:r>
              <a:rPr lang="en-US" dirty="0" err="1"/>
              <a:t>establecido</a:t>
            </a:r>
            <a:r>
              <a:rPr lang="en-US" dirty="0"/>
              <a:t> </a:t>
            </a:r>
            <a:r>
              <a:rPr lang="en-US" dirty="0" err="1"/>
              <a:t>en</a:t>
            </a:r>
            <a:r>
              <a:rPr lang="en-US" dirty="0"/>
              <a:t> </a:t>
            </a:r>
            <a:r>
              <a:rPr lang="en-US" dirty="0" err="1"/>
              <a:t>los</a:t>
            </a:r>
            <a:r>
              <a:rPr lang="en-US" dirty="0"/>
              <a:t> </a:t>
            </a:r>
            <a:r>
              <a:rPr lang="en-US" dirty="0" err="1"/>
              <a:t>acuerdos</a:t>
            </a:r>
            <a:r>
              <a:rPr lang="en-US" dirty="0"/>
              <a:t> de </a:t>
            </a:r>
            <a:r>
              <a:rPr lang="en-US" dirty="0" err="1"/>
              <a:t>cooperación</a:t>
            </a:r>
            <a:r>
              <a:rPr lang="en-US" dirty="0"/>
              <a:t> </a:t>
            </a:r>
            <a:r>
              <a:rPr lang="en-US" dirty="0" err="1"/>
              <a:t>en</a:t>
            </a:r>
            <a:r>
              <a:rPr lang="en-US" dirty="0"/>
              <a:t> </a:t>
            </a:r>
            <a:r>
              <a:rPr lang="en-US" dirty="0" err="1"/>
              <a:t>materia</a:t>
            </a:r>
            <a:r>
              <a:rPr lang="en-US" dirty="0"/>
              <a:t> </a:t>
            </a:r>
            <a:r>
              <a:rPr lang="en-US" dirty="0" err="1"/>
              <a:t>educativa</a:t>
            </a:r>
            <a:r>
              <a:rPr lang="en-US" dirty="0"/>
              <a:t> </a:t>
            </a:r>
            <a:r>
              <a:rPr lang="en-US" dirty="0" err="1"/>
              <a:t>suscritos</a:t>
            </a:r>
            <a:r>
              <a:rPr lang="en-US" dirty="0"/>
              <a:t> </a:t>
            </a:r>
            <a:r>
              <a:rPr lang="en-US" dirty="0" err="1"/>
              <a:t>por</a:t>
            </a:r>
            <a:r>
              <a:rPr lang="en-US" dirty="0"/>
              <a:t> </a:t>
            </a:r>
            <a:r>
              <a:rPr lang="en-US" dirty="0" err="1"/>
              <a:t>el</a:t>
            </a:r>
            <a:r>
              <a:rPr lang="en-US" dirty="0"/>
              <a:t> Estado.</a:t>
            </a:r>
            <a:endParaRPr lang="en-US" dirty="0">
              <a:cs typeface="Calibri"/>
            </a:endParaRPr>
          </a:p>
          <a:p>
            <a:pPr algn="just"/>
            <a:r>
              <a:rPr lang="en-US" dirty="0"/>
              <a:t>5. Con </a:t>
            </a:r>
            <a:r>
              <a:rPr lang="en-US" dirty="0" err="1"/>
              <a:t>el</a:t>
            </a:r>
            <a:r>
              <a:rPr lang="en-US" dirty="0"/>
              <a:t> fin de </a:t>
            </a:r>
            <a:r>
              <a:rPr lang="en-US" dirty="0" err="1"/>
              <a:t>garantizar</a:t>
            </a:r>
            <a:r>
              <a:rPr lang="en-US" dirty="0"/>
              <a:t> </a:t>
            </a:r>
            <a:r>
              <a:rPr lang="en-US" dirty="0" err="1"/>
              <a:t>el</a:t>
            </a:r>
            <a:r>
              <a:rPr lang="en-US" dirty="0"/>
              <a:t> principio de </a:t>
            </a:r>
            <a:r>
              <a:rPr lang="en-US" dirty="0" err="1"/>
              <a:t>igualdad</a:t>
            </a:r>
            <a:r>
              <a:rPr lang="en-US" dirty="0"/>
              <a:t> y la libre </a:t>
            </a:r>
            <a:r>
              <a:rPr lang="en-US" dirty="0" err="1"/>
              <a:t>concurrencia</a:t>
            </a:r>
            <a:r>
              <a:rPr lang="en-US" dirty="0"/>
              <a:t>, las </a:t>
            </a:r>
            <a:r>
              <a:rPr lang="en-US" dirty="0" err="1"/>
              <a:t>calificaciones</a:t>
            </a:r>
            <a:r>
              <a:rPr lang="en-US" dirty="0"/>
              <a:t> que se </a:t>
            </a:r>
            <a:r>
              <a:rPr lang="en-US" dirty="0" err="1"/>
              <a:t>hubieran</a:t>
            </a:r>
            <a:r>
              <a:rPr lang="en-US" dirty="0"/>
              <a:t> </a:t>
            </a:r>
            <a:r>
              <a:rPr lang="en-US" dirty="0" err="1"/>
              <a:t>obtenido</a:t>
            </a:r>
            <a:r>
              <a:rPr lang="en-US" dirty="0"/>
              <a:t> </a:t>
            </a:r>
            <a:r>
              <a:rPr lang="en-US" dirty="0" err="1"/>
              <a:t>en</a:t>
            </a:r>
            <a:r>
              <a:rPr lang="en-US" dirty="0"/>
              <a:t> la </a:t>
            </a:r>
            <a:r>
              <a:rPr lang="en-US" dirty="0" err="1"/>
              <a:t>evaluación</a:t>
            </a:r>
            <a:r>
              <a:rPr lang="en-US" dirty="0"/>
              <a:t> de las </a:t>
            </a:r>
            <a:r>
              <a:rPr lang="en-US" dirty="0" err="1"/>
              <a:t>enseñanzas</a:t>
            </a:r>
            <a:r>
              <a:rPr lang="en-US" dirty="0"/>
              <a:t> de </a:t>
            </a:r>
            <a:r>
              <a:rPr lang="en-US" dirty="0" err="1"/>
              <a:t>religión</a:t>
            </a:r>
            <a:r>
              <a:rPr lang="en-US" dirty="0"/>
              <a:t> no se </a:t>
            </a:r>
            <a:r>
              <a:rPr lang="en-US" dirty="0" err="1"/>
              <a:t>computarán</a:t>
            </a:r>
            <a:r>
              <a:rPr lang="en-US" dirty="0"/>
              <a:t> </a:t>
            </a:r>
            <a:r>
              <a:rPr lang="en-US" dirty="0" err="1"/>
              <a:t>en</a:t>
            </a:r>
            <a:r>
              <a:rPr lang="en-US" dirty="0"/>
              <a:t> la </a:t>
            </a:r>
            <a:r>
              <a:rPr lang="en-US" dirty="0" err="1"/>
              <a:t>obtención</a:t>
            </a:r>
            <a:r>
              <a:rPr lang="en-US" dirty="0"/>
              <a:t> de la nota media a </a:t>
            </a:r>
            <a:r>
              <a:rPr lang="en-US" dirty="0" err="1"/>
              <a:t>efectos</a:t>
            </a:r>
            <a:r>
              <a:rPr lang="en-US" dirty="0"/>
              <a:t> de </a:t>
            </a:r>
            <a:r>
              <a:rPr lang="en-US" dirty="0" err="1"/>
              <a:t>acceso</a:t>
            </a:r>
            <a:r>
              <a:rPr lang="en-US" dirty="0"/>
              <a:t> a </a:t>
            </a:r>
            <a:r>
              <a:rPr lang="en-US" dirty="0" err="1"/>
              <a:t>otros</a:t>
            </a:r>
            <a:r>
              <a:rPr lang="en-US" dirty="0"/>
              <a:t> </a:t>
            </a:r>
            <a:r>
              <a:rPr lang="en-US" dirty="0" err="1"/>
              <a:t>estudios</a:t>
            </a:r>
            <a:r>
              <a:rPr lang="en-US" dirty="0"/>
              <a:t> </a:t>
            </a:r>
            <a:r>
              <a:rPr lang="en-US" dirty="0" err="1"/>
              <a:t>ni</a:t>
            </a:r>
            <a:r>
              <a:rPr lang="en-US" dirty="0"/>
              <a:t> </a:t>
            </a:r>
            <a:r>
              <a:rPr lang="en-US" dirty="0" err="1"/>
              <a:t>en</a:t>
            </a:r>
            <a:r>
              <a:rPr lang="en-US" dirty="0"/>
              <a:t> las </a:t>
            </a:r>
            <a:r>
              <a:rPr lang="en-US" dirty="0" err="1"/>
              <a:t>convocatorias</a:t>
            </a:r>
            <a:r>
              <a:rPr lang="en-US" dirty="0"/>
              <a:t> para la </a:t>
            </a:r>
            <a:r>
              <a:rPr lang="en-US" dirty="0" err="1"/>
              <a:t>obtención</a:t>
            </a:r>
            <a:r>
              <a:rPr lang="en-US" dirty="0"/>
              <a:t> de </a:t>
            </a:r>
            <a:r>
              <a:rPr lang="en-US" dirty="0" err="1"/>
              <a:t>becas</a:t>
            </a:r>
            <a:r>
              <a:rPr lang="en-US" dirty="0"/>
              <a:t> y </a:t>
            </a:r>
            <a:r>
              <a:rPr lang="en-US" dirty="0" err="1"/>
              <a:t>ayudas</a:t>
            </a:r>
            <a:r>
              <a:rPr lang="en-US" dirty="0"/>
              <a:t> al </a:t>
            </a:r>
            <a:r>
              <a:rPr lang="en-US" dirty="0" err="1"/>
              <a:t>estudio</a:t>
            </a:r>
            <a:r>
              <a:rPr lang="en-US" dirty="0"/>
              <a:t> </a:t>
            </a:r>
            <a:r>
              <a:rPr lang="en-US" dirty="0" err="1"/>
              <a:t>en</a:t>
            </a:r>
            <a:r>
              <a:rPr lang="en-US" dirty="0"/>
              <a:t> que </a:t>
            </a:r>
            <a:r>
              <a:rPr lang="en-US" dirty="0" err="1"/>
              <a:t>deban</a:t>
            </a:r>
            <a:r>
              <a:rPr lang="en-US" dirty="0"/>
              <a:t> </a:t>
            </a:r>
            <a:r>
              <a:rPr lang="en-US" dirty="0" err="1"/>
              <a:t>entrar</a:t>
            </a:r>
            <a:r>
              <a:rPr lang="en-US" dirty="0"/>
              <a:t> </a:t>
            </a:r>
            <a:r>
              <a:rPr lang="en-US" dirty="0" err="1"/>
              <a:t>en</a:t>
            </a:r>
            <a:r>
              <a:rPr lang="en-US" dirty="0"/>
              <a:t> </a:t>
            </a:r>
            <a:r>
              <a:rPr lang="en-US" dirty="0" err="1"/>
              <a:t>concurrencia</a:t>
            </a:r>
            <a:r>
              <a:rPr lang="en-US" dirty="0"/>
              <a:t> </a:t>
            </a:r>
            <a:r>
              <a:rPr lang="en-US" dirty="0" err="1"/>
              <a:t>los</a:t>
            </a:r>
            <a:r>
              <a:rPr lang="en-US" dirty="0"/>
              <a:t> </a:t>
            </a:r>
            <a:r>
              <a:rPr lang="en-US" dirty="0" err="1"/>
              <a:t>expedientes</a:t>
            </a:r>
            <a:r>
              <a:rPr lang="en-US" dirty="0"/>
              <a:t> </a:t>
            </a:r>
            <a:r>
              <a:rPr lang="en-US" dirty="0" err="1"/>
              <a:t>académicos</a:t>
            </a:r>
            <a:r>
              <a:rPr lang="en-US" dirty="0"/>
              <a:t>.</a:t>
            </a:r>
            <a:endParaRPr lang="en-US" dirty="0">
              <a:cs typeface="Calibri"/>
            </a:endParaRPr>
          </a:p>
          <a:p>
            <a:br>
              <a:rPr lang="en-US" dirty="0"/>
            </a:br>
            <a:endParaRPr lang="en-US" dirty="0"/>
          </a:p>
        </p:txBody>
      </p:sp>
      <p:sp>
        <p:nvSpPr>
          <p:cNvPr id="4" name="Marcador de número de diapositiva 3"/>
          <p:cNvSpPr>
            <a:spLocks noGrp="1"/>
          </p:cNvSpPr>
          <p:nvPr>
            <p:ph type="sldNum" sz="quarter" idx="5"/>
          </p:nvPr>
        </p:nvSpPr>
        <p:spPr/>
        <p:txBody>
          <a:bodyPr/>
          <a:lstStyle/>
          <a:p>
            <a:fld id="{06F3AA1C-CF7E-4BB3-9BFC-AB83C783DB96}" type="slidenum">
              <a:rPr lang="es-ES"/>
              <a:t>25</a:t>
            </a:fld>
            <a:endParaRPr lang="es-ES"/>
          </a:p>
        </p:txBody>
      </p:sp>
    </p:spTree>
    <p:extLst>
      <p:ext uri="{BB962C8B-B14F-4D97-AF65-F5344CB8AC3E}">
        <p14:creationId xmlns:p14="http://schemas.microsoft.com/office/powerpoint/2010/main" val="307401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err="1"/>
              <a:t>Artículo</a:t>
            </a:r>
            <a:r>
              <a:rPr lang="en-US"/>
              <a:t> 31. Materias </a:t>
            </a:r>
            <a:r>
              <a:rPr lang="en-US" err="1"/>
              <a:t>específicas</a:t>
            </a:r>
            <a:r>
              <a:rPr lang="en-US"/>
              <a:t> de la </a:t>
            </a:r>
            <a:r>
              <a:rPr lang="en-US" err="1"/>
              <a:t>modalidad</a:t>
            </a:r>
            <a:r>
              <a:rPr lang="en-US"/>
              <a:t> General. </a:t>
            </a:r>
            <a:endParaRPr lang="es-ES"/>
          </a:p>
          <a:p>
            <a:endParaRPr lang="en-US"/>
          </a:p>
          <a:p>
            <a:r>
              <a:rPr lang="en-US"/>
              <a:t>1. El </a:t>
            </a:r>
            <a:r>
              <a:rPr lang="en-US" err="1"/>
              <a:t>alumnado</a:t>
            </a:r>
            <a:r>
              <a:rPr lang="en-US"/>
              <a:t> que </a:t>
            </a:r>
            <a:r>
              <a:rPr lang="en-US" err="1"/>
              <a:t>opte</a:t>
            </a:r>
            <a:r>
              <a:rPr lang="en-US"/>
              <a:t> </a:t>
            </a:r>
            <a:r>
              <a:rPr lang="en-US" err="1"/>
              <a:t>por</a:t>
            </a:r>
            <a:r>
              <a:rPr lang="en-US"/>
              <a:t> la </a:t>
            </a:r>
            <a:r>
              <a:rPr lang="en-US" err="1"/>
              <a:t>modalidad</a:t>
            </a:r>
            <a:r>
              <a:rPr lang="en-US"/>
              <a:t> General </a:t>
            </a:r>
            <a:r>
              <a:rPr lang="en-US" b="1" err="1"/>
              <a:t>cursará</a:t>
            </a:r>
            <a:r>
              <a:rPr lang="en-US" b="1"/>
              <a:t>, </a:t>
            </a:r>
            <a:r>
              <a:rPr lang="en-US" b="1" err="1"/>
              <a:t>en</a:t>
            </a:r>
            <a:r>
              <a:rPr lang="en-US" b="1"/>
              <a:t> primero, </a:t>
            </a:r>
            <a:r>
              <a:rPr lang="en-US" b="1" err="1"/>
              <a:t>Matemáticas</a:t>
            </a:r>
            <a:r>
              <a:rPr lang="en-US" b="1"/>
              <a:t> Generales</a:t>
            </a:r>
            <a:r>
              <a:rPr lang="en-US"/>
              <a:t> y </a:t>
            </a:r>
            <a:r>
              <a:rPr lang="en-US" b="1" err="1"/>
              <a:t>otras</a:t>
            </a:r>
            <a:r>
              <a:rPr lang="en-US" b="1"/>
              <a:t> dos </a:t>
            </a:r>
            <a:r>
              <a:rPr lang="en-US" b="1" err="1"/>
              <a:t>materias</a:t>
            </a:r>
            <a:r>
              <a:rPr lang="en-US" b="1"/>
              <a:t> que </a:t>
            </a:r>
            <a:r>
              <a:rPr lang="en-US" b="1" err="1"/>
              <a:t>elegirá</a:t>
            </a:r>
            <a:r>
              <a:rPr lang="en-US" b="1"/>
              <a:t> de entre </a:t>
            </a:r>
            <a:r>
              <a:rPr lang="en-US" b="1" err="1"/>
              <a:t>todas</a:t>
            </a:r>
            <a:r>
              <a:rPr lang="en-US" b="1"/>
              <a:t> las </a:t>
            </a:r>
            <a:r>
              <a:rPr lang="en-US" b="1" err="1"/>
              <a:t>materias</a:t>
            </a:r>
            <a:r>
              <a:rPr lang="en-US" b="1"/>
              <a:t> de </a:t>
            </a:r>
            <a:r>
              <a:rPr lang="en-US" b="1" err="1"/>
              <a:t>modalidad</a:t>
            </a:r>
            <a:r>
              <a:rPr lang="en-US" b="1"/>
              <a:t> de primer </a:t>
            </a:r>
            <a:r>
              <a:rPr lang="en-US" b="1" err="1"/>
              <a:t>curso</a:t>
            </a:r>
            <a:r>
              <a:rPr lang="en-US" b="1"/>
              <a:t> que se </a:t>
            </a:r>
            <a:r>
              <a:rPr lang="en-US" b="1" err="1"/>
              <a:t>oferten</a:t>
            </a:r>
            <a:r>
              <a:rPr lang="en-US" b="1"/>
              <a:t> </a:t>
            </a:r>
            <a:r>
              <a:rPr lang="en-US" b="1" err="1"/>
              <a:t>en</a:t>
            </a:r>
            <a:r>
              <a:rPr lang="en-US" b="1"/>
              <a:t> </a:t>
            </a:r>
            <a:r>
              <a:rPr lang="en-US" b="1" err="1"/>
              <a:t>el</a:t>
            </a:r>
            <a:r>
              <a:rPr lang="en-US" b="1"/>
              <a:t> </a:t>
            </a:r>
            <a:r>
              <a:rPr lang="en-US" b="1" err="1"/>
              <a:t>centro</a:t>
            </a:r>
            <a:r>
              <a:rPr lang="en-US" b="1"/>
              <a:t>. </a:t>
            </a:r>
            <a:r>
              <a:rPr lang="en-US" b="1" err="1"/>
              <a:t>Dicha</a:t>
            </a:r>
            <a:r>
              <a:rPr lang="en-US" b="1"/>
              <a:t> </a:t>
            </a:r>
            <a:r>
              <a:rPr lang="en-US" b="1" err="1"/>
              <a:t>oferta</a:t>
            </a:r>
            <a:r>
              <a:rPr lang="en-US" b="1"/>
              <a:t> </a:t>
            </a:r>
            <a:r>
              <a:rPr lang="en-US" b="1" err="1"/>
              <a:t>incluirá</a:t>
            </a:r>
            <a:r>
              <a:rPr lang="en-US" b="1"/>
              <a:t> </a:t>
            </a:r>
            <a:r>
              <a:rPr lang="en-US" b="1" err="1"/>
              <a:t>obligatoriamente</a:t>
            </a:r>
            <a:r>
              <a:rPr lang="en-US" b="1"/>
              <a:t> la </a:t>
            </a:r>
            <a:r>
              <a:rPr lang="en-US" b="1" err="1"/>
              <a:t>materia</a:t>
            </a:r>
            <a:r>
              <a:rPr lang="en-US" b="1"/>
              <a:t> </a:t>
            </a:r>
            <a:r>
              <a:rPr lang="en-US" b="1" u="sng"/>
              <a:t>Economía, </a:t>
            </a:r>
            <a:r>
              <a:rPr lang="en-US" b="1" u="sng" err="1"/>
              <a:t>Emprendimiento</a:t>
            </a:r>
            <a:r>
              <a:rPr lang="en-US" b="1" u="sng"/>
              <a:t> y </a:t>
            </a:r>
            <a:r>
              <a:rPr lang="en-US" b="1" u="sng" err="1"/>
              <a:t>Actividad</a:t>
            </a:r>
            <a:r>
              <a:rPr lang="en-US" b="1" u="sng"/>
              <a:t> Empresarial</a:t>
            </a:r>
            <a:r>
              <a:rPr lang="en-US"/>
              <a:t> </a:t>
            </a:r>
            <a:r>
              <a:rPr lang="en-US" err="1"/>
              <a:t>específica</a:t>
            </a:r>
            <a:r>
              <a:rPr lang="en-US"/>
              <a:t> de </a:t>
            </a:r>
            <a:r>
              <a:rPr lang="en-US" err="1"/>
              <a:t>esta</a:t>
            </a:r>
            <a:r>
              <a:rPr lang="en-US"/>
              <a:t> </a:t>
            </a:r>
            <a:r>
              <a:rPr lang="en-US" err="1"/>
              <a:t>modalidad</a:t>
            </a:r>
            <a:r>
              <a:rPr lang="en-US"/>
              <a:t>. </a:t>
            </a:r>
            <a:endParaRPr lang="es-ES"/>
          </a:p>
          <a:p>
            <a:endParaRPr lang="en-US"/>
          </a:p>
          <a:p>
            <a:r>
              <a:rPr lang="en-US"/>
              <a:t>2. </a:t>
            </a:r>
            <a:r>
              <a:rPr lang="en-US" err="1"/>
              <a:t>Igualmente</a:t>
            </a:r>
            <a:r>
              <a:rPr lang="en-US"/>
              <a:t>, </a:t>
            </a:r>
            <a:r>
              <a:rPr lang="en-US" err="1"/>
              <a:t>en</a:t>
            </a:r>
            <a:r>
              <a:rPr lang="en-US"/>
              <a:t> </a:t>
            </a:r>
            <a:r>
              <a:rPr lang="en-US" err="1"/>
              <a:t>segundo</a:t>
            </a:r>
            <a:r>
              <a:rPr lang="en-US"/>
              <a:t>, </a:t>
            </a:r>
            <a:r>
              <a:rPr lang="en-US" err="1"/>
              <a:t>el</a:t>
            </a:r>
            <a:r>
              <a:rPr lang="en-US"/>
              <a:t> </a:t>
            </a:r>
            <a:r>
              <a:rPr lang="en-US" err="1"/>
              <a:t>alumnado</a:t>
            </a:r>
            <a:r>
              <a:rPr lang="en-US"/>
              <a:t> </a:t>
            </a:r>
            <a:r>
              <a:rPr lang="en-US" b="1" err="1"/>
              <a:t>cursará</a:t>
            </a:r>
            <a:r>
              <a:rPr lang="en-US" b="1"/>
              <a:t> </a:t>
            </a:r>
            <a:r>
              <a:rPr lang="en-US" b="1" err="1"/>
              <a:t>Ciencias</a:t>
            </a:r>
            <a:r>
              <a:rPr lang="en-US" b="1"/>
              <a:t> Generales</a:t>
            </a:r>
            <a:r>
              <a:rPr lang="en-US"/>
              <a:t> y </a:t>
            </a:r>
            <a:r>
              <a:rPr lang="en-US" err="1"/>
              <a:t>otras</a:t>
            </a:r>
            <a:r>
              <a:rPr lang="en-US"/>
              <a:t> </a:t>
            </a:r>
            <a:r>
              <a:rPr lang="en-US" b="1"/>
              <a:t>dos </a:t>
            </a:r>
            <a:r>
              <a:rPr lang="en-US" b="1" err="1"/>
              <a:t>materias</a:t>
            </a:r>
            <a:r>
              <a:rPr lang="en-US" b="1"/>
              <a:t> que </a:t>
            </a:r>
            <a:r>
              <a:rPr lang="en-US" b="1" err="1"/>
              <a:t>elegirá</a:t>
            </a:r>
            <a:r>
              <a:rPr lang="en-US" b="1"/>
              <a:t> de entre </a:t>
            </a:r>
            <a:r>
              <a:rPr lang="en-US" b="1" err="1"/>
              <a:t>todas</a:t>
            </a:r>
            <a:r>
              <a:rPr lang="en-US" b="1"/>
              <a:t> las </a:t>
            </a:r>
            <a:r>
              <a:rPr lang="en-US" b="1" err="1"/>
              <a:t>materias</a:t>
            </a:r>
            <a:r>
              <a:rPr lang="en-US" b="1"/>
              <a:t> de </a:t>
            </a:r>
            <a:r>
              <a:rPr lang="en-US" b="1" err="1"/>
              <a:t>modalidad</a:t>
            </a:r>
            <a:r>
              <a:rPr lang="en-US" b="1"/>
              <a:t> de </a:t>
            </a:r>
            <a:r>
              <a:rPr lang="en-US" b="1" err="1"/>
              <a:t>segundo</a:t>
            </a:r>
            <a:r>
              <a:rPr lang="en-US" b="1"/>
              <a:t> </a:t>
            </a:r>
            <a:r>
              <a:rPr lang="en-US" b="1" err="1"/>
              <a:t>curso</a:t>
            </a:r>
            <a:r>
              <a:rPr lang="en-US" b="1"/>
              <a:t> que se </a:t>
            </a:r>
            <a:r>
              <a:rPr lang="en-US" b="1" err="1"/>
              <a:t>oferten</a:t>
            </a:r>
            <a:r>
              <a:rPr lang="en-US" b="1"/>
              <a:t> </a:t>
            </a:r>
            <a:r>
              <a:rPr lang="en-US" b="1" err="1"/>
              <a:t>en</a:t>
            </a:r>
            <a:r>
              <a:rPr lang="en-US" b="1"/>
              <a:t> </a:t>
            </a:r>
            <a:r>
              <a:rPr lang="en-US" b="1" err="1"/>
              <a:t>el</a:t>
            </a:r>
            <a:r>
              <a:rPr lang="en-US" b="1"/>
              <a:t> </a:t>
            </a:r>
            <a:r>
              <a:rPr lang="en-US" b="1" err="1"/>
              <a:t>centro</a:t>
            </a:r>
            <a:r>
              <a:rPr lang="en-US" b="1"/>
              <a:t>.</a:t>
            </a:r>
            <a:r>
              <a:rPr lang="en-US"/>
              <a:t> </a:t>
            </a:r>
            <a:r>
              <a:rPr lang="en-US" err="1"/>
              <a:t>Dicha</a:t>
            </a:r>
            <a:r>
              <a:rPr lang="en-US"/>
              <a:t> </a:t>
            </a:r>
            <a:r>
              <a:rPr lang="en-US" err="1"/>
              <a:t>oferta</a:t>
            </a:r>
            <a:r>
              <a:rPr lang="en-US"/>
              <a:t> </a:t>
            </a:r>
            <a:r>
              <a:rPr lang="en-US" err="1"/>
              <a:t>incluirá</a:t>
            </a:r>
            <a:r>
              <a:rPr lang="en-US"/>
              <a:t> </a:t>
            </a:r>
            <a:r>
              <a:rPr lang="en-US" err="1"/>
              <a:t>obligatoriamente</a:t>
            </a:r>
            <a:r>
              <a:rPr lang="en-US"/>
              <a:t> la </a:t>
            </a:r>
            <a:r>
              <a:rPr lang="en-US" err="1"/>
              <a:t>materia</a:t>
            </a:r>
            <a:r>
              <a:rPr lang="en-US"/>
              <a:t> </a:t>
            </a:r>
            <a:r>
              <a:rPr lang="en-US" b="1" err="1"/>
              <a:t>Movimientos</a:t>
            </a:r>
            <a:r>
              <a:rPr lang="en-US" b="1"/>
              <a:t> </a:t>
            </a:r>
            <a:r>
              <a:rPr lang="en-US" b="1" err="1"/>
              <a:t>Culturales</a:t>
            </a:r>
            <a:r>
              <a:rPr lang="en-US" b="1"/>
              <a:t> y </a:t>
            </a:r>
            <a:r>
              <a:rPr lang="en-US" b="1" err="1"/>
              <a:t>Artísticos</a:t>
            </a:r>
            <a:r>
              <a:rPr lang="en-US"/>
              <a:t> </a:t>
            </a:r>
            <a:r>
              <a:rPr lang="en-US" err="1"/>
              <a:t>específica</a:t>
            </a:r>
            <a:r>
              <a:rPr lang="en-US"/>
              <a:t> de </a:t>
            </a:r>
            <a:r>
              <a:rPr lang="en-US" err="1"/>
              <a:t>esta</a:t>
            </a:r>
            <a:r>
              <a:rPr lang="en-US"/>
              <a:t> </a:t>
            </a:r>
            <a:r>
              <a:rPr lang="en-US" err="1"/>
              <a:t>modalidad</a:t>
            </a:r>
            <a:r>
              <a:rPr lang="en-US"/>
              <a:t>.</a:t>
            </a:r>
            <a:endParaRPr lang="es-E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33</a:t>
            </a:fld>
            <a:endParaRPr lang="es-ES"/>
          </a:p>
        </p:txBody>
      </p:sp>
    </p:spTree>
    <p:extLst>
      <p:ext uri="{BB962C8B-B14F-4D97-AF65-F5344CB8AC3E}">
        <p14:creationId xmlns:p14="http://schemas.microsoft.com/office/powerpoint/2010/main" val="393788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2.1. Duración.</a:t>
            </a:r>
          </a:p>
          <a:p>
            <a:endParaRPr lang="es-ES"/>
          </a:p>
          <a:p>
            <a:endParaRPr lang="es-ES"/>
          </a:p>
          <a:p>
            <a:r>
              <a:rPr lang="es-ES"/>
              <a:t>2.1.1. Bachillerato ordinario (dos cursos)</a:t>
            </a:r>
            <a:endParaRPr lang="es-ES">
              <a:ea typeface="Calibri"/>
              <a:cs typeface="Calibri"/>
            </a:endParaRPr>
          </a:p>
          <a:p>
            <a:endParaRPr lang="es-ES"/>
          </a:p>
          <a:p>
            <a:endParaRPr lang="es-ES"/>
          </a:p>
          <a:p>
            <a:r>
              <a:rPr lang="es-ES"/>
              <a:t>2.1.2. NOVEDAD LOMLOE: Bachillerato en 3 cursos para ciertas categorías de alumnos.</a:t>
            </a:r>
            <a:endParaRPr lang="es-ES">
              <a:ea typeface="Calibri"/>
              <a:cs typeface="Calibri"/>
            </a:endParaRPr>
          </a:p>
          <a:p>
            <a:endParaRPr lang="es-ES"/>
          </a:p>
          <a:p>
            <a:endParaRPr lang="es-ES"/>
          </a:p>
          <a:p>
            <a:r>
              <a:rPr lang="en-US" i="1"/>
              <a:t>4. </a:t>
            </a:r>
            <a:r>
              <a:rPr lang="en-US" i="1" err="1"/>
              <a:t>Igualmente</a:t>
            </a:r>
            <a:r>
              <a:rPr lang="en-US" i="1"/>
              <a:t>, </a:t>
            </a:r>
            <a:r>
              <a:rPr lang="en-US" i="1" err="1"/>
              <a:t>el</a:t>
            </a:r>
            <a:r>
              <a:rPr lang="en-US" i="1"/>
              <a:t> </a:t>
            </a:r>
            <a:r>
              <a:rPr lang="en-US" i="1" err="1"/>
              <a:t>alumnado</a:t>
            </a:r>
            <a:r>
              <a:rPr lang="en-US" i="1"/>
              <a:t> con </a:t>
            </a:r>
            <a:r>
              <a:rPr lang="en-US" i="1" err="1"/>
              <a:t>necesidades</a:t>
            </a:r>
            <a:r>
              <a:rPr lang="en-US" i="1"/>
              <a:t> </a:t>
            </a:r>
            <a:r>
              <a:rPr lang="en-US" i="1" err="1"/>
              <a:t>educativas</a:t>
            </a:r>
            <a:r>
              <a:rPr lang="en-US" i="1"/>
              <a:t> </a:t>
            </a:r>
            <a:r>
              <a:rPr lang="en-US" i="1" err="1"/>
              <a:t>especiales</a:t>
            </a:r>
            <a:r>
              <a:rPr lang="en-US" i="1"/>
              <a:t> o que </a:t>
            </a:r>
            <a:r>
              <a:rPr lang="en-US" i="1" err="1"/>
              <a:t>por</a:t>
            </a:r>
            <a:r>
              <a:rPr lang="en-US" i="1"/>
              <a:t> </a:t>
            </a:r>
            <a:r>
              <a:rPr lang="en-US" i="1" err="1"/>
              <a:t>motivos</a:t>
            </a:r>
            <a:r>
              <a:rPr lang="en-US" i="1"/>
              <a:t> de </a:t>
            </a:r>
            <a:r>
              <a:rPr lang="en-US" i="1" err="1"/>
              <a:t>salud</a:t>
            </a:r>
            <a:r>
              <a:rPr lang="en-US" i="1"/>
              <a:t> no </a:t>
            </a:r>
            <a:r>
              <a:rPr lang="en-US" i="1" err="1"/>
              <a:t>pueda</a:t>
            </a:r>
            <a:r>
              <a:rPr lang="en-US" i="1"/>
              <a:t> </a:t>
            </a:r>
            <a:r>
              <a:rPr lang="en-US" i="1" err="1"/>
              <a:t>seguir</a:t>
            </a:r>
            <a:r>
              <a:rPr lang="en-US" i="1"/>
              <a:t> </a:t>
            </a:r>
            <a:r>
              <a:rPr lang="en-US" i="1" err="1"/>
              <a:t>el</a:t>
            </a:r>
            <a:r>
              <a:rPr lang="en-US" i="1"/>
              <a:t> </a:t>
            </a:r>
            <a:r>
              <a:rPr lang="en-US" i="1" err="1"/>
              <a:t>curso</a:t>
            </a:r>
            <a:r>
              <a:rPr lang="en-US" i="1"/>
              <a:t> con </a:t>
            </a:r>
            <a:r>
              <a:rPr lang="en-US" i="1" err="1"/>
              <a:t>normalidad</a:t>
            </a:r>
            <a:r>
              <a:rPr lang="en-US" i="1"/>
              <a:t> </a:t>
            </a:r>
            <a:r>
              <a:rPr lang="en-US" i="1" err="1"/>
              <a:t>podrá</a:t>
            </a:r>
            <a:r>
              <a:rPr lang="en-US" i="1"/>
              <a:t> </a:t>
            </a:r>
            <a:r>
              <a:rPr lang="en-US" i="1" err="1"/>
              <a:t>cursar</a:t>
            </a:r>
            <a:r>
              <a:rPr lang="en-US" i="1"/>
              <a:t> las </a:t>
            </a:r>
            <a:r>
              <a:rPr lang="en-US" i="1" err="1"/>
              <a:t>materias</a:t>
            </a:r>
            <a:r>
              <a:rPr lang="en-US" i="1"/>
              <a:t> que </a:t>
            </a:r>
            <a:r>
              <a:rPr lang="en-US" i="1" err="1"/>
              <a:t>componen</a:t>
            </a:r>
            <a:r>
              <a:rPr lang="en-US" i="1"/>
              <a:t> </a:t>
            </a:r>
            <a:r>
              <a:rPr lang="en-US" i="1" err="1"/>
              <a:t>el</a:t>
            </a:r>
            <a:r>
              <a:rPr lang="en-US" i="1"/>
              <a:t> </a:t>
            </a:r>
            <a:r>
              <a:rPr lang="en-US" b="1" i="1" err="1"/>
              <a:t>currículo</a:t>
            </a:r>
            <a:r>
              <a:rPr lang="en-US" b="1" i="1"/>
              <a:t> de </a:t>
            </a:r>
            <a:r>
              <a:rPr lang="en-US" b="1" i="1" err="1"/>
              <a:t>Bachillerato</a:t>
            </a:r>
            <a:r>
              <a:rPr lang="en-US" b="1" i="1"/>
              <a:t> </a:t>
            </a:r>
            <a:r>
              <a:rPr lang="en-US" b="1" i="1" err="1"/>
              <a:t>en</a:t>
            </a:r>
            <a:r>
              <a:rPr lang="en-US" b="1" i="1"/>
              <a:t> </a:t>
            </a:r>
            <a:r>
              <a:rPr lang="en-US" b="1" i="1" err="1"/>
              <a:t>tres</a:t>
            </a:r>
            <a:r>
              <a:rPr lang="en-US" b="1" i="1"/>
              <a:t> </a:t>
            </a:r>
            <a:r>
              <a:rPr lang="en-US" b="1" i="1" err="1"/>
              <a:t>años</a:t>
            </a:r>
            <a:r>
              <a:rPr lang="en-US" b="1" i="1"/>
              <a:t> </a:t>
            </a:r>
            <a:r>
              <a:rPr lang="en-US" b="1" i="1" err="1"/>
              <a:t>académicos</a:t>
            </a:r>
            <a:r>
              <a:rPr lang="en-US" i="1"/>
              <a:t>. Para </a:t>
            </a:r>
            <a:r>
              <a:rPr lang="en-US" i="1" err="1"/>
              <a:t>ello</a:t>
            </a:r>
            <a:r>
              <a:rPr lang="en-US" i="1"/>
              <a:t>, se </a:t>
            </a:r>
            <a:r>
              <a:rPr lang="en-US" i="1" err="1"/>
              <a:t>estará</a:t>
            </a:r>
            <a:r>
              <a:rPr lang="en-US" i="1"/>
              <a:t> a lo </a:t>
            </a:r>
            <a:r>
              <a:rPr lang="en-US" i="1" err="1"/>
              <a:t>dispuesto</a:t>
            </a:r>
            <a:r>
              <a:rPr lang="en-US" i="1"/>
              <a:t> </a:t>
            </a:r>
            <a:r>
              <a:rPr lang="en-US" i="1" err="1"/>
              <a:t>en</a:t>
            </a:r>
            <a:r>
              <a:rPr lang="en-US" i="1"/>
              <a:t> </a:t>
            </a:r>
            <a:r>
              <a:rPr lang="en-US" i="1" err="1"/>
              <a:t>los</a:t>
            </a:r>
            <a:r>
              <a:rPr lang="en-US" i="1"/>
              <a:t> </a:t>
            </a:r>
            <a:r>
              <a:rPr lang="en-US" i="1" err="1"/>
              <a:t>siguientes</a:t>
            </a:r>
            <a:r>
              <a:rPr lang="en-US" i="1"/>
              <a:t> puntos: </a:t>
            </a:r>
            <a:endParaRPr lang="es-ES"/>
          </a:p>
          <a:p>
            <a:endParaRPr lang="es-ES">
              <a:ea typeface="Calibri" panose="020F0502020204030204"/>
              <a:cs typeface="Calibri" panose="020F0502020204030204"/>
            </a:endParaRPr>
          </a:p>
          <a:p>
            <a:endParaRPr lang="es-ES">
              <a:ea typeface="Calibri" panose="020F0502020204030204"/>
              <a:cs typeface="Calibri" panose="020F0502020204030204"/>
            </a:endParaRPr>
          </a:p>
          <a:p>
            <a:r>
              <a:rPr lang="en-US" i="1"/>
              <a:t>a) En </a:t>
            </a:r>
            <a:r>
              <a:rPr lang="en-US" i="1" err="1"/>
              <a:t>estos</a:t>
            </a:r>
            <a:r>
              <a:rPr lang="en-US" i="1"/>
              <a:t> </a:t>
            </a:r>
            <a:r>
              <a:rPr lang="en-US" i="1" err="1"/>
              <a:t>casos</a:t>
            </a:r>
            <a:r>
              <a:rPr lang="en-US" i="1"/>
              <a:t>, se </a:t>
            </a:r>
            <a:r>
              <a:rPr lang="en-US" i="1" err="1"/>
              <a:t>ampliará</a:t>
            </a:r>
            <a:r>
              <a:rPr lang="en-US" i="1"/>
              <a:t> </a:t>
            </a:r>
            <a:r>
              <a:rPr lang="en-US" i="1" err="1"/>
              <a:t>en</a:t>
            </a:r>
            <a:r>
              <a:rPr lang="en-US" i="1"/>
              <a:t> dos </a:t>
            </a:r>
            <a:r>
              <a:rPr lang="en-US" i="1" err="1"/>
              <a:t>años</a:t>
            </a:r>
            <a:r>
              <a:rPr lang="en-US" i="1"/>
              <a:t> la </a:t>
            </a:r>
            <a:r>
              <a:rPr lang="en-US" i="1" err="1"/>
              <a:t>permanencia</a:t>
            </a:r>
            <a:r>
              <a:rPr lang="en-US" i="1"/>
              <a:t> que, para </a:t>
            </a:r>
            <a:r>
              <a:rPr lang="en-US" i="1" err="1"/>
              <a:t>estas</a:t>
            </a:r>
            <a:r>
              <a:rPr lang="en-US" i="1"/>
              <a:t> </a:t>
            </a:r>
            <a:r>
              <a:rPr lang="en-US" i="1" err="1"/>
              <a:t>enseñanzas</a:t>
            </a:r>
            <a:r>
              <a:rPr lang="en-US" i="1"/>
              <a:t>, se </a:t>
            </a:r>
            <a:r>
              <a:rPr lang="en-US" i="1" err="1"/>
              <a:t>establece</a:t>
            </a:r>
            <a:r>
              <a:rPr lang="en-US" i="1"/>
              <a:t> </a:t>
            </a:r>
            <a:r>
              <a:rPr lang="en-US" i="1" err="1"/>
              <a:t>en</a:t>
            </a:r>
            <a:r>
              <a:rPr lang="en-US" i="1"/>
              <a:t> </a:t>
            </a:r>
            <a:r>
              <a:rPr lang="en-US" i="1" err="1"/>
              <a:t>el</a:t>
            </a:r>
            <a:r>
              <a:rPr lang="en-US" i="1"/>
              <a:t> </a:t>
            </a:r>
            <a:r>
              <a:rPr lang="en-US" i="1" err="1"/>
              <a:t>artículo</a:t>
            </a:r>
            <a:r>
              <a:rPr lang="en-US" i="1"/>
              <a:t> 5.1. </a:t>
            </a:r>
            <a:endParaRPr lang="es-ES"/>
          </a:p>
          <a:p>
            <a:r>
              <a:rPr lang="en-US" i="1"/>
              <a:t>b) Al </a:t>
            </a:r>
            <a:r>
              <a:rPr lang="en-US" i="1" err="1"/>
              <a:t>inicio</a:t>
            </a:r>
            <a:r>
              <a:rPr lang="en-US" i="1"/>
              <a:t> de la </a:t>
            </a:r>
            <a:r>
              <a:rPr lang="en-US" i="1" err="1"/>
              <a:t>escolarización</a:t>
            </a:r>
            <a:r>
              <a:rPr lang="en-US" i="1"/>
              <a:t> </a:t>
            </a:r>
            <a:r>
              <a:rPr lang="en-US" i="1" err="1"/>
              <a:t>en</a:t>
            </a:r>
            <a:r>
              <a:rPr lang="en-US" i="1"/>
              <a:t> </a:t>
            </a:r>
            <a:r>
              <a:rPr lang="en-US" i="1" err="1"/>
              <a:t>estas</a:t>
            </a:r>
            <a:r>
              <a:rPr lang="en-US" i="1"/>
              <a:t> </a:t>
            </a:r>
            <a:r>
              <a:rPr lang="en-US" i="1" err="1"/>
              <a:t>enseñanzas</a:t>
            </a:r>
            <a:r>
              <a:rPr lang="en-US" i="1"/>
              <a:t> o al </a:t>
            </a:r>
            <a:r>
              <a:rPr lang="en-US" i="1" err="1"/>
              <a:t>comienzo</a:t>
            </a:r>
            <a:r>
              <a:rPr lang="en-US" i="1"/>
              <a:t> de </a:t>
            </a:r>
            <a:r>
              <a:rPr lang="en-US" i="1" err="1"/>
              <a:t>cualquiera</a:t>
            </a:r>
            <a:r>
              <a:rPr lang="en-US" i="1"/>
              <a:t> de </a:t>
            </a:r>
            <a:r>
              <a:rPr lang="en-US" i="1" err="1"/>
              <a:t>los</a:t>
            </a:r>
            <a:r>
              <a:rPr lang="en-US" i="1"/>
              <a:t> dos </a:t>
            </a:r>
            <a:r>
              <a:rPr lang="en-US" i="1" err="1"/>
              <a:t>cursos</a:t>
            </a:r>
            <a:r>
              <a:rPr lang="en-US" i="1"/>
              <a:t> de las </a:t>
            </a:r>
            <a:r>
              <a:rPr lang="en-US" i="1" err="1"/>
              <a:t>mismas</a:t>
            </a:r>
            <a:r>
              <a:rPr lang="en-US" i="1"/>
              <a:t>, la persona que </a:t>
            </a:r>
            <a:r>
              <a:rPr lang="en-US" i="1" err="1"/>
              <a:t>ejerza</a:t>
            </a:r>
            <a:r>
              <a:rPr lang="en-US" i="1"/>
              <a:t> la </a:t>
            </a:r>
            <a:r>
              <a:rPr lang="en-US" i="1" err="1"/>
              <a:t>dirección</a:t>
            </a:r>
            <a:r>
              <a:rPr lang="en-US" i="1"/>
              <a:t> del </a:t>
            </a:r>
            <a:r>
              <a:rPr lang="en-US" i="1" err="1"/>
              <a:t>centro</a:t>
            </a:r>
            <a:r>
              <a:rPr lang="en-US" i="1"/>
              <a:t> </a:t>
            </a:r>
            <a:r>
              <a:rPr lang="en-US" i="1" err="1"/>
              <a:t>remitirá</a:t>
            </a:r>
            <a:r>
              <a:rPr lang="en-US" i="1"/>
              <a:t> al </a:t>
            </a:r>
            <a:r>
              <a:rPr lang="en-US" i="1" err="1"/>
              <a:t>Servicio</a:t>
            </a:r>
            <a:r>
              <a:rPr lang="en-US" i="1"/>
              <a:t> de </a:t>
            </a:r>
            <a:r>
              <a:rPr lang="en-US" i="1" err="1"/>
              <a:t>Inspección</a:t>
            </a:r>
            <a:r>
              <a:rPr lang="en-US" i="1"/>
              <a:t> de Educación, para </a:t>
            </a:r>
            <a:r>
              <a:rPr lang="en-US" i="1" err="1"/>
              <a:t>su</a:t>
            </a:r>
            <a:r>
              <a:rPr lang="en-US" i="1"/>
              <a:t> </a:t>
            </a:r>
            <a:r>
              <a:rPr lang="en-US" i="1" err="1"/>
              <a:t>informe</a:t>
            </a:r>
            <a:r>
              <a:rPr lang="en-US" i="1"/>
              <a:t> y </a:t>
            </a:r>
            <a:r>
              <a:rPr lang="en-US" i="1" err="1"/>
              <a:t>propuesta</a:t>
            </a:r>
            <a:r>
              <a:rPr lang="en-US" i="1"/>
              <a:t>, la </a:t>
            </a:r>
            <a:r>
              <a:rPr lang="en-US" i="1" err="1"/>
              <a:t>solicitud</a:t>
            </a:r>
            <a:r>
              <a:rPr lang="en-US" i="1"/>
              <a:t> </a:t>
            </a:r>
            <a:r>
              <a:rPr lang="en-US" i="1" err="1"/>
              <a:t>correspondiente</a:t>
            </a:r>
            <a:r>
              <a:rPr lang="en-US" i="1"/>
              <a:t>, que </a:t>
            </a:r>
            <a:r>
              <a:rPr lang="en-US" i="1" err="1"/>
              <a:t>deberá</a:t>
            </a:r>
            <a:r>
              <a:rPr lang="en-US" i="1"/>
              <a:t> </a:t>
            </a:r>
            <a:r>
              <a:rPr lang="en-US" i="1" err="1"/>
              <a:t>ir</a:t>
            </a:r>
            <a:r>
              <a:rPr lang="en-US" i="1"/>
              <a:t> </a:t>
            </a:r>
            <a:r>
              <a:rPr lang="en-US" i="1" err="1"/>
              <a:t>acompañada</a:t>
            </a:r>
            <a:r>
              <a:rPr lang="en-US" i="1"/>
              <a:t> de un </a:t>
            </a:r>
            <a:r>
              <a:rPr lang="en-US" i="1" err="1"/>
              <a:t>informe</a:t>
            </a:r>
            <a:r>
              <a:rPr lang="en-US" i="1"/>
              <a:t> </a:t>
            </a:r>
            <a:r>
              <a:rPr lang="en-US" i="1" err="1"/>
              <a:t>emitido</a:t>
            </a:r>
            <a:r>
              <a:rPr lang="en-US" i="1"/>
              <a:t> </a:t>
            </a:r>
            <a:r>
              <a:rPr lang="en-US" i="1" err="1"/>
              <a:t>por</a:t>
            </a:r>
            <a:r>
              <a:rPr lang="en-US" i="1"/>
              <a:t> </a:t>
            </a:r>
            <a:r>
              <a:rPr lang="en-US" i="1" err="1"/>
              <a:t>el</a:t>
            </a:r>
            <a:r>
              <a:rPr lang="en-US" i="1"/>
              <a:t> </a:t>
            </a:r>
            <a:r>
              <a:rPr lang="en-US" i="1" err="1"/>
              <a:t>profesor</a:t>
            </a:r>
            <a:r>
              <a:rPr lang="en-US" i="1"/>
              <a:t> de la </a:t>
            </a:r>
            <a:r>
              <a:rPr lang="en-US" i="1" err="1"/>
              <a:t>especialidad</a:t>
            </a:r>
            <a:r>
              <a:rPr lang="en-US" i="1"/>
              <a:t> de </a:t>
            </a:r>
            <a:r>
              <a:rPr lang="en-US" i="1" err="1"/>
              <a:t>Orientación</a:t>
            </a:r>
            <a:r>
              <a:rPr lang="en-US" i="1"/>
              <a:t> </a:t>
            </a:r>
            <a:r>
              <a:rPr lang="en-US" i="1" err="1"/>
              <a:t>Educativa</a:t>
            </a:r>
            <a:r>
              <a:rPr lang="en-US" i="1"/>
              <a:t> </a:t>
            </a:r>
            <a:r>
              <a:rPr lang="en-US" i="1" err="1"/>
              <a:t>en</a:t>
            </a:r>
            <a:r>
              <a:rPr lang="en-US" i="1"/>
              <a:t> </a:t>
            </a:r>
            <a:r>
              <a:rPr lang="en-US" i="1" err="1"/>
              <a:t>el</a:t>
            </a:r>
            <a:r>
              <a:rPr lang="en-US" i="1"/>
              <a:t> que </a:t>
            </a:r>
            <a:r>
              <a:rPr lang="en-US" i="1" err="1"/>
              <a:t>conste</a:t>
            </a:r>
            <a:r>
              <a:rPr lang="en-US" i="1"/>
              <a:t> la </a:t>
            </a:r>
            <a:r>
              <a:rPr lang="en-US" i="1" err="1"/>
              <a:t>siguiente</a:t>
            </a:r>
            <a:r>
              <a:rPr lang="en-US" i="1"/>
              <a:t> </a:t>
            </a:r>
            <a:r>
              <a:rPr lang="en-US" i="1" err="1"/>
              <a:t>información</a:t>
            </a:r>
            <a:r>
              <a:rPr lang="en-US" i="1"/>
              <a:t>:</a:t>
            </a:r>
            <a:endParaRPr lang="es-ES"/>
          </a:p>
          <a:p>
            <a:r>
              <a:rPr lang="en-US" i="1"/>
              <a:t>1º Extracto del </a:t>
            </a:r>
            <a:r>
              <a:rPr lang="en-US" i="1" err="1"/>
              <a:t>informe</a:t>
            </a:r>
            <a:r>
              <a:rPr lang="en-US" i="1"/>
              <a:t> </a:t>
            </a:r>
            <a:r>
              <a:rPr lang="en-US" i="1" err="1"/>
              <a:t>psicopedagógico</a:t>
            </a:r>
            <a:r>
              <a:rPr lang="en-US" i="1"/>
              <a:t> del </a:t>
            </a:r>
            <a:r>
              <a:rPr lang="en-US" i="1" err="1"/>
              <a:t>alumno</a:t>
            </a:r>
            <a:r>
              <a:rPr lang="en-US" i="1"/>
              <a:t>, </a:t>
            </a:r>
            <a:r>
              <a:rPr lang="en-US" i="1" err="1"/>
              <a:t>en</a:t>
            </a:r>
            <a:r>
              <a:rPr lang="en-US" i="1"/>
              <a:t> </a:t>
            </a:r>
            <a:r>
              <a:rPr lang="en-US" i="1" err="1"/>
              <a:t>el</a:t>
            </a:r>
            <a:r>
              <a:rPr lang="en-US" i="1"/>
              <a:t> que </a:t>
            </a:r>
            <a:r>
              <a:rPr lang="en-US" i="1" err="1"/>
              <a:t>fgure</a:t>
            </a:r>
            <a:r>
              <a:rPr lang="en-US" i="1"/>
              <a:t>, al </a:t>
            </a:r>
            <a:r>
              <a:rPr lang="en-US" i="1" err="1"/>
              <a:t>menos</a:t>
            </a:r>
            <a:r>
              <a:rPr lang="en-US" i="1"/>
              <a:t>, la </a:t>
            </a:r>
            <a:r>
              <a:rPr lang="en-US" i="1" err="1"/>
              <a:t>identifcación</a:t>
            </a:r>
            <a:r>
              <a:rPr lang="en-US" i="1"/>
              <a:t> de las </a:t>
            </a:r>
            <a:r>
              <a:rPr lang="en-US" i="1" err="1"/>
              <a:t>necesidades</a:t>
            </a:r>
            <a:r>
              <a:rPr lang="en-US" i="1"/>
              <a:t> </a:t>
            </a:r>
            <a:r>
              <a:rPr lang="en-US" i="1" err="1"/>
              <a:t>educativas</a:t>
            </a:r>
            <a:r>
              <a:rPr lang="en-US" i="1"/>
              <a:t> </a:t>
            </a:r>
            <a:r>
              <a:rPr lang="en-US" i="1" err="1"/>
              <a:t>especiales</a:t>
            </a:r>
            <a:r>
              <a:rPr lang="en-US" i="1"/>
              <a:t> de </a:t>
            </a:r>
            <a:r>
              <a:rPr lang="en-US" i="1" err="1"/>
              <a:t>este</a:t>
            </a:r>
            <a:r>
              <a:rPr lang="en-US" i="1"/>
              <a:t> o las </a:t>
            </a:r>
            <a:r>
              <a:rPr lang="en-US" i="1" err="1"/>
              <a:t>circunstancias</a:t>
            </a:r>
            <a:r>
              <a:rPr lang="en-US" i="1"/>
              <a:t> de </a:t>
            </a:r>
            <a:r>
              <a:rPr lang="en-US" i="1" err="1"/>
              <a:t>salud</a:t>
            </a:r>
            <a:r>
              <a:rPr lang="en-US" i="1"/>
              <a:t> a las que se </a:t>
            </a:r>
            <a:r>
              <a:rPr lang="en-US" i="1" err="1"/>
              <a:t>refere</a:t>
            </a:r>
            <a:r>
              <a:rPr lang="en-US" i="1"/>
              <a:t> </a:t>
            </a:r>
            <a:r>
              <a:rPr lang="en-US" i="1" err="1"/>
              <a:t>el</a:t>
            </a:r>
            <a:r>
              <a:rPr lang="en-US" i="1"/>
              <a:t> </a:t>
            </a:r>
            <a:r>
              <a:rPr lang="en-US" i="1" err="1"/>
              <a:t>apartado</a:t>
            </a:r>
            <a:r>
              <a:rPr lang="en-US" i="1"/>
              <a:t> 1 de </a:t>
            </a:r>
            <a:r>
              <a:rPr lang="en-US" i="1" err="1"/>
              <a:t>este</a:t>
            </a:r>
            <a:r>
              <a:rPr lang="en-US" i="1"/>
              <a:t> </a:t>
            </a:r>
            <a:r>
              <a:rPr lang="en-US" i="1" err="1"/>
              <a:t>artículo</a:t>
            </a:r>
            <a:r>
              <a:rPr lang="en-US" i="1"/>
              <a:t>. </a:t>
            </a:r>
            <a:endParaRPr lang="es-ES"/>
          </a:p>
          <a:p>
            <a:r>
              <a:rPr lang="en-US" i="1"/>
              <a:t>2º </a:t>
            </a:r>
            <a:r>
              <a:rPr lang="en-US" i="1" err="1"/>
              <a:t>Justifcación</a:t>
            </a:r>
            <a:r>
              <a:rPr lang="en-US" i="1"/>
              <a:t> de </a:t>
            </a:r>
            <a:r>
              <a:rPr lang="en-US" i="1" err="1"/>
              <a:t>esta</a:t>
            </a:r>
            <a:r>
              <a:rPr lang="en-US" i="1"/>
              <a:t> </a:t>
            </a:r>
            <a:r>
              <a:rPr lang="en-US" i="1" err="1"/>
              <a:t>medida</a:t>
            </a:r>
            <a:r>
              <a:rPr lang="en-US" i="1"/>
              <a:t>. </a:t>
            </a:r>
            <a:endParaRPr lang="es-ES"/>
          </a:p>
          <a:p>
            <a:r>
              <a:rPr lang="en-US" i="1"/>
              <a:t>3º </a:t>
            </a:r>
            <a:r>
              <a:rPr lang="en-US" i="1" err="1"/>
              <a:t>Opinión</a:t>
            </a:r>
            <a:r>
              <a:rPr lang="en-US" i="1"/>
              <a:t> del </a:t>
            </a:r>
            <a:r>
              <a:rPr lang="en-US" i="1" err="1"/>
              <a:t>alumno</a:t>
            </a:r>
            <a:r>
              <a:rPr lang="en-US" i="1"/>
              <a:t> y de sus padres o </a:t>
            </a:r>
            <a:r>
              <a:rPr lang="en-US" i="1" err="1"/>
              <a:t>representantes</a:t>
            </a:r>
            <a:r>
              <a:rPr lang="en-US" i="1"/>
              <a:t> </a:t>
            </a:r>
            <a:r>
              <a:rPr lang="en-US" i="1" err="1"/>
              <a:t>legales</a:t>
            </a:r>
            <a:r>
              <a:rPr lang="en-US" i="1"/>
              <a:t> </a:t>
            </a:r>
            <a:r>
              <a:rPr lang="en-US" i="1" err="1"/>
              <a:t>sobre</a:t>
            </a:r>
            <a:r>
              <a:rPr lang="en-US" i="1"/>
              <a:t> la </a:t>
            </a:r>
            <a:r>
              <a:rPr lang="en-US" i="1" err="1"/>
              <a:t>aplicación</a:t>
            </a:r>
            <a:r>
              <a:rPr lang="en-US" i="1"/>
              <a:t> de la </a:t>
            </a:r>
            <a:r>
              <a:rPr lang="en-US" i="1" err="1"/>
              <a:t>medida</a:t>
            </a:r>
            <a:r>
              <a:rPr lang="en-US" i="1"/>
              <a:t>. </a:t>
            </a:r>
            <a:endParaRPr lang="es-ES"/>
          </a:p>
          <a:p>
            <a:r>
              <a:rPr lang="en-US" i="1"/>
              <a:t>c) Para la </a:t>
            </a:r>
            <a:r>
              <a:rPr lang="en-US" i="1" err="1"/>
              <a:t>elaboración</a:t>
            </a:r>
            <a:r>
              <a:rPr lang="en-US" i="1"/>
              <a:t> del </a:t>
            </a:r>
            <a:r>
              <a:rPr lang="en-US" i="1" err="1"/>
              <a:t>informe</a:t>
            </a:r>
            <a:r>
              <a:rPr lang="en-US" i="1"/>
              <a:t>, </a:t>
            </a:r>
            <a:r>
              <a:rPr lang="en-US" i="1" err="1"/>
              <a:t>el</a:t>
            </a:r>
            <a:r>
              <a:rPr lang="en-US" i="1"/>
              <a:t> </a:t>
            </a:r>
            <a:r>
              <a:rPr lang="en-US" i="1" err="1"/>
              <a:t>profesor</a:t>
            </a:r>
            <a:r>
              <a:rPr lang="en-US" i="1"/>
              <a:t> de la </a:t>
            </a:r>
            <a:r>
              <a:rPr lang="en-US" i="1" err="1"/>
              <a:t>especialidad</a:t>
            </a:r>
            <a:r>
              <a:rPr lang="en-US" i="1"/>
              <a:t> de </a:t>
            </a:r>
            <a:r>
              <a:rPr lang="en-US" i="1" err="1"/>
              <a:t>Orientación</a:t>
            </a:r>
            <a:r>
              <a:rPr lang="en-US" i="1"/>
              <a:t> </a:t>
            </a:r>
            <a:r>
              <a:rPr lang="en-US" i="1" err="1"/>
              <a:t>Educativa</a:t>
            </a:r>
            <a:r>
              <a:rPr lang="en-US" i="1"/>
              <a:t> </a:t>
            </a:r>
            <a:r>
              <a:rPr lang="en-US" i="1" err="1"/>
              <a:t>recabará</a:t>
            </a:r>
            <a:r>
              <a:rPr lang="en-US" i="1"/>
              <a:t> del </a:t>
            </a:r>
            <a:r>
              <a:rPr lang="en-US" i="1" err="1"/>
              <a:t>profesorado</a:t>
            </a:r>
            <a:r>
              <a:rPr lang="en-US" i="1"/>
              <a:t> que </a:t>
            </a:r>
            <a:r>
              <a:rPr lang="en-US" i="1" err="1"/>
              <a:t>imparte</a:t>
            </a:r>
            <a:r>
              <a:rPr lang="en-US" i="1"/>
              <a:t> </a:t>
            </a:r>
            <a:r>
              <a:rPr lang="en-US" i="1" err="1"/>
              <a:t>clase</a:t>
            </a:r>
            <a:r>
              <a:rPr lang="en-US" i="1"/>
              <a:t> al </a:t>
            </a:r>
            <a:r>
              <a:rPr lang="en-US" i="1" err="1"/>
              <a:t>alumno</a:t>
            </a:r>
            <a:r>
              <a:rPr lang="en-US" i="1"/>
              <a:t> o, </a:t>
            </a:r>
            <a:r>
              <a:rPr lang="en-US" i="1" err="1"/>
              <a:t>en</a:t>
            </a:r>
            <a:r>
              <a:rPr lang="en-US" i="1"/>
              <a:t> </a:t>
            </a:r>
            <a:r>
              <a:rPr lang="en-US" i="1" err="1"/>
              <a:t>su</a:t>
            </a:r>
            <a:r>
              <a:rPr lang="en-US" i="1"/>
              <a:t> </a:t>
            </a:r>
            <a:r>
              <a:rPr lang="en-US" i="1" err="1"/>
              <a:t>caso</a:t>
            </a:r>
            <a:r>
              <a:rPr lang="en-US" i="1"/>
              <a:t>, a </a:t>
            </a:r>
            <a:r>
              <a:rPr lang="en-US" i="1" err="1"/>
              <a:t>los</a:t>
            </a:r>
            <a:r>
              <a:rPr lang="en-US" i="1"/>
              <a:t> </a:t>
            </a:r>
            <a:r>
              <a:rPr lang="en-US" i="1" err="1"/>
              <a:t>servicios</a:t>
            </a:r>
            <a:r>
              <a:rPr lang="en-US" i="1"/>
              <a:t> </a:t>
            </a:r>
            <a:r>
              <a:rPr lang="en-US" i="1" err="1"/>
              <a:t>sanitarios</a:t>
            </a:r>
            <a:r>
              <a:rPr lang="en-US" i="1"/>
              <a:t> </a:t>
            </a:r>
            <a:r>
              <a:rPr lang="en-US" i="1" err="1"/>
              <a:t>correspondientes</a:t>
            </a:r>
            <a:r>
              <a:rPr lang="en-US" i="1"/>
              <a:t>, </a:t>
            </a:r>
            <a:r>
              <a:rPr lang="en-US" i="1" err="1"/>
              <a:t>toda</a:t>
            </a:r>
            <a:r>
              <a:rPr lang="en-US" i="1"/>
              <a:t> </a:t>
            </a:r>
            <a:r>
              <a:rPr lang="en-US" i="1" err="1"/>
              <a:t>aquella</a:t>
            </a:r>
            <a:r>
              <a:rPr lang="en-US" i="1"/>
              <a:t> </a:t>
            </a:r>
            <a:r>
              <a:rPr lang="en-US" i="1" err="1"/>
              <a:t>información</a:t>
            </a:r>
            <a:r>
              <a:rPr lang="en-US" i="1"/>
              <a:t> que se </a:t>
            </a:r>
            <a:r>
              <a:rPr lang="en-US" i="1" err="1"/>
              <a:t>considere</a:t>
            </a:r>
            <a:r>
              <a:rPr lang="en-US" i="1"/>
              <a:t> </a:t>
            </a:r>
            <a:r>
              <a:rPr lang="en-US" i="1" err="1"/>
              <a:t>relevante</a:t>
            </a:r>
            <a:r>
              <a:rPr lang="en-US" i="1"/>
              <a:t> para la </a:t>
            </a:r>
            <a:r>
              <a:rPr lang="en-US" i="1" err="1"/>
              <a:t>aplicación</a:t>
            </a:r>
            <a:r>
              <a:rPr lang="en-US" i="1"/>
              <a:t> de la </a:t>
            </a:r>
            <a:r>
              <a:rPr lang="en-US" i="1" err="1"/>
              <a:t>medida</a:t>
            </a:r>
            <a:r>
              <a:rPr lang="en-US" i="1"/>
              <a:t>. </a:t>
            </a:r>
            <a:endParaRPr lang="es-ES"/>
          </a:p>
          <a:p>
            <a:r>
              <a:rPr lang="en-US" i="1"/>
              <a:t>d) El </a:t>
            </a:r>
            <a:r>
              <a:rPr lang="en-US" i="1" err="1"/>
              <a:t>Servicio</a:t>
            </a:r>
            <a:r>
              <a:rPr lang="en-US" i="1"/>
              <a:t> de </a:t>
            </a:r>
            <a:r>
              <a:rPr lang="en-US" i="1" err="1"/>
              <a:t>Inspección</a:t>
            </a:r>
            <a:r>
              <a:rPr lang="en-US" i="1"/>
              <a:t> de Educación, </a:t>
            </a:r>
            <a:r>
              <a:rPr lang="en-US" i="1" err="1"/>
              <a:t>teniendo</a:t>
            </a:r>
            <a:r>
              <a:rPr lang="en-US" i="1"/>
              <a:t> </a:t>
            </a:r>
            <a:r>
              <a:rPr lang="en-US" i="1" err="1"/>
              <a:t>en</a:t>
            </a:r>
            <a:r>
              <a:rPr lang="en-US" i="1"/>
              <a:t> </a:t>
            </a:r>
            <a:r>
              <a:rPr lang="en-US" i="1" err="1"/>
              <a:t>cuenta</a:t>
            </a:r>
            <a:r>
              <a:rPr lang="en-US" i="1"/>
              <a:t> las </a:t>
            </a:r>
            <a:r>
              <a:rPr lang="en-US" i="1" err="1"/>
              <a:t>circunstancias</a:t>
            </a:r>
            <a:r>
              <a:rPr lang="en-US" i="1"/>
              <a:t> que </a:t>
            </a:r>
            <a:r>
              <a:rPr lang="en-US" i="1" err="1"/>
              <a:t>concurren</a:t>
            </a:r>
            <a:r>
              <a:rPr lang="en-US" i="1"/>
              <a:t> </a:t>
            </a:r>
            <a:r>
              <a:rPr lang="en-US" i="1" err="1"/>
              <a:t>en</a:t>
            </a:r>
            <a:r>
              <a:rPr lang="en-US" i="1"/>
              <a:t> </a:t>
            </a:r>
            <a:r>
              <a:rPr lang="en-US" i="1" err="1"/>
              <a:t>el</a:t>
            </a:r>
            <a:r>
              <a:rPr lang="en-US" i="1"/>
              <a:t> </a:t>
            </a:r>
            <a:r>
              <a:rPr lang="en-US" i="1" err="1"/>
              <a:t>alumno</a:t>
            </a:r>
            <a:r>
              <a:rPr lang="en-US" i="1"/>
              <a:t>, </a:t>
            </a:r>
            <a:r>
              <a:rPr lang="en-US" i="1" err="1"/>
              <a:t>elevará</a:t>
            </a:r>
            <a:r>
              <a:rPr lang="en-US" i="1"/>
              <a:t> la </a:t>
            </a:r>
            <a:r>
              <a:rPr lang="en-US" i="1" err="1"/>
              <a:t>solicitud</a:t>
            </a:r>
            <a:r>
              <a:rPr lang="en-US" i="1"/>
              <a:t> al titular de la </a:t>
            </a:r>
            <a:r>
              <a:rPr lang="en-US" i="1" err="1"/>
              <a:t>Dirección</a:t>
            </a:r>
            <a:r>
              <a:rPr lang="en-US" i="1"/>
              <a:t> General </a:t>
            </a:r>
            <a:r>
              <a:rPr lang="en-US" i="1" err="1"/>
              <a:t>competente</a:t>
            </a:r>
            <a:r>
              <a:rPr lang="en-US" i="1"/>
              <a:t> </a:t>
            </a:r>
            <a:r>
              <a:rPr lang="en-US" i="1" err="1"/>
              <a:t>en</a:t>
            </a:r>
            <a:r>
              <a:rPr lang="en-US" i="1"/>
              <a:t> </a:t>
            </a:r>
            <a:r>
              <a:rPr lang="en-US" i="1" err="1"/>
              <a:t>materia</a:t>
            </a:r>
            <a:r>
              <a:rPr lang="en-US" i="1"/>
              <a:t> de </a:t>
            </a:r>
            <a:r>
              <a:rPr lang="en-US" i="1" err="1"/>
              <a:t>Inspección</a:t>
            </a:r>
            <a:r>
              <a:rPr lang="en-US" i="1"/>
              <a:t> </a:t>
            </a:r>
            <a:r>
              <a:rPr lang="en-US" i="1" err="1"/>
              <a:t>Educativa</a:t>
            </a:r>
            <a:r>
              <a:rPr lang="en-US" i="1"/>
              <a:t>, para </a:t>
            </a:r>
            <a:r>
              <a:rPr lang="en-US" i="1" err="1"/>
              <a:t>su</a:t>
            </a:r>
            <a:r>
              <a:rPr lang="en-US" i="1"/>
              <a:t> </a:t>
            </a:r>
            <a:r>
              <a:rPr lang="en-US" i="1" err="1"/>
              <a:t>resolución</a:t>
            </a:r>
            <a:r>
              <a:rPr lang="en-US" i="1"/>
              <a:t>. </a:t>
            </a:r>
            <a:endParaRPr lang="es-ES"/>
          </a:p>
          <a:p>
            <a:r>
              <a:rPr lang="en-US" i="1"/>
              <a:t>e) La </a:t>
            </a:r>
            <a:r>
              <a:rPr lang="en-US" i="1" err="1"/>
              <a:t>distribución</a:t>
            </a:r>
            <a:r>
              <a:rPr lang="en-US" i="1"/>
              <a:t> de las </a:t>
            </a:r>
            <a:r>
              <a:rPr lang="en-US" i="1" err="1"/>
              <a:t>materias</a:t>
            </a:r>
            <a:r>
              <a:rPr lang="en-US" i="1"/>
              <a:t> se </a:t>
            </a:r>
            <a:r>
              <a:rPr lang="en-US" i="1" err="1"/>
              <a:t>realizará</a:t>
            </a:r>
            <a:r>
              <a:rPr lang="en-US" i="1"/>
              <a:t> </a:t>
            </a:r>
            <a:r>
              <a:rPr lang="en-US" i="1" err="1"/>
              <a:t>en</a:t>
            </a:r>
            <a:r>
              <a:rPr lang="en-US" i="1"/>
              <a:t> </a:t>
            </a:r>
            <a:r>
              <a:rPr lang="en-US" i="1" err="1"/>
              <a:t>tres</a:t>
            </a:r>
            <a:r>
              <a:rPr lang="en-US" i="1"/>
              <a:t> </a:t>
            </a:r>
            <a:r>
              <a:rPr lang="en-US" i="1" err="1"/>
              <a:t>bloques</a:t>
            </a:r>
            <a:r>
              <a:rPr lang="en-US" i="1"/>
              <a:t> </a:t>
            </a:r>
            <a:r>
              <a:rPr lang="en-US" i="1" err="1"/>
              <a:t>conforme</a:t>
            </a:r>
            <a:r>
              <a:rPr lang="en-US" i="1"/>
              <a:t> a lo </a:t>
            </a:r>
            <a:r>
              <a:rPr lang="en-US" i="1" err="1"/>
              <a:t>establecido</a:t>
            </a:r>
            <a:r>
              <a:rPr lang="en-US" i="1"/>
              <a:t> </a:t>
            </a:r>
            <a:r>
              <a:rPr lang="en-US" i="1" err="1"/>
              <a:t>en</a:t>
            </a:r>
            <a:r>
              <a:rPr lang="en-US" i="1"/>
              <a:t> </a:t>
            </a:r>
            <a:r>
              <a:rPr lang="en-US" i="1" err="1"/>
              <a:t>el</a:t>
            </a:r>
            <a:r>
              <a:rPr lang="en-US" i="1"/>
              <a:t> </a:t>
            </a:r>
            <a:r>
              <a:rPr lang="en-US" i="1" err="1"/>
              <a:t>anexo</a:t>
            </a:r>
            <a:r>
              <a:rPr lang="en-US" i="1"/>
              <a:t> III. Las </a:t>
            </a:r>
            <a:r>
              <a:rPr lang="en-US" i="1" err="1"/>
              <a:t>materias</a:t>
            </a:r>
            <a:r>
              <a:rPr lang="en-US" i="1"/>
              <a:t> que </a:t>
            </a:r>
            <a:r>
              <a:rPr lang="en-US" i="1" err="1"/>
              <a:t>integran</a:t>
            </a:r>
            <a:r>
              <a:rPr lang="en-US" i="1"/>
              <a:t> </a:t>
            </a:r>
            <a:r>
              <a:rPr lang="en-US" i="1" err="1"/>
              <a:t>cada</a:t>
            </a:r>
            <a:r>
              <a:rPr lang="en-US" i="1"/>
              <a:t> </a:t>
            </a:r>
            <a:r>
              <a:rPr lang="en-US" i="1" err="1"/>
              <a:t>bloque</a:t>
            </a:r>
            <a:r>
              <a:rPr lang="en-US" i="1"/>
              <a:t> </a:t>
            </a:r>
            <a:r>
              <a:rPr lang="en-US" i="1" err="1"/>
              <a:t>deberán</a:t>
            </a:r>
            <a:r>
              <a:rPr lang="en-US" i="1"/>
              <a:t> ser </a:t>
            </a:r>
            <a:r>
              <a:rPr lang="en-US" i="1" err="1"/>
              <a:t>cursadas</a:t>
            </a:r>
            <a:r>
              <a:rPr lang="en-US" i="1"/>
              <a:t> </a:t>
            </a:r>
            <a:r>
              <a:rPr lang="en-US" i="1" err="1"/>
              <a:t>por</a:t>
            </a:r>
            <a:r>
              <a:rPr lang="en-US" i="1"/>
              <a:t> </a:t>
            </a:r>
            <a:r>
              <a:rPr lang="en-US" i="1" err="1"/>
              <a:t>el</a:t>
            </a:r>
            <a:r>
              <a:rPr lang="en-US" i="1"/>
              <a:t> </a:t>
            </a:r>
            <a:r>
              <a:rPr lang="en-US" i="1" err="1"/>
              <a:t>alumno</a:t>
            </a:r>
            <a:r>
              <a:rPr lang="en-US" i="1"/>
              <a:t> </a:t>
            </a:r>
            <a:r>
              <a:rPr lang="en-US" i="1" err="1"/>
              <a:t>en</a:t>
            </a:r>
            <a:r>
              <a:rPr lang="en-US" i="1"/>
              <a:t> un </a:t>
            </a:r>
            <a:r>
              <a:rPr lang="en-US" i="1" err="1"/>
              <a:t>año</a:t>
            </a:r>
            <a:r>
              <a:rPr lang="en-US" i="1"/>
              <a:t> </a:t>
            </a:r>
            <a:r>
              <a:rPr lang="en-US" i="1" err="1"/>
              <a:t>académico</a:t>
            </a:r>
            <a:r>
              <a:rPr lang="en-US" i="1"/>
              <a:t>. </a:t>
            </a:r>
            <a:endParaRPr lang="es-ES"/>
          </a:p>
          <a:p>
            <a:r>
              <a:rPr lang="en-US" i="1"/>
              <a:t>f) El </a:t>
            </a:r>
            <a:r>
              <a:rPr lang="en-US" i="1" err="1"/>
              <a:t>alumno</a:t>
            </a:r>
            <a:r>
              <a:rPr lang="en-US" i="1"/>
              <a:t> </a:t>
            </a:r>
            <a:r>
              <a:rPr lang="en-US" i="1" err="1"/>
              <a:t>constará</a:t>
            </a:r>
            <a:r>
              <a:rPr lang="en-US" i="1"/>
              <a:t> </a:t>
            </a:r>
            <a:r>
              <a:rPr lang="en-US" i="1" err="1"/>
              <a:t>matriculado</a:t>
            </a:r>
            <a:r>
              <a:rPr lang="en-US" i="1"/>
              <a:t> </a:t>
            </a:r>
            <a:r>
              <a:rPr lang="en-US" i="1" err="1"/>
              <a:t>en</a:t>
            </a:r>
            <a:r>
              <a:rPr lang="en-US" i="1"/>
              <a:t> 2º </a:t>
            </a:r>
            <a:r>
              <a:rPr lang="en-US" i="1" err="1"/>
              <a:t>curso</a:t>
            </a:r>
            <a:r>
              <a:rPr lang="en-US" i="1"/>
              <a:t> </a:t>
            </a:r>
            <a:r>
              <a:rPr lang="en-US" i="1" err="1"/>
              <a:t>cuando</a:t>
            </a:r>
            <a:r>
              <a:rPr lang="en-US" i="1"/>
              <a:t> se den las </a:t>
            </a:r>
            <a:r>
              <a:rPr lang="en-US" i="1" err="1"/>
              <a:t>condiciones</a:t>
            </a:r>
            <a:r>
              <a:rPr lang="en-US" i="1"/>
              <a:t> de </a:t>
            </a:r>
            <a:r>
              <a:rPr lang="en-US" i="1" err="1"/>
              <a:t>promoción</a:t>
            </a:r>
            <a:r>
              <a:rPr lang="en-US" i="1"/>
              <a:t> </a:t>
            </a:r>
            <a:r>
              <a:rPr lang="en-US" i="1" err="1"/>
              <a:t>establecidas</a:t>
            </a:r>
            <a:r>
              <a:rPr lang="en-US" i="1"/>
              <a:t> </a:t>
            </a:r>
            <a:r>
              <a:rPr lang="en-US" i="1" err="1"/>
              <a:t>en</a:t>
            </a:r>
            <a:r>
              <a:rPr lang="en-US" i="1"/>
              <a:t> </a:t>
            </a:r>
            <a:r>
              <a:rPr lang="en-US" i="1" err="1"/>
              <a:t>el</a:t>
            </a:r>
            <a:r>
              <a:rPr lang="en-US" i="1"/>
              <a:t> </a:t>
            </a:r>
            <a:r>
              <a:rPr lang="en-US" i="1" err="1"/>
              <a:t>artículo</a:t>
            </a:r>
            <a:r>
              <a:rPr lang="en-US" i="1"/>
              <a:t> 36, del </a:t>
            </a:r>
            <a:r>
              <a:rPr lang="en-US" i="1" err="1"/>
              <a:t>Decreto</a:t>
            </a:r>
            <a:r>
              <a:rPr lang="en-US" i="1"/>
              <a:t> 73/2022, de 27 de </a:t>
            </a:r>
            <a:r>
              <a:rPr lang="en-US" i="1" err="1"/>
              <a:t>julio</a:t>
            </a:r>
            <a:r>
              <a:rPr lang="en-US" i="1"/>
              <a:t>, </a:t>
            </a:r>
            <a:r>
              <a:rPr lang="en-US" i="1" err="1"/>
              <a:t>por</a:t>
            </a:r>
            <a:r>
              <a:rPr lang="en-US" i="1"/>
              <a:t> </a:t>
            </a:r>
            <a:r>
              <a:rPr lang="en-US" i="1" err="1"/>
              <a:t>el</a:t>
            </a:r>
            <a:r>
              <a:rPr lang="en-US" i="1"/>
              <a:t> que se </a:t>
            </a:r>
            <a:r>
              <a:rPr lang="en-US" i="1" err="1"/>
              <a:t>establece</a:t>
            </a:r>
            <a:r>
              <a:rPr lang="en-US" i="1"/>
              <a:t> </a:t>
            </a:r>
            <a:r>
              <a:rPr lang="en-US" i="1" err="1"/>
              <a:t>el</a:t>
            </a:r>
            <a:r>
              <a:rPr lang="en-US" i="1"/>
              <a:t> </a:t>
            </a:r>
            <a:r>
              <a:rPr lang="en-US" i="1" err="1"/>
              <a:t>currículo</a:t>
            </a:r>
            <a:r>
              <a:rPr lang="en-US" i="1"/>
              <a:t> de la Educación </a:t>
            </a:r>
            <a:r>
              <a:rPr lang="en-US" i="1" err="1"/>
              <a:t>Secundaria</a:t>
            </a:r>
            <a:r>
              <a:rPr lang="en-US" i="1"/>
              <a:t> </a:t>
            </a:r>
            <a:r>
              <a:rPr lang="en-US" i="1" err="1"/>
              <a:t>Obligatoria</a:t>
            </a:r>
            <a:r>
              <a:rPr lang="en-US" i="1"/>
              <a:t> y del </a:t>
            </a:r>
            <a:r>
              <a:rPr lang="en-US" i="1" err="1"/>
              <a:t>Bachillerato</a:t>
            </a:r>
            <a:r>
              <a:rPr lang="en-US" i="1"/>
              <a:t> </a:t>
            </a:r>
            <a:r>
              <a:rPr lang="en-US" i="1" err="1"/>
              <a:t>en</a:t>
            </a:r>
            <a:r>
              <a:rPr lang="en-US" i="1"/>
              <a:t> la </a:t>
            </a:r>
            <a:r>
              <a:rPr lang="en-US" i="1" err="1"/>
              <a:t>Comunidad</a:t>
            </a:r>
            <a:r>
              <a:rPr lang="en-US" i="1"/>
              <a:t> </a:t>
            </a:r>
            <a:r>
              <a:rPr lang="en-US" i="1" err="1"/>
              <a:t>Autónoma</a:t>
            </a:r>
            <a:r>
              <a:rPr lang="en-US" i="1"/>
              <a:t> de Cantabria. </a:t>
            </a:r>
            <a:endParaRPr lang="es-ES"/>
          </a:p>
          <a:p>
            <a:r>
              <a:rPr lang="en-US" i="1"/>
              <a:t>g) De la </a:t>
            </a:r>
            <a:r>
              <a:rPr lang="en-US" i="1" err="1"/>
              <a:t>circunstancia</a:t>
            </a:r>
            <a:r>
              <a:rPr lang="en-US" i="1"/>
              <a:t> a la que se </a:t>
            </a:r>
            <a:r>
              <a:rPr lang="en-US" i="1" err="1"/>
              <a:t>refere</a:t>
            </a:r>
            <a:r>
              <a:rPr lang="en-US" i="1"/>
              <a:t> </a:t>
            </a:r>
            <a:r>
              <a:rPr lang="en-US" i="1" err="1"/>
              <a:t>este</a:t>
            </a:r>
            <a:r>
              <a:rPr lang="en-US" i="1"/>
              <a:t> </a:t>
            </a:r>
            <a:r>
              <a:rPr lang="en-US" i="1" err="1"/>
              <a:t>apartado</a:t>
            </a:r>
            <a:r>
              <a:rPr lang="en-US" i="1"/>
              <a:t> se </a:t>
            </a:r>
            <a:r>
              <a:rPr lang="en-US" i="1" err="1"/>
              <a:t>dejará</a:t>
            </a:r>
            <a:r>
              <a:rPr lang="en-US" i="1"/>
              <a:t> </a:t>
            </a:r>
            <a:r>
              <a:rPr lang="en-US" i="1" err="1"/>
              <a:t>constancia</a:t>
            </a:r>
            <a:r>
              <a:rPr lang="en-US" i="1"/>
              <a:t> </a:t>
            </a:r>
            <a:r>
              <a:rPr lang="en-US" i="1" err="1"/>
              <a:t>mediante</a:t>
            </a:r>
            <a:r>
              <a:rPr lang="en-US" i="1"/>
              <a:t> </a:t>
            </a:r>
            <a:r>
              <a:rPr lang="en-US" i="1" err="1"/>
              <a:t>una</a:t>
            </a:r>
            <a:r>
              <a:rPr lang="en-US" i="1"/>
              <a:t> diligencia </a:t>
            </a:r>
            <a:r>
              <a:rPr lang="en-US" i="1" err="1"/>
              <a:t>en</a:t>
            </a:r>
            <a:r>
              <a:rPr lang="en-US" i="1"/>
              <a:t> </a:t>
            </a:r>
            <a:r>
              <a:rPr lang="en-US" i="1" err="1"/>
              <a:t>el</a:t>
            </a:r>
            <a:r>
              <a:rPr lang="en-US" i="1"/>
              <a:t> </a:t>
            </a:r>
            <a:r>
              <a:rPr lang="en-US" i="1" err="1"/>
              <a:t>historial</a:t>
            </a:r>
            <a:r>
              <a:rPr lang="en-US" i="1"/>
              <a:t> </a:t>
            </a:r>
            <a:r>
              <a:rPr lang="en-US" i="1" err="1"/>
              <a:t>académico</a:t>
            </a:r>
            <a:r>
              <a:rPr lang="en-US" i="1"/>
              <a:t>, </a:t>
            </a:r>
            <a:r>
              <a:rPr lang="en-US" i="1" err="1"/>
              <a:t>en</a:t>
            </a:r>
            <a:r>
              <a:rPr lang="en-US" i="1"/>
              <a:t> </a:t>
            </a:r>
            <a:r>
              <a:rPr lang="en-US" i="1" err="1"/>
              <a:t>el</a:t>
            </a:r>
            <a:r>
              <a:rPr lang="en-US" i="1"/>
              <a:t> </a:t>
            </a:r>
            <a:r>
              <a:rPr lang="en-US" i="1" err="1"/>
              <a:t>expediente</a:t>
            </a:r>
            <a:r>
              <a:rPr lang="en-US" i="1"/>
              <a:t> </a:t>
            </a:r>
            <a:r>
              <a:rPr lang="en-US" i="1" err="1"/>
              <a:t>académico</a:t>
            </a:r>
            <a:r>
              <a:rPr lang="en-US" i="1"/>
              <a:t> y, </a:t>
            </a:r>
            <a:r>
              <a:rPr lang="en-US" i="1" err="1"/>
              <a:t>en</a:t>
            </a:r>
            <a:r>
              <a:rPr lang="en-US" i="1"/>
              <a:t> </a:t>
            </a:r>
            <a:r>
              <a:rPr lang="en-US" i="1" err="1"/>
              <a:t>su</a:t>
            </a:r>
            <a:r>
              <a:rPr lang="en-US" i="1"/>
              <a:t> </a:t>
            </a:r>
            <a:r>
              <a:rPr lang="en-US" i="1" err="1"/>
              <a:t>caso</a:t>
            </a:r>
            <a:r>
              <a:rPr lang="en-US" i="1"/>
              <a:t>, </a:t>
            </a:r>
            <a:r>
              <a:rPr lang="en-US" i="1" err="1"/>
              <a:t>en</a:t>
            </a:r>
            <a:r>
              <a:rPr lang="en-US" i="1"/>
              <a:t> </a:t>
            </a:r>
            <a:r>
              <a:rPr lang="en-US" i="1" err="1"/>
              <a:t>el</a:t>
            </a:r>
            <a:r>
              <a:rPr lang="en-US" i="1"/>
              <a:t> </a:t>
            </a:r>
            <a:r>
              <a:rPr lang="en-US" i="1" err="1"/>
              <a:t>informe</a:t>
            </a:r>
            <a:r>
              <a:rPr lang="en-US" i="1"/>
              <a:t> personal </a:t>
            </a:r>
            <a:r>
              <a:rPr lang="en-US" i="1" err="1"/>
              <a:t>por</a:t>
            </a:r>
            <a:r>
              <a:rPr lang="en-US" i="1"/>
              <a:t> </a:t>
            </a:r>
            <a:r>
              <a:rPr lang="en-US" i="1" err="1"/>
              <a:t>traslado</a:t>
            </a:r>
            <a:r>
              <a:rPr lang="en-US" i="1"/>
              <a:t>. </a:t>
            </a:r>
            <a:endParaRPr lang="es-ES"/>
          </a:p>
          <a:p>
            <a:endParaRPr lang="es-ES"/>
          </a:p>
          <a:p>
            <a:endParaRPr lang="es-ES"/>
          </a:p>
          <a:p>
            <a:r>
              <a:rPr lang="en-US" i="1"/>
              <a:t>5. </a:t>
            </a:r>
            <a:r>
              <a:rPr lang="en-US" i="1" err="1"/>
              <a:t>Asimismo</a:t>
            </a:r>
            <a:r>
              <a:rPr lang="en-US" i="1"/>
              <a:t>, </a:t>
            </a:r>
            <a:r>
              <a:rPr lang="en-US" i="1" err="1"/>
              <a:t>podrá</a:t>
            </a:r>
            <a:r>
              <a:rPr lang="en-US" i="1"/>
              <a:t> </a:t>
            </a:r>
            <a:r>
              <a:rPr lang="en-US" i="1" err="1"/>
              <a:t>acogerse</a:t>
            </a:r>
            <a:r>
              <a:rPr lang="en-US" i="1"/>
              <a:t> al </a:t>
            </a:r>
            <a:r>
              <a:rPr lang="en-US" i="1" err="1"/>
              <a:t>fraccionamiento</a:t>
            </a:r>
            <a:r>
              <a:rPr lang="en-US" i="1"/>
              <a:t> del </a:t>
            </a:r>
            <a:r>
              <a:rPr lang="en-US" i="1" err="1"/>
              <a:t>Bachillerato</a:t>
            </a:r>
            <a:r>
              <a:rPr lang="en-US" i="1"/>
              <a:t> </a:t>
            </a:r>
            <a:r>
              <a:rPr lang="en-US" i="1" err="1"/>
              <a:t>el</a:t>
            </a:r>
            <a:r>
              <a:rPr lang="en-US" i="1"/>
              <a:t> </a:t>
            </a:r>
            <a:r>
              <a:rPr lang="en-US" i="1" err="1"/>
              <a:t>alumnado</a:t>
            </a:r>
            <a:r>
              <a:rPr lang="en-US" i="1"/>
              <a:t> que se </a:t>
            </a:r>
            <a:r>
              <a:rPr lang="en-US" i="1" err="1"/>
              <a:t>encuentre</a:t>
            </a:r>
            <a:r>
              <a:rPr lang="en-US" i="1"/>
              <a:t> </a:t>
            </a:r>
            <a:r>
              <a:rPr lang="en-US" i="1" err="1"/>
              <a:t>en</a:t>
            </a:r>
            <a:r>
              <a:rPr lang="en-US" i="1"/>
              <a:t> </a:t>
            </a:r>
            <a:r>
              <a:rPr lang="en-US" i="1" err="1"/>
              <a:t>alguna</a:t>
            </a:r>
            <a:r>
              <a:rPr lang="en-US" i="1"/>
              <a:t> de las </a:t>
            </a:r>
            <a:r>
              <a:rPr lang="en-US" i="1" err="1"/>
              <a:t>siguientes</a:t>
            </a:r>
            <a:r>
              <a:rPr lang="en-US" i="1"/>
              <a:t> </a:t>
            </a:r>
            <a:r>
              <a:rPr lang="en-US" i="1" err="1"/>
              <a:t>circunstancias</a:t>
            </a:r>
            <a:r>
              <a:rPr lang="en-US" i="1"/>
              <a:t>: </a:t>
            </a:r>
            <a:endParaRPr lang="es-ES"/>
          </a:p>
          <a:p>
            <a:r>
              <a:rPr lang="en-US" i="1"/>
              <a:t>a) Que curse la </a:t>
            </a:r>
            <a:r>
              <a:rPr lang="en-US" i="1" err="1"/>
              <a:t>etapa</a:t>
            </a:r>
            <a:r>
              <a:rPr lang="en-US" i="1"/>
              <a:t> de </a:t>
            </a:r>
            <a:r>
              <a:rPr lang="en-US" i="1" err="1"/>
              <a:t>manera</a:t>
            </a:r>
            <a:r>
              <a:rPr lang="en-US" i="1"/>
              <a:t> </a:t>
            </a:r>
            <a:r>
              <a:rPr lang="en-US" i="1" err="1"/>
              <a:t>simultánea</a:t>
            </a:r>
            <a:r>
              <a:rPr lang="en-US" i="1"/>
              <a:t> a las </a:t>
            </a:r>
            <a:r>
              <a:rPr lang="en-US" i="1" err="1"/>
              <a:t>Enseñanzas</a:t>
            </a:r>
            <a:r>
              <a:rPr lang="en-US" i="1"/>
              <a:t> Profesionales de Música o de Danza.</a:t>
            </a:r>
            <a:endParaRPr lang="es-ES"/>
          </a:p>
          <a:p>
            <a:r>
              <a:rPr lang="en-US" i="1"/>
              <a:t>b) Que </a:t>
            </a:r>
            <a:r>
              <a:rPr lang="en-US" i="1" err="1"/>
              <a:t>acredite</a:t>
            </a:r>
            <a:r>
              <a:rPr lang="en-US" i="1"/>
              <a:t> la </a:t>
            </a:r>
            <a:r>
              <a:rPr lang="en-US" i="1" err="1"/>
              <a:t>consideración</a:t>
            </a:r>
            <a:r>
              <a:rPr lang="en-US" i="1"/>
              <a:t> de </a:t>
            </a:r>
            <a:r>
              <a:rPr lang="en-US" i="1" err="1"/>
              <a:t>deportista</a:t>
            </a:r>
            <a:r>
              <a:rPr lang="en-US" i="1"/>
              <a:t> de alto </a:t>
            </a:r>
            <a:r>
              <a:rPr lang="en-US" i="1" err="1"/>
              <a:t>nivel</a:t>
            </a:r>
            <a:r>
              <a:rPr lang="en-US" i="1"/>
              <a:t> o de alto </a:t>
            </a:r>
            <a:r>
              <a:rPr lang="en-US" i="1" err="1"/>
              <a:t>rendimiento</a:t>
            </a:r>
            <a:r>
              <a:rPr lang="en-US" i="1"/>
              <a:t>.</a:t>
            </a:r>
            <a:endParaRPr lang="es-ES"/>
          </a:p>
          <a:p>
            <a:endParaRPr lang="es-ES"/>
          </a:p>
          <a:p>
            <a:endParaRPr lang="es-ES"/>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3</a:t>
            </a:fld>
            <a:endParaRPr lang="es-ES"/>
          </a:p>
        </p:txBody>
      </p:sp>
    </p:spTree>
    <p:extLst>
      <p:ext uri="{BB962C8B-B14F-4D97-AF65-F5344CB8AC3E}">
        <p14:creationId xmlns:p14="http://schemas.microsoft.com/office/powerpoint/2010/main" val="107323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Número de alumnos por modalidad en 1º Bachillerato (2022-2023):</a:t>
            </a:r>
          </a:p>
          <a:p>
            <a:pPr marL="285750" indent="-285750">
              <a:buFont typeface="Arial"/>
              <a:buChar char="•"/>
            </a:pPr>
            <a:r>
              <a:rPr lang="en-US"/>
              <a:t>Artes: Artes </a:t>
            </a:r>
            <a:r>
              <a:rPr lang="en-US" err="1"/>
              <a:t>plásticas</a:t>
            </a:r>
            <a:r>
              <a:rPr lang="en-US"/>
              <a:t> (143), Artes </a:t>
            </a:r>
            <a:r>
              <a:rPr lang="en-US" err="1"/>
              <a:t>escénicas</a:t>
            </a:r>
            <a:r>
              <a:rPr lang="en-US"/>
              <a:t> (53)</a:t>
            </a:r>
            <a:endParaRPr lang="es-ES"/>
          </a:p>
          <a:p>
            <a:pPr marL="285750" indent="-285750">
              <a:buFont typeface="Arial"/>
              <a:buChar char="•"/>
            </a:pPr>
            <a:r>
              <a:rPr lang="en-US" err="1"/>
              <a:t>Ciencias</a:t>
            </a:r>
            <a:r>
              <a:rPr lang="en-US"/>
              <a:t>: 2041</a:t>
            </a:r>
            <a:endParaRPr lang="es-ES"/>
          </a:p>
          <a:p>
            <a:pPr marL="285750" indent="-285750">
              <a:buFont typeface="Arial"/>
              <a:buChar char="•"/>
            </a:pPr>
            <a:r>
              <a:rPr lang="en-US" err="1"/>
              <a:t>Humanidades</a:t>
            </a:r>
            <a:r>
              <a:rPr lang="en-US"/>
              <a:t> y </a:t>
            </a:r>
            <a:r>
              <a:rPr lang="en-US" err="1"/>
              <a:t>Ciencias</a:t>
            </a:r>
            <a:r>
              <a:rPr lang="en-US"/>
              <a:t> </a:t>
            </a:r>
            <a:r>
              <a:rPr lang="en-US" err="1"/>
              <a:t>Sociales</a:t>
            </a:r>
            <a:r>
              <a:rPr lang="en-US"/>
              <a:t>: 1706</a:t>
            </a:r>
            <a:endParaRPr lang="es-ES"/>
          </a:p>
          <a:p>
            <a:pPr marL="285750" indent="-285750">
              <a:buFont typeface="Arial"/>
              <a:buChar char="•"/>
            </a:pPr>
            <a:r>
              <a:rPr lang="en-US"/>
              <a:t>General: 155</a:t>
            </a:r>
            <a:endParaRPr lang="es-ES"/>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4</a:t>
            </a:fld>
            <a:endParaRPr lang="es-ES"/>
          </a:p>
        </p:txBody>
      </p:sp>
    </p:spTree>
    <p:extLst>
      <p:ext uri="{BB962C8B-B14F-4D97-AF65-F5344CB8AC3E}">
        <p14:creationId xmlns:p14="http://schemas.microsoft.com/office/powerpoint/2010/main" val="81030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2.2. Permanencia</a:t>
            </a:r>
          </a:p>
          <a:p>
            <a:r>
              <a:rPr lang="en-US" i="1" err="1"/>
              <a:t>Artículo</a:t>
            </a:r>
            <a:r>
              <a:rPr lang="en-US" i="1"/>
              <a:t> 5. </a:t>
            </a:r>
            <a:r>
              <a:rPr lang="en-US" i="1" err="1"/>
              <a:t>Permanencia</a:t>
            </a:r>
            <a:r>
              <a:rPr lang="en-US" i="1"/>
              <a:t>. </a:t>
            </a:r>
            <a:endParaRPr lang="es-ES"/>
          </a:p>
          <a:p>
            <a:r>
              <a:rPr lang="en-US" i="1"/>
              <a:t>1. El </a:t>
            </a:r>
            <a:r>
              <a:rPr lang="en-US" i="1" err="1"/>
              <a:t>alumnado</a:t>
            </a:r>
            <a:r>
              <a:rPr lang="en-US" i="1"/>
              <a:t> </a:t>
            </a:r>
            <a:r>
              <a:rPr lang="en-US" i="1" err="1"/>
              <a:t>podrá</a:t>
            </a:r>
            <a:r>
              <a:rPr lang="en-US" i="1"/>
              <a:t> </a:t>
            </a:r>
            <a:r>
              <a:rPr lang="en-US" i="1" err="1"/>
              <a:t>permanecer</a:t>
            </a:r>
            <a:r>
              <a:rPr lang="en-US" i="1"/>
              <a:t> </a:t>
            </a:r>
            <a:r>
              <a:rPr lang="en-US" i="1" err="1"/>
              <a:t>escolarizado</a:t>
            </a:r>
            <a:r>
              <a:rPr lang="en-US" i="1"/>
              <a:t> </a:t>
            </a:r>
            <a:r>
              <a:rPr lang="en-US" i="1" err="1"/>
              <a:t>en</a:t>
            </a:r>
            <a:r>
              <a:rPr lang="en-US" i="1"/>
              <a:t> </a:t>
            </a:r>
            <a:r>
              <a:rPr lang="en-US" i="1" err="1"/>
              <a:t>los</a:t>
            </a:r>
            <a:r>
              <a:rPr lang="en-US" i="1"/>
              <a:t> </a:t>
            </a:r>
            <a:r>
              <a:rPr lang="en-US" i="1" err="1"/>
              <a:t>centros</a:t>
            </a:r>
            <a:r>
              <a:rPr lang="en-US" i="1"/>
              <a:t>, </a:t>
            </a:r>
            <a:r>
              <a:rPr lang="en-US" i="1" err="1"/>
              <a:t>en</a:t>
            </a:r>
            <a:r>
              <a:rPr lang="en-US" i="1"/>
              <a:t> </a:t>
            </a:r>
            <a:r>
              <a:rPr lang="en-US" i="1" err="1"/>
              <a:t>régimen</a:t>
            </a:r>
            <a:r>
              <a:rPr lang="en-US" i="1"/>
              <a:t> </a:t>
            </a:r>
            <a:r>
              <a:rPr lang="en-US" i="1" err="1"/>
              <a:t>ordinario</a:t>
            </a:r>
            <a:r>
              <a:rPr lang="en-US" i="1"/>
              <a:t>, </a:t>
            </a:r>
            <a:r>
              <a:rPr lang="en-US" i="1" err="1"/>
              <a:t>durante</a:t>
            </a:r>
            <a:r>
              <a:rPr lang="en-US" i="1"/>
              <a:t> cuatro </a:t>
            </a:r>
            <a:r>
              <a:rPr lang="en-US" i="1" err="1"/>
              <a:t>años</a:t>
            </a:r>
            <a:r>
              <a:rPr lang="en-US" i="1"/>
              <a:t>, </a:t>
            </a:r>
            <a:r>
              <a:rPr lang="en-US" i="1" err="1"/>
              <a:t>consecutivos</a:t>
            </a:r>
            <a:r>
              <a:rPr lang="en-US" i="1"/>
              <a:t> o no. </a:t>
            </a:r>
            <a:r>
              <a:rPr lang="en-US" b="1" i="1" err="1"/>
              <a:t>Quienes</a:t>
            </a:r>
            <a:r>
              <a:rPr lang="en-US" b="1" i="1"/>
              <a:t> </a:t>
            </a:r>
            <a:r>
              <a:rPr lang="en-US" b="1" i="1" err="1"/>
              <a:t>hubieran</a:t>
            </a:r>
            <a:r>
              <a:rPr lang="en-US" b="1" i="1"/>
              <a:t> </a:t>
            </a:r>
            <a:r>
              <a:rPr lang="en-US" b="1" i="1" err="1"/>
              <a:t>agotado</a:t>
            </a:r>
            <a:r>
              <a:rPr lang="en-US" b="1" i="1"/>
              <a:t> ese </a:t>
            </a:r>
            <a:r>
              <a:rPr lang="en-US" b="1" i="1" err="1"/>
              <a:t>plazo</a:t>
            </a:r>
            <a:r>
              <a:rPr lang="en-US" b="1" i="1"/>
              <a:t> </a:t>
            </a:r>
            <a:r>
              <a:rPr lang="en-US" b="1" i="1" err="1"/>
              <a:t>podrán</a:t>
            </a:r>
            <a:r>
              <a:rPr lang="en-US" b="1" i="1"/>
              <a:t> </a:t>
            </a:r>
            <a:r>
              <a:rPr lang="en-US" b="1" i="1" err="1"/>
              <a:t>concluir</a:t>
            </a:r>
            <a:r>
              <a:rPr lang="en-US" b="1" i="1"/>
              <a:t> sus </a:t>
            </a:r>
            <a:r>
              <a:rPr lang="en-US" b="1" i="1" err="1"/>
              <a:t>estudios</a:t>
            </a:r>
            <a:r>
              <a:rPr lang="en-US" b="1" i="1"/>
              <a:t> </a:t>
            </a:r>
            <a:r>
              <a:rPr lang="en-US" b="1" i="1" err="1"/>
              <a:t>en</a:t>
            </a:r>
            <a:r>
              <a:rPr lang="en-US" b="1" i="1"/>
              <a:t> las </a:t>
            </a:r>
            <a:r>
              <a:rPr lang="en-US" b="1" i="1" err="1"/>
              <a:t>enseñanzas</a:t>
            </a:r>
            <a:r>
              <a:rPr lang="en-US" b="1" i="1"/>
              <a:t> para personas </a:t>
            </a:r>
            <a:r>
              <a:rPr lang="en-US" b="1" i="1" err="1"/>
              <a:t>adultas</a:t>
            </a:r>
            <a:r>
              <a:rPr lang="en-US" b="1" i="1"/>
              <a:t>. </a:t>
            </a:r>
            <a:endParaRPr lang="es-ES" b="1">
              <a:ea typeface="Calibri"/>
              <a:cs typeface="Calibri"/>
            </a:endParaRPr>
          </a:p>
          <a:p>
            <a:r>
              <a:rPr lang="en-US" i="1"/>
              <a:t>2. El </a:t>
            </a:r>
            <a:r>
              <a:rPr lang="en-US" i="1" err="1"/>
              <a:t>alumnado</a:t>
            </a:r>
            <a:r>
              <a:rPr lang="en-US" i="1"/>
              <a:t> </a:t>
            </a:r>
            <a:r>
              <a:rPr lang="en-US" i="1" err="1"/>
              <a:t>podrá</a:t>
            </a:r>
            <a:r>
              <a:rPr lang="en-US" i="1"/>
              <a:t> </a:t>
            </a:r>
            <a:r>
              <a:rPr lang="en-US" i="1" err="1"/>
              <a:t>repetir</a:t>
            </a:r>
            <a:r>
              <a:rPr lang="en-US" i="1"/>
              <a:t> </a:t>
            </a:r>
            <a:r>
              <a:rPr lang="en-US" i="1" err="1"/>
              <a:t>cada</a:t>
            </a:r>
            <a:r>
              <a:rPr lang="en-US" i="1"/>
              <a:t> uno de </a:t>
            </a:r>
            <a:r>
              <a:rPr lang="en-US" i="1" err="1"/>
              <a:t>los</a:t>
            </a:r>
            <a:r>
              <a:rPr lang="en-US" i="1"/>
              <a:t> </a:t>
            </a:r>
            <a:r>
              <a:rPr lang="en-US" i="1" err="1"/>
              <a:t>cursos</a:t>
            </a:r>
            <a:r>
              <a:rPr lang="en-US" i="1"/>
              <a:t> de </a:t>
            </a:r>
            <a:r>
              <a:rPr lang="en-US" i="1" err="1"/>
              <a:t>Bachillerato</a:t>
            </a:r>
            <a:r>
              <a:rPr lang="en-US" i="1"/>
              <a:t> </a:t>
            </a:r>
            <a:r>
              <a:rPr lang="en-US" i="1" err="1"/>
              <a:t>una</a:t>
            </a:r>
            <a:r>
              <a:rPr lang="en-US" i="1"/>
              <a:t> sola </a:t>
            </a:r>
            <a:r>
              <a:rPr lang="en-US" i="1" err="1"/>
              <a:t>vez</a:t>
            </a:r>
            <a:r>
              <a:rPr lang="en-US" i="1"/>
              <a:t> </a:t>
            </a:r>
            <a:r>
              <a:rPr lang="en-US" i="1" err="1"/>
              <a:t>como</a:t>
            </a:r>
            <a:r>
              <a:rPr lang="en-US" i="1"/>
              <a:t> </a:t>
            </a:r>
            <a:r>
              <a:rPr lang="en-US" i="1" err="1"/>
              <a:t>máximo</a:t>
            </a:r>
            <a:r>
              <a:rPr lang="en-US" i="1"/>
              <a:t>, </a:t>
            </a:r>
            <a:r>
              <a:rPr lang="en-US" i="1" err="1"/>
              <a:t>si</a:t>
            </a:r>
            <a:r>
              <a:rPr lang="en-US" i="1"/>
              <a:t> bien </a:t>
            </a:r>
            <a:r>
              <a:rPr lang="en-US" i="1" err="1"/>
              <a:t>excepcionalmente</a:t>
            </a:r>
            <a:r>
              <a:rPr lang="en-US" i="1"/>
              <a:t> </a:t>
            </a:r>
            <a:r>
              <a:rPr lang="en-US" i="1" err="1"/>
              <a:t>podrá</a:t>
            </a:r>
            <a:r>
              <a:rPr lang="en-US" i="1"/>
              <a:t> </a:t>
            </a:r>
            <a:r>
              <a:rPr lang="en-US" i="1" err="1"/>
              <a:t>repetir</a:t>
            </a:r>
            <a:r>
              <a:rPr lang="en-US" i="1"/>
              <a:t> uno de </a:t>
            </a:r>
            <a:r>
              <a:rPr lang="en-US" i="1" err="1"/>
              <a:t>los</a:t>
            </a:r>
            <a:r>
              <a:rPr lang="en-US" i="1"/>
              <a:t> </a:t>
            </a:r>
            <a:r>
              <a:rPr lang="en-US" i="1" err="1"/>
              <a:t>cursos</a:t>
            </a:r>
            <a:r>
              <a:rPr lang="en-US" i="1"/>
              <a:t> </a:t>
            </a:r>
            <a:r>
              <a:rPr lang="en-US" i="1" err="1"/>
              <a:t>una</a:t>
            </a:r>
            <a:r>
              <a:rPr lang="en-US" i="1"/>
              <a:t> </a:t>
            </a:r>
            <a:r>
              <a:rPr lang="en-US" i="1" err="1"/>
              <a:t>segunda</a:t>
            </a:r>
            <a:r>
              <a:rPr lang="en-US" i="1"/>
              <a:t> </a:t>
            </a:r>
            <a:r>
              <a:rPr lang="en-US" i="1" err="1"/>
              <a:t>vez</a:t>
            </a:r>
            <a:r>
              <a:rPr lang="en-US" i="1"/>
              <a:t>, </a:t>
            </a:r>
            <a:r>
              <a:rPr lang="en-US" i="1" err="1"/>
              <a:t>previo</a:t>
            </a:r>
            <a:r>
              <a:rPr lang="en-US" i="1"/>
              <a:t> </a:t>
            </a:r>
            <a:r>
              <a:rPr lang="en-US" i="1" err="1"/>
              <a:t>informe</a:t>
            </a:r>
            <a:r>
              <a:rPr lang="en-US" i="1"/>
              <a:t> favorable del </a:t>
            </a:r>
            <a:r>
              <a:rPr lang="en-US" i="1" err="1"/>
              <a:t>equipo</a:t>
            </a:r>
            <a:r>
              <a:rPr lang="en-US" i="1"/>
              <a:t> </a:t>
            </a:r>
            <a:r>
              <a:rPr lang="en-US" i="1" err="1"/>
              <a:t>docente</a:t>
            </a:r>
            <a:r>
              <a:rPr lang="en-US" i="1"/>
              <a:t>, </a:t>
            </a:r>
            <a:r>
              <a:rPr lang="en-US" i="1" err="1"/>
              <a:t>siempre</a:t>
            </a:r>
            <a:r>
              <a:rPr lang="en-US" i="1"/>
              <a:t> que no se </a:t>
            </a:r>
            <a:r>
              <a:rPr lang="en-US" i="1" err="1"/>
              <a:t>supere</a:t>
            </a:r>
            <a:r>
              <a:rPr lang="en-US" i="1"/>
              <a:t> </a:t>
            </a:r>
            <a:r>
              <a:rPr lang="en-US" i="1" err="1"/>
              <a:t>el</a:t>
            </a:r>
            <a:r>
              <a:rPr lang="en-US" i="1"/>
              <a:t> </a:t>
            </a:r>
            <a:r>
              <a:rPr lang="en-US" i="1" err="1"/>
              <a:t>plazo</a:t>
            </a:r>
            <a:r>
              <a:rPr lang="en-US" i="1"/>
              <a:t> </a:t>
            </a:r>
            <a:r>
              <a:rPr lang="en-US" i="1" err="1"/>
              <a:t>máximo</a:t>
            </a:r>
            <a:r>
              <a:rPr lang="en-US" i="1"/>
              <a:t> </a:t>
            </a:r>
            <a:r>
              <a:rPr lang="en-US" i="1" err="1"/>
              <a:t>previsto</a:t>
            </a:r>
            <a:r>
              <a:rPr lang="en-US" i="1"/>
              <a:t> </a:t>
            </a:r>
            <a:r>
              <a:rPr lang="en-US" i="1" err="1"/>
              <a:t>en</a:t>
            </a:r>
            <a:r>
              <a:rPr lang="en-US" i="1"/>
              <a:t> </a:t>
            </a:r>
            <a:r>
              <a:rPr lang="en-US" i="1" err="1"/>
              <a:t>el</a:t>
            </a:r>
            <a:r>
              <a:rPr lang="en-US" i="1"/>
              <a:t> </a:t>
            </a:r>
            <a:r>
              <a:rPr lang="en-US" i="1" err="1"/>
              <a:t>apartado</a:t>
            </a:r>
            <a:r>
              <a:rPr lang="en-US" i="1"/>
              <a:t> anterior. </a:t>
            </a:r>
            <a:endParaRPr lang="es-ES"/>
          </a:p>
          <a:p>
            <a:r>
              <a:rPr lang="en-US" i="1"/>
              <a:t>3. Con </a:t>
            </a:r>
            <a:r>
              <a:rPr lang="en-US" i="1" err="1"/>
              <a:t>objeto</a:t>
            </a:r>
            <a:r>
              <a:rPr lang="en-US" i="1"/>
              <a:t> de no </a:t>
            </a:r>
            <a:r>
              <a:rPr lang="en-US" i="1" err="1"/>
              <a:t>agotar</a:t>
            </a:r>
            <a:r>
              <a:rPr lang="en-US" i="1"/>
              <a:t> </a:t>
            </a:r>
            <a:r>
              <a:rPr lang="en-US" i="1" err="1"/>
              <a:t>el</a:t>
            </a:r>
            <a:r>
              <a:rPr lang="en-US" i="1"/>
              <a:t> </a:t>
            </a:r>
            <a:r>
              <a:rPr lang="en-US" i="1" err="1"/>
              <a:t>número</a:t>
            </a:r>
            <a:r>
              <a:rPr lang="en-US" i="1"/>
              <a:t> de </a:t>
            </a:r>
            <a:r>
              <a:rPr lang="en-US" i="1" err="1"/>
              <a:t>años</a:t>
            </a:r>
            <a:r>
              <a:rPr lang="en-US" i="1"/>
              <a:t> </a:t>
            </a:r>
            <a:r>
              <a:rPr lang="en-US" i="1" err="1"/>
              <a:t>durante</a:t>
            </a:r>
            <a:r>
              <a:rPr lang="en-US" i="1"/>
              <a:t> </a:t>
            </a:r>
            <a:r>
              <a:rPr lang="en-US" i="1" err="1"/>
              <a:t>los</a:t>
            </a:r>
            <a:r>
              <a:rPr lang="en-US" i="1"/>
              <a:t> </a:t>
            </a:r>
            <a:r>
              <a:rPr lang="en-US" i="1" err="1"/>
              <a:t>cuales</a:t>
            </a:r>
            <a:r>
              <a:rPr lang="en-US" i="1"/>
              <a:t> se </a:t>
            </a:r>
            <a:r>
              <a:rPr lang="en-US" i="1" err="1"/>
              <a:t>puede</a:t>
            </a:r>
            <a:r>
              <a:rPr lang="en-US" i="1"/>
              <a:t> </a:t>
            </a:r>
            <a:r>
              <a:rPr lang="en-US" i="1" err="1"/>
              <a:t>permanecer</a:t>
            </a:r>
            <a:r>
              <a:rPr lang="en-US" i="1"/>
              <a:t> </a:t>
            </a:r>
            <a:r>
              <a:rPr lang="en-US" i="1" err="1"/>
              <a:t>cursando</a:t>
            </a:r>
            <a:r>
              <a:rPr lang="en-US" i="1"/>
              <a:t> </a:t>
            </a:r>
            <a:r>
              <a:rPr lang="en-US" i="1" err="1"/>
              <a:t>Bachillerato</a:t>
            </a:r>
            <a:r>
              <a:rPr lang="en-US" i="1"/>
              <a:t> </a:t>
            </a:r>
            <a:r>
              <a:rPr lang="en-US" i="1" err="1"/>
              <a:t>en</a:t>
            </a:r>
            <a:r>
              <a:rPr lang="en-US" i="1"/>
              <a:t> </a:t>
            </a:r>
            <a:r>
              <a:rPr lang="en-US" i="1" err="1"/>
              <a:t>régimen</a:t>
            </a:r>
            <a:r>
              <a:rPr lang="en-US" i="1"/>
              <a:t> </a:t>
            </a:r>
            <a:r>
              <a:rPr lang="en-US" i="1" err="1"/>
              <a:t>ordinario</a:t>
            </a:r>
            <a:r>
              <a:rPr lang="en-US" i="1"/>
              <a:t>, </a:t>
            </a:r>
            <a:r>
              <a:rPr lang="en-US" i="1" err="1"/>
              <a:t>el</a:t>
            </a:r>
            <a:r>
              <a:rPr lang="en-US" i="1"/>
              <a:t> </a:t>
            </a:r>
            <a:r>
              <a:rPr lang="en-US" i="1" err="1"/>
              <a:t>alumnado</a:t>
            </a:r>
            <a:r>
              <a:rPr lang="en-US" i="1"/>
              <a:t> </a:t>
            </a:r>
            <a:r>
              <a:rPr lang="en-US" i="1" err="1"/>
              <a:t>podrá</a:t>
            </a:r>
            <a:r>
              <a:rPr lang="en-US" i="1"/>
              <a:t> </a:t>
            </a:r>
            <a:r>
              <a:rPr lang="en-US" i="1" err="1"/>
              <a:t>solicitar</a:t>
            </a:r>
            <a:r>
              <a:rPr lang="en-US" i="1"/>
              <a:t> la </a:t>
            </a:r>
            <a:r>
              <a:rPr lang="en-US" i="1" err="1"/>
              <a:t>anulación</a:t>
            </a:r>
            <a:r>
              <a:rPr lang="en-US" i="1"/>
              <a:t> de la </a:t>
            </a:r>
            <a:r>
              <a:rPr lang="en-US" i="1" err="1"/>
              <a:t>matrícula</a:t>
            </a:r>
            <a:r>
              <a:rPr lang="en-US" i="1"/>
              <a:t> al director del </a:t>
            </a:r>
            <a:r>
              <a:rPr lang="en-US" i="1" err="1"/>
              <a:t>centro</a:t>
            </a:r>
            <a:r>
              <a:rPr lang="en-US" i="1"/>
              <a:t> </a:t>
            </a:r>
            <a:r>
              <a:rPr lang="en-US" i="1" err="1"/>
              <a:t>en</a:t>
            </a:r>
            <a:r>
              <a:rPr lang="en-US" i="1"/>
              <a:t> </a:t>
            </a:r>
            <a:r>
              <a:rPr lang="en-US" i="1" err="1"/>
              <a:t>el</a:t>
            </a:r>
            <a:r>
              <a:rPr lang="en-US" i="1"/>
              <a:t> que curse sus </a:t>
            </a:r>
            <a:r>
              <a:rPr lang="en-US" i="1" err="1"/>
              <a:t>estudios</a:t>
            </a:r>
            <a:r>
              <a:rPr lang="en-US" i="1"/>
              <a:t>, o de </a:t>
            </a:r>
            <a:r>
              <a:rPr lang="en-US" i="1" err="1"/>
              <a:t>aquel</a:t>
            </a:r>
            <a:r>
              <a:rPr lang="en-US" i="1"/>
              <a:t> al que </a:t>
            </a:r>
            <a:r>
              <a:rPr lang="en-US" i="1" err="1"/>
              <a:t>esté</a:t>
            </a:r>
            <a:r>
              <a:rPr lang="en-US" i="1"/>
              <a:t> </a:t>
            </a:r>
            <a:r>
              <a:rPr lang="en-US" i="1" err="1"/>
              <a:t>adscrito</a:t>
            </a:r>
            <a:r>
              <a:rPr lang="en-US" i="1"/>
              <a:t> </a:t>
            </a:r>
            <a:r>
              <a:rPr lang="en-US" i="1" err="1"/>
              <a:t>el</a:t>
            </a:r>
            <a:r>
              <a:rPr lang="en-US" i="1"/>
              <a:t> </a:t>
            </a:r>
            <a:r>
              <a:rPr lang="en-US" i="1" err="1"/>
              <a:t>centro</a:t>
            </a:r>
            <a:r>
              <a:rPr lang="en-US" i="1"/>
              <a:t> </a:t>
            </a:r>
            <a:r>
              <a:rPr lang="en-US" i="1" err="1"/>
              <a:t>donde</a:t>
            </a:r>
            <a:r>
              <a:rPr lang="en-US" i="1"/>
              <a:t> </a:t>
            </a:r>
            <a:r>
              <a:rPr lang="en-US" i="1" err="1"/>
              <a:t>recibe</a:t>
            </a:r>
            <a:r>
              <a:rPr lang="en-US" i="1"/>
              <a:t> </a:t>
            </a:r>
            <a:r>
              <a:rPr lang="en-US" i="1" err="1"/>
              <a:t>enseñanzas</a:t>
            </a:r>
            <a:r>
              <a:rPr lang="en-US" i="1"/>
              <a:t>, </a:t>
            </a:r>
            <a:r>
              <a:rPr lang="en-US" i="1" err="1"/>
              <a:t>cuando</a:t>
            </a:r>
            <a:r>
              <a:rPr lang="en-US" i="1"/>
              <a:t> </a:t>
            </a:r>
            <a:r>
              <a:rPr lang="en-US" i="1" err="1"/>
              <a:t>concurra</a:t>
            </a:r>
            <a:r>
              <a:rPr lang="en-US" i="1"/>
              <a:t> </a:t>
            </a:r>
            <a:r>
              <a:rPr lang="en-US" i="1" err="1"/>
              <a:t>alguna</a:t>
            </a:r>
            <a:r>
              <a:rPr lang="en-US" i="1"/>
              <a:t> de las </a:t>
            </a:r>
            <a:r>
              <a:rPr lang="en-US" i="1" err="1"/>
              <a:t>circunstancias</a:t>
            </a:r>
            <a:r>
              <a:rPr lang="en-US" i="1"/>
              <a:t> </a:t>
            </a:r>
            <a:r>
              <a:rPr lang="en-US" i="1" err="1"/>
              <a:t>siguientes</a:t>
            </a:r>
            <a:r>
              <a:rPr lang="en-US" i="1"/>
              <a:t>: </a:t>
            </a:r>
            <a:endParaRPr lang="es-ES"/>
          </a:p>
          <a:p>
            <a:endParaRPr lang="es-ES"/>
          </a:p>
          <a:p>
            <a:endParaRPr lang="es-ES"/>
          </a:p>
          <a:p>
            <a:r>
              <a:rPr lang="en-US" i="1"/>
              <a:t>a) </a:t>
            </a:r>
            <a:r>
              <a:rPr lang="en-US" i="1" err="1"/>
              <a:t>Enfermedad</a:t>
            </a:r>
            <a:r>
              <a:rPr lang="en-US" i="1"/>
              <a:t> </a:t>
            </a:r>
            <a:r>
              <a:rPr lang="en-US" i="1" err="1"/>
              <a:t>prolongada</a:t>
            </a:r>
            <a:r>
              <a:rPr lang="en-US" i="1"/>
              <a:t> de </a:t>
            </a:r>
            <a:r>
              <a:rPr lang="en-US" i="1" err="1"/>
              <a:t>carácter</a:t>
            </a:r>
            <a:r>
              <a:rPr lang="en-US" i="1"/>
              <a:t> </a:t>
            </a:r>
            <a:r>
              <a:rPr lang="en-US" i="1" err="1"/>
              <a:t>físico</a:t>
            </a:r>
            <a:r>
              <a:rPr lang="en-US" i="1"/>
              <a:t> o </a:t>
            </a:r>
            <a:r>
              <a:rPr lang="en-US" i="1" err="1"/>
              <a:t>psíquico</a:t>
            </a:r>
            <a:r>
              <a:rPr lang="en-US" i="1"/>
              <a:t>. </a:t>
            </a:r>
            <a:endParaRPr lang="es-ES"/>
          </a:p>
          <a:p>
            <a:r>
              <a:rPr lang="en-US" i="1"/>
              <a:t>b) </a:t>
            </a:r>
            <a:r>
              <a:rPr lang="en-US" i="1" err="1"/>
              <a:t>Incorporación</a:t>
            </a:r>
            <a:r>
              <a:rPr lang="en-US" i="1"/>
              <a:t> a un </a:t>
            </a:r>
            <a:r>
              <a:rPr lang="en-US" i="1" err="1"/>
              <a:t>puesto</a:t>
            </a:r>
            <a:r>
              <a:rPr lang="en-US" i="1"/>
              <a:t> de </a:t>
            </a:r>
            <a:r>
              <a:rPr lang="en-US" i="1" err="1"/>
              <a:t>trabajo</a:t>
            </a:r>
            <a:r>
              <a:rPr lang="en-US" i="1"/>
              <a:t>. </a:t>
            </a:r>
            <a:endParaRPr lang="es-ES"/>
          </a:p>
          <a:p>
            <a:r>
              <a:rPr lang="en-US" i="1"/>
              <a:t>c) </a:t>
            </a:r>
            <a:r>
              <a:rPr lang="en-US" i="1" err="1"/>
              <a:t>Obligaciones</a:t>
            </a:r>
            <a:r>
              <a:rPr lang="en-US" i="1"/>
              <a:t> de </a:t>
            </a:r>
            <a:r>
              <a:rPr lang="en-US" i="1" err="1"/>
              <a:t>tipo</a:t>
            </a:r>
            <a:r>
              <a:rPr lang="en-US" i="1"/>
              <a:t> familiar. </a:t>
            </a:r>
            <a:endParaRPr lang="es-ES"/>
          </a:p>
          <a:p>
            <a:r>
              <a:rPr lang="en-US" i="1"/>
              <a:t>d) </a:t>
            </a:r>
            <a:r>
              <a:rPr lang="en-US" i="1" err="1"/>
              <a:t>Cualquier</a:t>
            </a:r>
            <a:r>
              <a:rPr lang="en-US" i="1"/>
              <a:t> </a:t>
            </a:r>
            <a:r>
              <a:rPr lang="en-US" i="1" err="1"/>
              <a:t>otra</a:t>
            </a:r>
            <a:r>
              <a:rPr lang="en-US" i="1"/>
              <a:t> </a:t>
            </a:r>
            <a:r>
              <a:rPr lang="en-US" i="1" err="1"/>
              <a:t>circunstancia</a:t>
            </a:r>
            <a:r>
              <a:rPr lang="en-US" i="1"/>
              <a:t>, </a:t>
            </a:r>
            <a:r>
              <a:rPr lang="en-US" i="1" err="1"/>
              <a:t>debidamente</a:t>
            </a:r>
            <a:r>
              <a:rPr lang="en-US" i="1"/>
              <a:t> </a:t>
            </a:r>
            <a:r>
              <a:rPr lang="en-US" i="1" err="1"/>
              <a:t>justifcada</a:t>
            </a:r>
            <a:r>
              <a:rPr lang="en-US" i="1"/>
              <a:t>, que </a:t>
            </a:r>
            <a:r>
              <a:rPr lang="en-US" i="1" err="1"/>
              <a:t>impida</a:t>
            </a:r>
            <a:r>
              <a:rPr lang="en-US" i="1"/>
              <a:t> la normal </a:t>
            </a:r>
            <a:r>
              <a:rPr lang="en-US" i="1" err="1"/>
              <a:t>dedicación</a:t>
            </a:r>
            <a:r>
              <a:rPr lang="en-US" i="1"/>
              <a:t> al </a:t>
            </a:r>
            <a:r>
              <a:rPr lang="en-US" i="1" err="1"/>
              <a:t>estudio</a:t>
            </a:r>
            <a:r>
              <a:rPr lang="en-US" i="1"/>
              <a:t>. </a:t>
            </a:r>
            <a:endParaRPr lang="es-ES"/>
          </a:p>
          <a:p>
            <a:endParaRPr lang="es-ES"/>
          </a:p>
          <a:p>
            <a:endParaRPr lang="es-ES"/>
          </a:p>
          <a:p>
            <a:r>
              <a:rPr lang="en-US" i="1"/>
              <a:t>Las solicitudes se </a:t>
            </a:r>
            <a:r>
              <a:rPr lang="en-US" i="1" err="1"/>
              <a:t>formularán</a:t>
            </a:r>
            <a:r>
              <a:rPr lang="en-US" i="1"/>
              <a:t> antes de </a:t>
            </a:r>
            <a:r>
              <a:rPr lang="en-US" i="1" err="1"/>
              <a:t>fnalizar</a:t>
            </a:r>
            <a:r>
              <a:rPr lang="en-US" i="1"/>
              <a:t> </a:t>
            </a:r>
            <a:r>
              <a:rPr lang="en-US" i="1" err="1"/>
              <a:t>el</a:t>
            </a:r>
            <a:r>
              <a:rPr lang="en-US" i="1"/>
              <a:t> </a:t>
            </a:r>
            <a:r>
              <a:rPr lang="en-US" i="1" err="1"/>
              <a:t>mes</a:t>
            </a:r>
            <a:r>
              <a:rPr lang="en-US" i="1"/>
              <a:t> de </a:t>
            </a:r>
            <a:r>
              <a:rPr lang="en-US" i="1" err="1"/>
              <a:t>abril</a:t>
            </a:r>
            <a:r>
              <a:rPr lang="en-US" i="1"/>
              <a:t> y </a:t>
            </a:r>
            <a:r>
              <a:rPr lang="en-US" i="1" err="1"/>
              <a:t>serán</a:t>
            </a:r>
            <a:r>
              <a:rPr lang="en-US" i="1"/>
              <a:t> </a:t>
            </a:r>
            <a:r>
              <a:rPr lang="en-US" i="1" err="1"/>
              <a:t>resueltas</a:t>
            </a:r>
            <a:r>
              <a:rPr lang="en-US" i="1"/>
              <a:t>, de forma </a:t>
            </a:r>
            <a:r>
              <a:rPr lang="en-US" i="1" err="1"/>
              <a:t>motivada</a:t>
            </a:r>
            <a:r>
              <a:rPr lang="en-US" i="1"/>
              <a:t> </a:t>
            </a:r>
            <a:r>
              <a:rPr lang="en-US" i="1" err="1"/>
              <a:t>por</a:t>
            </a:r>
            <a:r>
              <a:rPr lang="en-US" i="1"/>
              <a:t> la persona titular de la </a:t>
            </a:r>
            <a:r>
              <a:rPr lang="en-US" i="1" err="1"/>
              <a:t>dirección</a:t>
            </a:r>
            <a:r>
              <a:rPr lang="en-US" i="1"/>
              <a:t> del </a:t>
            </a:r>
            <a:r>
              <a:rPr lang="en-US" i="1" err="1"/>
              <a:t>centro</a:t>
            </a:r>
            <a:r>
              <a:rPr lang="en-US" i="1"/>
              <a:t>, </a:t>
            </a:r>
            <a:r>
              <a:rPr lang="en-US" i="1" err="1"/>
              <a:t>quien</a:t>
            </a:r>
            <a:r>
              <a:rPr lang="en-US" i="1"/>
              <a:t> </a:t>
            </a:r>
            <a:r>
              <a:rPr lang="en-US" i="1" err="1"/>
              <a:t>podrá</a:t>
            </a:r>
            <a:r>
              <a:rPr lang="en-US" i="1"/>
              <a:t> </a:t>
            </a:r>
            <a:r>
              <a:rPr lang="en-US" i="1" err="1"/>
              <a:t>recabar</a:t>
            </a:r>
            <a:r>
              <a:rPr lang="en-US" i="1"/>
              <a:t> </a:t>
            </a:r>
            <a:r>
              <a:rPr lang="en-US" i="1" err="1"/>
              <a:t>los</a:t>
            </a:r>
            <a:r>
              <a:rPr lang="en-US" i="1"/>
              <a:t> </a:t>
            </a:r>
            <a:r>
              <a:rPr lang="en-US" i="1" err="1"/>
              <a:t>informes</a:t>
            </a:r>
            <a:r>
              <a:rPr lang="en-US" i="1"/>
              <a:t> que </a:t>
            </a:r>
            <a:r>
              <a:rPr lang="en-US" i="1" err="1"/>
              <a:t>estime</a:t>
            </a:r>
            <a:r>
              <a:rPr lang="en-US" i="1"/>
              <a:t> </a:t>
            </a:r>
            <a:r>
              <a:rPr lang="en-US" i="1" err="1"/>
              <a:t>pertinentes</a:t>
            </a:r>
            <a:r>
              <a:rPr lang="en-US" i="1"/>
              <a:t>. La </a:t>
            </a:r>
            <a:r>
              <a:rPr lang="en-US" i="1" err="1"/>
              <a:t>matrícula</a:t>
            </a:r>
            <a:r>
              <a:rPr lang="en-US" i="1"/>
              <a:t> </a:t>
            </a:r>
            <a:r>
              <a:rPr lang="en-US" i="1" err="1"/>
              <a:t>anulada</a:t>
            </a:r>
            <a:r>
              <a:rPr lang="en-US" i="1"/>
              <a:t> no se </a:t>
            </a:r>
            <a:r>
              <a:rPr lang="en-US" i="1" err="1"/>
              <a:t>tendrá</a:t>
            </a:r>
            <a:r>
              <a:rPr lang="en-US" i="1"/>
              <a:t> </a:t>
            </a:r>
            <a:r>
              <a:rPr lang="en-US" i="1" err="1"/>
              <a:t>en</a:t>
            </a:r>
            <a:r>
              <a:rPr lang="en-US" i="1"/>
              <a:t> </a:t>
            </a:r>
            <a:r>
              <a:rPr lang="en-US" i="1" err="1"/>
              <a:t>cuenta</a:t>
            </a:r>
            <a:r>
              <a:rPr lang="en-US" i="1"/>
              <a:t> a </a:t>
            </a:r>
            <a:r>
              <a:rPr lang="en-US" i="1" err="1"/>
              <a:t>los</a:t>
            </a:r>
            <a:r>
              <a:rPr lang="en-US" i="1"/>
              <a:t> </a:t>
            </a:r>
            <a:r>
              <a:rPr lang="en-US" i="1" err="1"/>
              <a:t>efectos</a:t>
            </a:r>
            <a:r>
              <a:rPr lang="en-US" i="1"/>
              <a:t> del </a:t>
            </a:r>
            <a:r>
              <a:rPr lang="en-US" i="1" err="1"/>
              <a:t>cómputo</a:t>
            </a:r>
            <a:r>
              <a:rPr lang="en-US" i="1"/>
              <a:t> de </a:t>
            </a:r>
            <a:r>
              <a:rPr lang="en-US" i="1" err="1"/>
              <a:t>los</a:t>
            </a:r>
            <a:r>
              <a:rPr lang="en-US" i="1"/>
              <a:t> cuatro </a:t>
            </a:r>
            <a:r>
              <a:rPr lang="en-US" i="1" err="1"/>
              <a:t>años</a:t>
            </a:r>
            <a:r>
              <a:rPr lang="en-US" i="1"/>
              <a:t> de </a:t>
            </a:r>
            <a:r>
              <a:rPr lang="en-US" i="1" err="1"/>
              <a:t>permanencia</a:t>
            </a:r>
            <a:r>
              <a:rPr lang="en-US" i="1"/>
              <a:t> </a:t>
            </a:r>
            <a:r>
              <a:rPr lang="en-US" i="1" err="1"/>
              <a:t>en</a:t>
            </a:r>
            <a:r>
              <a:rPr lang="en-US" i="1"/>
              <a:t> </a:t>
            </a:r>
            <a:r>
              <a:rPr lang="en-US" i="1" err="1"/>
              <a:t>estas</a:t>
            </a:r>
            <a:r>
              <a:rPr lang="en-US" i="1"/>
              <a:t> </a:t>
            </a:r>
            <a:r>
              <a:rPr lang="en-US" i="1" err="1"/>
              <a:t>enseñanzas</a:t>
            </a:r>
            <a:r>
              <a:rPr lang="en-US" i="1"/>
              <a:t>. El </a:t>
            </a:r>
            <a:r>
              <a:rPr lang="en-US" i="1" err="1"/>
              <a:t>centro</a:t>
            </a:r>
            <a:r>
              <a:rPr lang="en-US" i="1"/>
              <a:t> </a:t>
            </a:r>
            <a:r>
              <a:rPr lang="en-US" i="1" err="1"/>
              <a:t>facilitará</a:t>
            </a:r>
            <a:r>
              <a:rPr lang="en-US" i="1"/>
              <a:t> al </a:t>
            </a:r>
            <a:r>
              <a:rPr lang="en-US" i="1" err="1"/>
              <a:t>alumnado</a:t>
            </a:r>
            <a:r>
              <a:rPr lang="en-US" i="1"/>
              <a:t> la </a:t>
            </a:r>
            <a:r>
              <a:rPr lang="en-US" i="1" err="1"/>
              <a:t>información</a:t>
            </a:r>
            <a:r>
              <a:rPr lang="en-US" i="1"/>
              <a:t> </a:t>
            </a:r>
            <a:r>
              <a:rPr lang="en-US" i="1" err="1"/>
              <a:t>referida</a:t>
            </a:r>
            <a:r>
              <a:rPr lang="en-US" i="1"/>
              <a:t> a </a:t>
            </a:r>
            <a:r>
              <a:rPr lang="en-US" i="1" err="1"/>
              <a:t>este</a:t>
            </a:r>
            <a:r>
              <a:rPr lang="en-US" i="1"/>
              <a:t> </a:t>
            </a:r>
            <a:r>
              <a:rPr lang="en-US" i="1" err="1"/>
              <a:t>procedimiento</a:t>
            </a:r>
            <a:r>
              <a:rPr lang="en-US" i="1"/>
              <a:t> </a:t>
            </a:r>
            <a:r>
              <a:rPr lang="en-US" i="1" err="1"/>
              <a:t>en</a:t>
            </a:r>
            <a:r>
              <a:rPr lang="en-US" i="1"/>
              <a:t> </a:t>
            </a:r>
            <a:r>
              <a:rPr lang="en-US" i="1" err="1"/>
              <a:t>el</a:t>
            </a:r>
            <a:r>
              <a:rPr lang="en-US" i="1"/>
              <a:t> </a:t>
            </a:r>
            <a:r>
              <a:rPr lang="en-US" i="1" err="1"/>
              <a:t>momento</a:t>
            </a:r>
            <a:r>
              <a:rPr lang="en-US" i="1"/>
              <a:t> de </a:t>
            </a:r>
            <a:r>
              <a:rPr lang="en-US" i="1" err="1"/>
              <a:t>formalizar</a:t>
            </a:r>
            <a:r>
              <a:rPr lang="en-US" i="1"/>
              <a:t> la </a:t>
            </a:r>
            <a:r>
              <a:rPr lang="en-US" i="1" err="1"/>
              <a:t>matrícula</a:t>
            </a:r>
            <a:r>
              <a:rPr lang="en-US" i="1"/>
              <a:t>. </a:t>
            </a:r>
            <a:endParaRPr lang="es-ES"/>
          </a:p>
          <a:p>
            <a:endParaRPr lang="es-ES"/>
          </a:p>
          <a:p>
            <a:endParaRPr lang="es-ES"/>
          </a:p>
          <a:p>
            <a:r>
              <a:rPr lang="en-US" i="1"/>
              <a:t>4. De </a:t>
            </a:r>
            <a:r>
              <a:rPr lang="en-US" i="1" err="1"/>
              <a:t>manera</a:t>
            </a:r>
            <a:r>
              <a:rPr lang="en-US" i="1"/>
              <a:t> </a:t>
            </a:r>
            <a:r>
              <a:rPr lang="en-US" i="1" err="1"/>
              <a:t>excepcional</a:t>
            </a:r>
            <a:r>
              <a:rPr lang="en-US" i="1"/>
              <a:t>, </a:t>
            </a:r>
            <a:r>
              <a:rPr lang="en-US" i="1" err="1"/>
              <a:t>el</a:t>
            </a:r>
            <a:r>
              <a:rPr lang="en-US" i="1"/>
              <a:t> </a:t>
            </a:r>
            <a:r>
              <a:rPr lang="en-US" i="1" err="1"/>
              <a:t>alumnado</a:t>
            </a:r>
            <a:r>
              <a:rPr lang="en-US" i="1"/>
              <a:t> </a:t>
            </a:r>
            <a:r>
              <a:rPr lang="en-US" b="1" i="1" err="1"/>
              <a:t>podrá</a:t>
            </a:r>
            <a:r>
              <a:rPr lang="en-US" b="1" i="1"/>
              <a:t> </a:t>
            </a:r>
            <a:r>
              <a:rPr lang="en-US" b="1" i="1" err="1"/>
              <a:t>prolongar</a:t>
            </a:r>
            <a:r>
              <a:rPr lang="en-US" b="1" i="1"/>
              <a:t> </a:t>
            </a:r>
            <a:r>
              <a:rPr lang="en-US" b="1" i="1" err="1"/>
              <a:t>en</a:t>
            </a:r>
            <a:r>
              <a:rPr lang="en-US" b="1" i="1"/>
              <a:t> un </a:t>
            </a:r>
            <a:r>
              <a:rPr lang="en-US" b="1" i="1" err="1"/>
              <a:t>año</a:t>
            </a:r>
            <a:r>
              <a:rPr lang="en-US" b="1" i="1"/>
              <a:t> </a:t>
            </a:r>
            <a:r>
              <a:rPr lang="en-US" b="1" i="1" err="1"/>
              <a:t>el</a:t>
            </a:r>
            <a:r>
              <a:rPr lang="en-US" b="1" i="1"/>
              <a:t> </a:t>
            </a:r>
            <a:r>
              <a:rPr lang="en-US" b="1" i="1" err="1"/>
              <a:t>tiempo</a:t>
            </a:r>
            <a:r>
              <a:rPr lang="en-US" b="1" i="1"/>
              <a:t> </a:t>
            </a:r>
            <a:r>
              <a:rPr lang="en-US" b="1" i="1" err="1"/>
              <a:t>máximo</a:t>
            </a:r>
            <a:r>
              <a:rPr lang="en-US" b="1" i="1"/>
              <a:t> de </a:t>
            </a:r>
            <a:r>
              <a:rPr lang="en-US" b="1" i="1" err="1"/>
              <a:t>permanencia</a:t>
            </a:r>
            <a:r>
              <a:rPr lang="en-US" b="1" i="1"/>
              <a:t> </a:t>
            </a:r>
            <a:r>
              <a:rPr lang="en-US" i="1" err="1"/>
              <a:t>establecido</a:t>
            </a:r>
            <a:r>
              <a:rPr lang="en-US" i="1"/>
              <a:t> para la </a:t>
            </a:r>
            <a:r>
              <a:rPr lang="en-US" i="1" err="1"/>
              <a:t>etapa</a:t>
            </a:r>
            <a:r>
              <a:rPr lang="en-US" i="1"/>
              <a:t> </a:t>
            </a:r>
            <a:r>
              <a:rPr lang="en-US" i="1" err="1"/>
              <a:t>en</a:t>
            </a:r>
            <a:r>
              <a:rPr lang="en-US" i="1"/>
              <a:t> </a:t>
            </a:r>
            <a:r>
              <a:rPr lang="en-US" i="1" err="1"/>
              <a:t>el</a:t>
            </a:r>
            <a:r>
              <a:rPr lang="en-US" i="1"/>
              <a:t> </a:t>
            </a:r>
            <a:r>
              <a:rPr lang="en-US" i="1" err="1"/>
              <a:t>apartado</a:t>
            </a:r>
            <a:r>
              <a:rPr lang="en-US" i="1"/>
              <a:t> 1, </a:t>
            </a:r>
            <a:r>
              <a:rPr lang="en-US" i="1" err="1"/>
              <a:t>según</a:t>
            </a:r>
            <a:r>
              <a:rPr lang="en-US" i="1"/>
              <a:t> lo </a:t>
            </a:r>
            <a:r>
              <a:rPr lang="en-US" i="1" err="1"/>
              <a:t>dispuesto</a:t>
            </a:r>
            <a:r>
              <a:rPr lang="en-US" i="1"/>
              <a:t> </a:t>
            </a:r>
            <a:r>
              <a:rPr lang="en-US" i="1" err="1"/>
              <a:t>en</a:t>
            </a:r>
            <a:r>
              <a:rPr lang="en-US" i="1"/>
              <a:t> </a:t>
            </a:r>
            <a:r>
              <a:rPr lang="en-US" i="1" err="1"/>
              <a:t>el</a:t>
            </a:r>
            <a:r>
              <a:rPr lang="en-US" i="1"/>
              <a:t> </a:t>
            </a:r>
            <a:r>
              <a:rPr lang="en-US" i="1" err="1"/>
              <a:t>artículo</a:t>
            </a:r>
            <a:r>
              <a:rPr lang="en-US" i="1"/>
              <a:t> 34.1 del </a:t>
            </a:r>
            <a:r>
              <a:rPr lang="en-US" i="1" err="1"/>
              <a:t>Decreto</a:t>
            </a:r>
            <a:r>
              <a:rPr lang="en-US" i="1"/>
              <a:t> 73/2022, de 27 de </a:t>
            </a:r>
            <a:r>
              <a:rPr lang="en-US" i="1" err="1"/>
              <a:t>julio</a:t>
            </a:r>
            <a:r>
              <a:rPr lang="en-US" i="1"/>
              <a:t>, </a:t>
            </a:r>
            <a:r>
              <a:rPr lang="en-US" i="1" err="1"/>
              <a:t>siempre</a:t>
            </a:r>
            <a:r>
              <a:rPr lang="en-US" i="1"/>
              <a:t> que se </a:t>
            </a:r>
            <a:r>
              <a:rPr lang="en-US" i="1" err="1"/>
              <a:t>encuentre</a:t>
            </a:r>
            <a:r>
              <a:rPr lang="en-US" i="1"/>
              <a:t> </a:t>
            </a:r>
            <a:r>
              <a:rPr lang="en-US" i="1" err="1"/>
              <a:t>en</a:t>
            </a:r>
            <a:r>
              <a:rPr lang="en-US" i="1"/>
              <a:t> </a:t>
            </a:r>
            <a:r>
              <a:rPr lang="en-US" i="1" err="1"/>
              <a:t>alguna</a:t>
            </a:r>
            <a:r>
              <a:rPr lang="en-US" i="1"/>
              <a:t> de las </a:t>
            </a:r>
            <a:r>
              <a:rPr lang="en-US" i="1" err="1"/>
              <a:t>siguientes</a:t>
            </a:r>
            <a:r>
              <a:rPr lang="en-US" i="1"/>
              <a:t> </a:t>
            </a:r>
            <a:r>
              <a:rPr lang="en-US" i="1" err="1"/>
              <a:t>circunstancias</a:t>
            </a:r>
            <a:r>
              <a:rPr lang="en-US" i="1"/>
              <a:t>: </a:t>
            </a:r>
            <a:endParaRPr lang="es-ES"/>
          </a:p>
          <a:p>
            <a:r>
              <a:rPr lang="en-US" i="1"/>
              <a:t>a) Que curse la </a:t>
            </a:r>
            <a:r>
              <a:rPr lang="en-US" i="1" err="1"/>
              <a:t>etapa</a:t>
            </a:r>
            <a:r>
              <a:rPr lang="en-US" i="1"/>
              <a:t> de </a:t>
            </a:r>
            <a:r>
              <a:rPr lang="en-US" i="1" err="1"/>
              <a:t>manera</a:t>
            </a:r>
            <a:r>
              <a:rPr lang="en-US" i="1"/>
              <a:t> </a:t>
            </a:r>
            <a:r>
              <a:rPr lang="en-US" i="1" err="1"/>
              <a:t>simultánea</a:t>
            </a:r>
            <a:r>
              <a:rPr lang="en-US" i="1"/>
              <a:t> a las </a:t>
            </a:r>
            <a:r>
              <a:rPr lang="en-US" i="1" err="1"/>
              <a:t>enseñanzas</a:t>
            </a:r>
            <a:r>
              <a:rPr lang="en-US" i="1"/>
              <a:t> </a:t>
            </a:r>
            <a:r>
              <a:rPr lang="en-US" i="1" err="1"/>
              <a:t>profesionales</a:t>
            </a:r>
            <a:r>
              <a:rPr lang="en-US" i="1"/>
              <a:t> de </a:t>
            </a:r>
            <a:r>
              <a:rPr lang="en-US" i="1" err="1"/>
              <a:t>música</a:t>
            </a:r>
            <a:r>
              <a:rPr lang="en-US" i="1"/>
              <a:t>. </a:t>
            </a:r>
            <a:endParaRPr lang="es-ES"/>
          </a:p>
          <a:p>
            <a:r>
              <a:rPr lang="en-US" i="1"/>
              <a:t>b) Que </a:t>
            </a:r>
            <a:r>
              <a:rPr lang="en-US" i="1" err="1"/>
              <a:t>acredite</a:t>
            </a:r>
            <a:r>
              <a:rPr lang="en-US" i="1"/>
              <a:t> la </a:t>
            </a:r>
            <a:r>
              <a:rPr lang="en-US" i="1" err="1"/>
              <a:t>consideración</a:t>
            </a:r>
            <a:r>
              <a:rPr lang="en-US" i="1"/>
              <a:t> de </a:t>
            </a:r>
            <a:r>
              <a:rPr lang="en-US" i="1" err="1"/>
              <a:t>deportista</a:t>
            </a:r>
            <a:r>
              <a:rPr lang="en-US" i="1"/>
              <a:t> de alto </a:t>
            </a:r>
            <a:r>
              <a:rPr lang="en-US" i="1" err="1"/>
              <a:t>nivel</a:t>
            </a:r>
            <a:r>
              <a:rPr lang="en-US" i="1"/>
              <a:t> o de alto </a:t>
            </a:r>
            <a:r>
              <a:rPr lang="en-US" i="1" err="1"/>
              <a:t>rendimiento</a:t>
            </a:r>
            <a:r>
              <a:rPr lang="en-US" i="1"/>
              <a:t>. </a:t>
            </a:r>
            <a:endParaRPr lang="es-ES"/>
          </a:p>
          <a:p>
            <a:r>
              <a:rPr lang="en-US" i="1"/>
              <a:t>c) Que </a:t>
            </a:r>
            <a:r>
              <a:rPr lang="en-US" i="1" err="1"/>
              <a:t>requiera</a:t>
            </a:r>
            <a:r>
              <a:rPr lang="en-US" i="1"/>
              <a:t> </a:t>
            </a:r>
            <a:r>
              <a:rPr lang="en-US" i="1" err="1"/>
              <a:t>una</a:t>
            </a:r>
            <a:r>
              <a:rPr lang="en-US" i="1"/>
              <a:t> </a:t>
            </a:r>
            <a:r>
              <a:rPr lang="en-US" i="1" err="1"/>
              <a:t>atención</a:t>
            </a:r>
            <a:r>
              <a:rPr lang="en-US" i="1"/>
              <a:t> </a:t>
            </a:r>
            <a:r>
              <a:rPr lang="en-US" i="1" err="1"/>
              <a:t>educativa</a:t>
            </a:r>
            <a:r>
              <a:rPr lang="en-US" i="1"/>
              <a:t> </a:t>
            </a:r>
            <a:r>
              <a:rPr lang="en-US" i="1" err="1"/>
              <a:t>diferente</a:t>
            </a:r>
            <a:r>
              <a:rPr lang="en-US" i="1"/>
              <a:t> a la </a:t>
            </a:r>
            <a:r>
              <a:rPr lang="en-US" i="1" err="1"/>
              <a:t>ordinaria</a:t>
            </a:r>
            <a:r>
              <a:rPr lang="en-US" i="1"/>
              <a:t> </a:t>
            </a:r>
            <a:r>
              <a:rPr lang="en-US" i="1" err="1"/>
              <a:t>por</a:t>
            </a:r>
            <a:r>
              <a:rPr lang="en-US" i="1"/>
              <a:t> </a:t>
            </a:r>
            <a:r>
              <a:rPr lang="en-US" i="1" err="1"/>
              <a:t>presentar</a:t>
            </a:r>
            <a:r>
              <a:rPr lang="en-US" i="1"/>
              <a:t> </a:t>
            </a:r>
            <a:r>
              <a:rPr lang="en-US" i="1" err="1"/>
              <a:t>alguna</a:t>
            </a:r>
            <a:r>
              <a:rPr lang="en-US" i="1"/>
              <a:t> </a:t>
            </a:r>
            <a:r>
              <a:rPr lang="en-US" i="1" err="1"/>
              <a:t>necesidad</a:t>
            </a:r>
            <a:r>
              <a:rPr lang="en-US" i="1"/>
              <a:t> </a:t>
            </a:r>
            <a:r>
              <a:rPr lang="en-US" i="1" err="1"/>
              <a:t>específica</a:t>
            </a:r>
            <a:r>
              <a:rPr lang="en-US" i="1"/>
              <a:t> de </a:t>
            </a:r>
            <a:r>
              <a:rPr lang="en-US" i="1" err="1"/>
              <a:t>apoyo</a:t>
            </a:r>
            <a:r>
              <a:rPr lang="en-US" i="1"/>
              <a:t> </a:t>
            </a:r>
            <a:r>
              <a:rPr lang="en-US" i="1" err="1"/>
              <a:t>educativo</a:t>
            </a:r>
            <a:r>
              <a:rPr lang="en-US" i="1"/>
              <a:t>. </a:t>
            </a:r>
            <a:endParaRPr lang="es-ES"/>
          </a:p>
          <a:p>
            <a:r>
              <a:rPr lang="en-US" i="1"/>
              <a:t>d) Que </a:t>
            </a:r>
            <a:r>
              <a:rPr lang="en-US" i="1" err="1"/>
              <a:t>alegue</a:t>
            </a:r>
            <a:r>
              <a:rPr lang="en-US" i="1"/>
              <a:t> </a:t>
            </a:r>
            <a:r>
              <a:rPr lang="en-US" i="1" err="1"/>
              <a:t>otras</a:t>
            </a:r>
            <a:r>
              <a:rPr lang="en-US" i="1"/>
              <a:t> </a:t>
            </a:r>
            <a:r>
              <a:rPr lang="en-US" i="1" err="1"/>
              <a:t>circunstancias</a:t>
            </a:r>
            <a:r>
              <a:rPr lang="en-US" i="1"/>
              <a:t> que, a </a:t>
            </a:r>
            <a:r>
              <a:rPr lang="en-US" i="1" err="1"/>
              <a:t>juicio</a:t>
            </a:r>
            <a:r>
              <a:rPr lang="en-US" i="1"/>
              <a:t> de la </a:t>
            </a:r>
            <a:r>
              <a:rPr lang="en-US" i="1" err="1"/>
              <a:t>Consejería</a:t>
            </a:r>
            <a:r>
              <a:rPr lang="en-US" i="1"/>
              <a:t> </a:t>
            </a:r>
            <a:r>
              <a:rPr lang="en-US" i="1" err="1"/>
              <a:t>competente</a:t>
            </a:r>
            <a:r>
              <a:rPr lang="en-US" i="1"/>
              <a:t> </a:t>
            </a:r>
            <a:r>
              <a:rPr lang="en-US" i="1" err="1"/>
              <a:t>en</a:t>
            </a:r>
            <a:r>
              <a:rPr lang="en-US" i="1"/>
              <a:t> </a:t>
            </a:r>
            <a:r>
              <a:rPr lang="en-US" i="1" err="1"/>
              <a:t>materia</a:t>
            </a:r>
            <a:r>
              <a:rPr lang="en-US" i="1"/>
              <a:t> de Educación, </a:t>
            </a:r>
            <a:r>
              <a:rPr lang="en-US" i="1" err="1"/>
              <a:t>justifquen</a:t>
            </a:r>
            <a:r>
              <a:rPr lang="en-US" i="1"/>
              <a:t> la </a:t>
            </a:r>
            <a:r>
              <a:rPr lang="en-US" i="1" err="1"/>
              <a:t>aplicación</a:t>
            </a:r>
            <a:r>
              <a:rPr lang="en-US" i="1"/>
              <a:t> de </a:t>
            </a:r>
            <a:r>
              <a:rPr lang="en-US" i="1" err="1"/>
              <a:t>esta</a:t>
            </a:r>
            <a:r>
              <a:rPr lang="en-US" i="1"/>
              <a:t> </a:t>
            </a:r>
            <a:r>
              <a:rPr lang="en-US" i="1" err="1"/>
              <a:t>medida</a:t>
            </a:r>
            <a:r>
              <a:rPr lang="en-US" i="1"/>
              <a:t>. En </a:t>
            </a:r>
            <a:r>
              <a:rPr lang="en-US" i="1" err="1"/>
              <a:t>estos</a:t>
            </a:r>
            <a:r>
              <a:rPr lang="en-US" i="1"/>
              <a:t> </a:t>
            </a:r>
            <a:r>
              <a:rPr lang="en-US" i="1" err="1"/>
              <a:t>casos</a:t>
            </a:r>
            <a:r>
              <a:rPr lang="en-US" i="1"/>
              <a:t>, se </a:t>
            </a:r>
            <a:r>
              <a:rPr lang="en-US" i="1" err="1"/>
              <a:t>garantizará</a:t>
            </a:r>
            <a:r>
              <a:rPr lang="en-US" i="1"/>
              <a:t> la </a:t>
            </a:r>
            <a:r>
              <a:rPr lang="en-US" i="1" err="1"/>
              <a:t>planifcación</a:t>
            </a:r>
            <a:r>
              <a:rPr lang="en-US" i="1"/>
              <a:t> de la </a:t>
            </a:r>
            <a:r>
              <a:rPr lang="en-US" i="1" err="1"/>
              <a:t>oferta</a:t>
            </a:r>
            <a:r>
              <a:rPr lang="en-US" i="1"/>
              <a:t> de </a:t>
            </a:r>
            <a:r>
              <a:rPr lang="en-US" i="1" err="1"/>
              <a:t>materias</a:t>
            </a:r>
            <a:r>
              <a:rPr lang="en-US" i="1"/>
              <a:t> entre las que </a:t>
            </a:r>
            <a:r>
              <a:rPr lang="en-US" i="1" err="1"/>
              <a:t>existe</a:t>
            </a:r>
            <a:r>
              <a:rPr lang="en-US" i="1"/>
              <a:t> </a:t>
            </a:r>
            <a:r>
              <a:rPr lang="en-US" i="1" err="1"/>
              <a:t>prelación</a:t>
            </a:r>
            <a:r>
              <a:rPr lang="en-US" i="1"/>
              <a:t>, </a:t>
            </a:r>
            <a:r>
              <a:rPr lang="en-US" i="1" err="1"/>
              <a:t>por</a:t>
            </a:r>
            <a:r>
              <a:rPr lang="en-US" i="1"/>
              <a:t> </a:t>
            </a:r>
            <a:r>
              <a:rPr lang="en-US" i="1" err="1"/>
              <a:t>implicar</a:t>
            </a:r>
            <a:r>
              <a:rPr lang="en-US" i="1"/>
              <a:t> </a:t>
            </a:r>
            <a:r>
              <a:rPr lang="en-US" i="1" err="1"/>
              <a:t>continuidad</a:t>
            </a:r>
            <a:r>
              <a:rPr lang="en-US" i="1"/>
              <a:t>.</a:t>
            </a:r>
            <a:endParaRPr lang="es-ES"/>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5</a:t>
            </a:fld>
            <a:endParaRPr lang="es-ES"/>
          </a:p>
        </p:txBody>
      </p:sp>
    </p:spTree>
    <p:extLst>
      <p:ext uri="{BB962C8B-B14F-4D97-AF65-F5344CB8AC3E}">
        <p14:creationId xmlns:p14="http://schemas.microsoft.com/office/powerpoint/2010/main" val="224310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err="1">
                <a:ea typeface="Calibri"/>
                <a:cs typeface="Calibri"/>
              </a:rPr>
              <a:t>Regímenes</a:t>
            </a:r>
          </a:p>
          <a:p>
            <a:pPr marL="171450" indent="-171450">
              <a:buFont typeface="Calibri"/>
              <a:buChar char="-"/>
            </a:pPr>
            <a:r>
              <a:rPr lang="en-US" err="1">
                <a:ea typeface="Calibri"/>
                <a:cs typeface="Calibri"/>
              </a:rPr>
              <a:t>Presencial</a:t>
            </a:r>
          </a:p>
          <a:p>
            <a:pPr marL="628650" lvl="1" indent="-171450">
              <a:buFont typeface="Calibri"/>
              <a:buChar char="-"/>
            </a:pPr>
            <a:r>
              <a:rPr lang="en-US">
                <a:ea typeface="Calibri"/>
                <a:cs typeface="Calibri"/>
              </a:rPr>
              <a:t>Ordinario</a:t>
            </a:r>
          </a:p>
          <a:p>
            <a:pPr marL="628650" lvl="1" indent="-171450">
              <a:buFont typeface="Calibri"/>
              <a:buChar char="-"/>
            </a:pPr>
            <a:r>
              <a:rPr lang="en-US" err="1">
                <a:ea typeface="Calibri"/>
                <a:cs typeface="Calibri"/>
              </a:rPr>
              <a:t>Nocturno</a:t>
            </a:r>
          </a:p>
          <a:p>
            <a:pPr marL="171450" indent="-171450">
              <a:buFont typeface="Calibri"/>
              <a:buChar char="-"/>
            </a:pPr>
            <a:r>
              <a:rPr lang="en-US">
                <a:ea typeface="Calibri"/>
                <a:cs typeface="Calibri"/>
              </a:rPr>
              <a:t>A </a:t>
            </a:r>
            <a:r>
              <a:rPr lang="en-US" err="1">
                <a:ea typeface="Calibri"/>
                <a:cs typeface="Calibri"/>
              </a:rPr>
              <a:t>distancia</a:t>
            </a:r>
            <a:r>
              <a:rPr lang="en-US">
                <a:ea typeface="Calibri"/>
                <a:cs typeface="Calibri"/>
              </a:rPr>
              <a:t> (IES José María de Pereda)</a:t>
            </a:r>
          </a:p>
          <a:p>
            <a:pPr marL="171450" indent="-171450">
              <a:buFont typeface="Calibri"/>
              <a:buChar char="-"/>
            </a:pPr>
            <a:r>
              <a:rPr lang="en-US" err="1">
                <a:ea typeface="Calibri"/>
                <a:cs typeface="Calibri"/>
              </a:rPr>
              <a:t>Internacional</a:t>
            </a:r>
            <a:r>
              <a:rPr lang="en-US">
                <a:ea typeface="Calibri"/>
                <a:cs typeface="Calibri"/>
              </a:rPr>
              <a:t>.</a:t>
            </a:r>
          </a:p>
          <a:p>
            <a:pPr marL="171450" indent="-171450">
              <a:buFont typeface="Calibri"/>
              <a:buChar char="-"/>
            </a:pPr>
            <a:r>
              <a:rPr lang="en-US">
                <a:ea typeface="Calibri"/>
                <a:cs typeface="Calibri"/>
              </a:rPr>
              <a:t>British Council.</a:t>
            </a:r>
          </a:p>
          <a:p>
            <a:pPr marL="171450" indent="-171450">
              <a:buFont typeface="Calibri"/>
              <a:buChar char="-"/>
            </a:pPr>
            <a:r>
              <a:rPr lang="en-US" err="1">
                <a:ea typeface="Calibri"/>
                <a:cs typeface="Calibri"/>
              </a:rPr>
              <a:t>BachiBAC</a:t>
            </a:r>
          </a:p>
        </p:txBody>
      </p:sp>
      <p:sp>
        <p:nvSpPr>
          <p:cNvPr id="4" name="Marcador de número de diapositiva 3"/>
          <p:cNvSpPr>
            <a:spLocks noGrp="1"/>
          </p:cNvSpPr>
          <p:nvPr>
            <p:ph type="sldNum" sz="quarter" idx="5"/>
          </p:nvPr>
        </p:nvSpPr>
        <p:spPr/>
        <p:txBody>
          <a:bodyPr/>
          <a:lstStyle/>
          <a:p>
            <a:fld id="{06F3AA1C-CF7E-4BB3-9BFC-AB83C783DB96}" type="slidenum">
              <a:t>6</a:t>
            </a:fld>
            <a:endParaRPr lang="es-ES"/>
          </a:p>
        </p:txBody>
      </p:sp>
    </p:spTree>
    <p:extLst>
      <p:ext uri="{BB962C8B-B14F-4D97-AF65-F5344CB8AC3E}">
        <p14:creationId xmlns:p14="http://schemas.microsoft.com/office/powerpoint/2010/main" val="16219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Novedades</a:t>
            </a:r>
          </a:p>
          <a:p>
            <a:pPr marL="285750" indent="-285750">
              <a:buFont typeface="Arial"/>
              <a:buChar char="•"/>
            </a:pPr>
            <a:r>
              <a:rPr lang="en-US"/>
              <a:t>Breve </a:t>
            </a:r>
            <a:r>
              <a:rPr lang="en-US" err="1"/>
              <a:t>descripción</a:t>
            </a:r>
            <a:r>
              <a:rPr lang="en-US"/>
              <a:t> de la NOVEDAD </a:t>
            </a:r>
            <a:r>
              <a:rPr lang="en-US" err="1"/>
              <a:t>modalidad</a:t>
            </a:r>
            <a:r>
              <a:rPr lang="en-US"/>
              <a:t> General.</a:t>
            </a:r>
            <a:endParaRPr lang="es-ES"/>
          </a:p>
          <a:p>
            <a:pPr marL="285750" indent="-285750">
              <a:buFont typeface="Arial"/>
              <a:buChar char="•"/>
            </a:pPr>
            <a:r>
              <a:rPr lang="en-US" err="1"/>
              <a:t>Diferenciación</a:t>
            </a:r>
            <a:r>
              <a:rPr lang="en-US"/>
              <a:t> de dos </a:t>
            </a:r>
            <a:r>
              <a:rPr lang="en-US" err="1"/>
              <a:t>vías</a:t>
            </a:r>
            <a:r>
              <a:rPr lang="en-US"/>
              <a:t> </a:t>
            </a:r>
            <a:r>
              <a:rPr lang="en-US" err="1"/>
              <a:t>en</a:t>
            </a:r>
            <a:r>
              <a:rPr lang="en-US"/>
              <a:t> </a:t>
            </a:r>
            <a:r>
              <a:rPr lang="en-US" err="1"/>
              <a:t>bachillerato</a:t>
            </a:r>
            <a:r>
              <a:rPr lang="en-US"/>
              <a:t> de ARTES.</a:t>
            </a:r>
            <a:endParaRPr lang="es-ES"/>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7</a:t>
            </a:fld>
            <a:endParaRPr lang="es-ES"/>
          </a:p>
        </p:txBody>
      </p:sp>
    </p:spTree>
    <p:extLst>
      <p:ext uri="{BB962C8B-B14F-4D97-AF65-F5344CB8AC3E}">
        <p14:creationId xmlns:p14="http://schemas.microsoft.com/office/powerpoint/2010/main" val="420505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Número de alumnos por modalidad en 1º Bachillerato (2022-2023):</a:t>
            </a:r>
          </a:p>
          <a:p>
            <a:pPr marL="285750" indent="-285750">
              <a:buFont typeface="Arial"/>
              <a:buChar char="•"/>
            </a:pPr>
            <a:r>
              <a:rPr lang="en-US"/>
              <a:t>Artes: Artes </a:t>
            </a:r>
            <a:r>
              <a:rPr lang="en-US" err="1"/>
              <a:t>plásticas</a:t>
            </a:r>
            <a:r>
              <a:rPr lang="en-US"/>
              <a:t> (143), Artes </a:t>
            </a:r>
            <a:r>
              <a:rPr lang="en-US" err="1"/>
              <a:t>escénicas</a:t>
            </a:r>
            <a:r>
              <a:rPr lang="en-US"/>
              <a:t> (53)</a:t>
            </a:r>
            <a:endParaRPr lang="es-ES"/>
          </a:p>
          <a:p>
            <a:pPr marL="285750" indent="-285750">
              <a:buFont typeface="Arial"/>
              <a:buChar char="•"/>
            </a:pPr>
            <a:r>
              <a:rPr lang="en-US" err="1"/>
              <a:t>Ciencias</a:t>
            </a:r>
            <a:r>
              <a:rPr lang="en-US"/>
              <a:t>: 2041</a:t>
            </a:r>
            <a:endParaRPr lang="es-ES"/>
          </a:p>
          <a:p>
            <a:pPr marL="285750" indent="-285750">
              <a:buFont typeface="Arial"/>
              <a:buChar char="•"/>
            </a:pPr>
            <a:r>
              <a:rPr lang="en-US" err="1"/>
              <a:t>Humanidades</a:t>
            </a:r>
            <a:r>
              <a:rPr lang="en-US"/>
              <a:t> y </a:t>
            </a:r>
            <a:r>
              <a:rPr lang="en-US" err="1"/>
              <a:t>Ciencias</a:t>
            </a:r>
            <a:r>
              <a:rPr lang="en-US"/>
              <a:t> </a:t>
            </a:r>
            <a:r>
              <a:rPr lang="en-US" err="1"/>
              <a:t>Sociales</a:t>
            </a:r>
            <a:r>
              <a:rPr lang="en-US"/>
              <a:t>: 1706</a:t>
            </a:r>
            <a:endParaRPr lang="es-ES"/>
          </a:p>
          <a:p>
            <a:pPr marL="285750" indent="-285750">
              <a:buFont typeface="Arial"/>
              <a:buChar char="•"/>
            </a:pPr>
            <a:r>
              <a:rPr lang="en-US"/>
              <a:t>General: 155</a:t>
            </a:r>
            <a:endParaRPr lang="es-ES"/>
          </a:p>
          <a:p>
            <a:pPr marL="285750" indent="-285750">
              <a:buFont typeface="Arial"/>
              <a:buChar char="•"/>
            </a:pPr>
            <a:endParaRPr lang="en-US">
              <a:ea typeface="Calibri"/>
              <a:cs typeface="Calibri"/>
            </a:endParaRPr>
          </a:p>
          <a:p>
            <a:r>
              <a:rPr lang="en-US">
                <a:ea typeface="Calibri"/>
                <a:cs typeface="Calibri"/>
              </a:rPr>
              <a:t>TOTAL primero </a:t>
            </a:r>
            <a:r>
              <a:rPr lang="en-US" err="1">
                <a:ea typeface="Calibri"/>
                <a:cs typeface="Calibri"/>
              </a:rPr>
              <a:t>Bachillerato</a:t>
            </a:r>
            <a:r>
              <a:rPr lang="en-US">
                <a:ea typeface="Calibri"/>
                <a:cs typeface="Calibri"/>
              </a:rPr>
              <a:t>: 4098 </a:t>
            </a:r>
            <a:r>
              <a:rPr lang="en-US" err="1">
                <a:ea typeface="Calibri"/>
                <a:cs typeface="Calibri"/>
              </a:rPr>
              <a:t>alumnos</a:t>
            </a:r>
            <a:r>
              <a:rPr lang="en-US">
                <a:ea typeface="Calibri"/>
                <a:cs typeface="Calibri"/>
              </a:rPr>
              <a:t> </a:t>
            </a:r>
            <a:r>
              <a:rPr lang="en-US" err="1">
                <a:ea typeface="Calibri"/>
                <a:cs typeface="Calibri"/>
              </a:rPr>
              <a:t>en</a:t>
            </a:r>
            <a:r>
              <a:rPr lang="en-US">
                <a:ea typeface="Calibri"/>
                <a:cs typeface="Calibri"/>
              </a:rPr>
              <a:t> 57 </a:t>
            </a:r>
            <a:r>
              <a:rPr lang="en-US" err="1">
                <a:ea typeface="Calibri"/>
                <a:cs typeface="Calibri"/>
              </a:rPr>
              <a:t>centros</a:t>
            </a:r>
            <a:r>
              <a:rPr lang="en-US">
                <a:ea typeface="Calibri"/>
                <a:cs typeface="Calibri"/>
              </a:rPr>
              <a:t>.</a:t>
            </a:r>
          </a:p>
          <a:p>
            <a:pPr marL="285750" indent="-285750">
              <a:buFont typeface="Arial"/>
              <a:buChar char="•"/>
            </a:pPr>
            <a:r>
              <a:rPr lang="en-US" err="1">
                <a:ea typeface="Calibri"/>
                <a:cs typeface="Calibri"/>
              </a:rPr>
              <a:t>Bachillerato</a:t>
            </a:r>
            <a:r>
              <a:rPr lang="en-US">
                <a:ea typeface="Calibri"/>
                <a:cs typeface="Calibri"/>
              </a:rPr>
              <a:t> </a:t>
            </a:r>
            <a:r>
              <a:rPr lang="en-US" err="1">
                <a:ea typeface="Calibri"/>
                <a:cs typeface="Calibri"/>
              </a:rPr>
              <a:t>Internacional</a:t>
            </a:r>
            <a:r>
              <a:rPr lang="en-US">
                <a:ea typeface="Calibri"/>
                <a:cs typeface="Calibri"/>
              </a:rPr>
              <a:t>, </a:t>
            </a:r>
            <a:r>
              <a:rPr lang="en-US" err="1">
                <a:ea typeface="Calibri"/>
                <a:cs typeface="Calibri"/>
              </a:rPr>
              <a:t>distancia</a:t>
            </a:r>
            <a:r>
              <a:rPr lang="en-US">
                <a:ea typeface="Calibri"/>
                <a:cs typeface="Calibri"/>
              </a:rPr>
              <a:t> y </a:t>
            </a:r>
            <a:r>
              <a:rPr lang="en-US" err="1">
                <a:ea typeface="Calibri"/>
                <a:cs typeface="Calibri"/>
              </a:rPr>
              <a:t>nocturno</a:t>
            </a:r>
            <a:r>
              <a:rPr lang="en-US">
                <a:ea typeface="Calibri"/>
                <a:cs typeface="Calibri"/>
              </a:rPr>
              <a:t> (592 </a:t>
            </a:r>
            <a:r>
              <a:rPr lang="en-US" err="1">
                <a:ea typeface="Calibri"/>
                <a:cs typeface="Calibri"/>
              </a:rPr>
              <a:t>alumnos</a:t>
            </a:r>
            <a:r>
              <a:rPr lang="en-US">
                <a:ea typeface="Calibri"/>
                <a:cs typeface="Calibri"/>
              </a:rPr>
              <a:t> </a:t>
            </a:r>
            <a:r>
              <a:rPr lang="en-US" err="1">
                <a:ea typeface="Calibri"/>
                <a:cs typeface="Calibri"/>
              </a:rPr>
              <a:t>en</a:t>
            </a:r>
            <a:r>
              <a:rPr lang="en-US">
                <a:ea typeface="Calibri"/>
                <a:cs typeface="Calibri"/>
              </a:rPr>
              <a:t> 3 </a:t>
            </a:r>
            <a:r>
              <a:rPr lang="en-US" err="1">
                <a:ea typeface="Calibri"/>
                <a:cs typeface="Calibri"/>
              </a:rPr>
              <a:t>centros</a:t>
            </a:r>
            <a:r>
              <a:rPr lang="en-US">
                <a:ea typeface="Calibri"/>
                <a:cs typeface="Calibri"/>
              </a:rPr>
              <a:t>)</a:t>
            </a:r>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8</a:t>
            </a:fld>
            <a:endParaRPr lang="es-ES"/>
          </a:p>
        </p:txBody>
      </p:sp>
    </p:spTree>
    <p:extLst>
      <p:ext uri="{BB962C8B-B14F-4D97-AF65-F5344CB8AC3E}">
        <p14:creationId xmlns:p14="http://schemas.microsoft.com/office/powerpoint/2010/main" val="167524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Materias Comunes:</a:t>
            </a:r>
          </a:p>
          <a:p>
            <a:endParaRPr lang="es-ES"/>
          </a:p>
          <a:p>
            <a:pPr marL="285750" indent="-285750">
              <a:buFont typeface="Arial"/>
              <a:buChar char="•"/>
            </a:pPr>
            <a:r>
              <a:rPr lang="en-US"/>
              <a:t>Primera Lengua </a:t>
            </a:r>
            <a:r>
              <a:rPr lang="en-US" err="1"/>
              <a:t>Extranjera</a:t>
            </a:r>
            <a:r>
              <a:rPr lang="en-US"/>
              <a:t>: (6.1)</a:t>
            </a:r>
            <a:endParaRPr lang="es-ES"/>
          </a:p>
          <a:p>
            <a:endParaRPr lang="es-ES"/>
          </a:p>
          <a:p>
            <a:r>
              <a:rPr lang="es-ES"/>
              <a:t>1. El alumnado cursará en el Bachillerato, como Primera Lengua Extranjera, l</a:t>
            </a:r>
            <a:r>
              <a:rPr lang="es-ES" b="1"/>
              <a:t>a misma que haya cursado en la Educación Secundaria Obligatoria</a:t>
            </a:r>
            <a:r>
              <a:rPr lang="es-ES"/>
              <a:t>. El </a:t>
            </a:r>
            <a:r>
              <a:rPr lang="es-ES" b="1"/>
              <a:t>cambio </a:t>
            </a:r>
            <a:r>
              <a:rPr lang="es-ES"/>
              <a:t>a otra lengua extranjera que se imparta en el centro tendrá carácter </a:t>
            </a:r>
            <a:r>
              <a:rPr lang="es-ES" b="1"/>
              <a:t>excepcional </a:t>
            </a:r>
            <a:r>
              <a:rPr lang="es-ES"/>
              <a:t>y deberá solicitarse al efectuar la matrícula en el primer curso de Bachillerato. La p</a:t>
            </a:r>
            <a:r>
              <a:rPr lang="es-ES" u="sng"/>
              <a:t>ersona titular de la dirección del centro</a:t>
            </a:r>
            <a:r>
              <a:rPr lang="es-ES"/>
              <a:t> podrá autorizar dicho cambio si el alumno supera una </a:t>
            </a:r>
            <a:r>
              <a:rPr lang="es-ES" b="1"/>
              <a:t>prueba</a:t>
            </a:r>
            <a:endParaRPr lang="es-ES" b="1">
              <a:ea typeface="Calibri"/>
              <a:cs typeface="Calibri"/>
            </a:endParaRPr>
          </a:p>
          <a:p>
            <a:endParaRPr lang="es-ES" b="1">
              <a:ea typeface="Calibri"/>
              <a:cs typeface="Calibri"/>
            </a:endParaRPr>
          </a:p>
          <a:p>
            <a:pPr marL="171450" indent="-171450">
              <a:buFont typeface="Calibri"/>
              <a:buChar char="-"/>
            </a:pPr>
            <a:r>
              <a:rPr lang="es-ES" b="1">
                <a:ea typeface="Calibri"/>
                <a:cs typeface="Calibri"/>
              </a:rPr>
              <a:t>Continuidad (materias I y II)</a:t>
            </a:r>
          </a:p>
          <a:p>
            <a:endParaRPr lang="es-ES">
              <a:ea typeface="Calibri"/>
              <a:cs typeface="Calibri"/>
            </a:endParaRPr>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10</a:t>
            </a:fld>
            <a:endParaRPr lang="es-ES"/>
          </a:p>
        </p:txBody>
      </p:sp>
    </p:spTree>
    <p:extLst>
      <p:ext uri="{BB962C8B-B14F-4D97-AF65-F5344CB8AC3E}">
        <p14:creationId xmlns:p14="http://schemas.microsoft.com/office/powerpoint/2010/main" val="36304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Materias de Modalidad:</a:t>
            </a:r>
          </a:p>
          <a:p>
            <a:pPr marL="285750" indent="-285750">
              <a:buFont typeface="Arial"/>
              <a:buChar char="•"/>
            </a:pPr>
            <a:r>
              <a:rPr lang="en-US" err="1"/>
              <a:t>Obligación</a:t>
            </a:r>
            <a:r>
              <a:rPr lang="en-US"/>
              <a:t> de </a:t>
            </a:r>
            <a:r>
              <a:rPr lang="en-US" err="1"/>
              <a:t>ofrecer</a:t>
            </a:r>
            <a:r>
              <a:rPr lang="en-US"/>
              <a:t> </a:t>
            </a:r>
            <a:r>
              <a:rPr lang="en-US" err="1"/>
              <a:t>todas</a:t>
            </a:r>
            <a:r>
              <a:rPr lang="en-US"/>
              <a:t>.</a:t>
            </a:r>
            <a:endParaRPr lang="es-ES"/>
          </a:p>
          <a:p>
            <a:pPr marL="285750" indent="-285750">
              <a:buFont typeface="Arial"/>
              <a:buChar char="•"/>
            </a:pPr>
            <a:r>
              <a:rPr lang="en-US" err="1"/>
              <a:t>Limitación</a:t>
            </a:r>
            <a:r>
              <a:rPr lang="en-US"/>
              <a:t> </a:t>
            </a:r>
            <a:r>
              <a:rPr lang="en-US" err="1"/>
              <a:t>en</a:t>
            </a:r>
            <a:r>
              <a:rPr lang="en-US"/>
              <a:t> la </a:t>
            </a:r>
            <a:r>
              <a:rPr lang="en-US" err="1"/>
              <a:t>elección</a:t>
            </a:r>
            <a:r>
              <a:rPr lang="en-US"/>
              <a:t>: En </a:t>
            </a:r>
            <a:r>
              <a:rPr lang="en-US" err="1"/>
              <a:t>función</a:t>
            </a:r>
            <a:r>
              <a:rPr lang="en-US"/>
              <a:t> del </a:t>
            </a:r>
            <a:r>
              <a:rPr lang="en-US" err="1"/>
              <a:t>número</a:t>
            </a:r>
            <a:r>
              <a:rPr lang="en-US"/>
              <a:t> de </a:t>
            </a:r>
            <a:r>
              <a:rPr lang="en-US" err="1"/>
              <a:t>alumnos</a:t>
            </a:r>
            <a:r>
              <a:rPr lang="en-US"/>
              <a:t>. </a:t>
            </a:r>
            <a:r>
              <a:rPr lang="en-US" err="1"/>
              <a:t>Alternativas</a:t>
            </a:r>
            <a:r>
              <a:rPr lang="en-US"/>
              <a:t>: art. 10 (</a:t>
            </a:r>
            <a:r>
              <a:rPr lang="en-US" err="1"/>
              <a:t>distancia</a:t>
            </a:r>
            <a:r>
              <a:rPr lang="en-US"/>
              <a:t>, </a:t>
            </a:r>
            <a:r>
              <a:rPr lang="en-US" err="1"/>
              <a:t>otros</a:t>
            </a:r>
            <a:r>
              <a:rPr lang="en-US"/>
              <a:t> </a:t>
            </a:r>
            <a:r>
              <a:rPr lang="en-US" err="1"/>
              <a:t>centros</a:t>
            </a:r>
            <a:r>
              <a:rPr lang="en-US"/>
              <a:t>...): </a:t>
            </a:r>
            <a:r>
              <a:rPr lang="en-US" err="1"/>
              <a:t>límite</a:t>
            </a:r>
            <a:r>
              <a:rPr lang="en-US"/>
              <a:t> (1 </a:t>
            </a:r>
            <a:r>
              <a:rPr lang="en-US" err="1"/>
              <a:t>materia</a:t>
            </a:r>
            <a:r>
              <a:rPr lang="en-US"/>
              <a:t> </a:t>
            </a:r>
            <a:r>
              <a:rPr lang="en-US" err="1"/>
              <a:t>por</a:t>
            </a:r>
            <a:r>
              <a:rPr lang="en-US"/>
              <a:t> </a:t>
            </a:r>
            <a:r>
              <a:rPr lang="en-US" err="1"/>
              <a:t>curso</a:t>
            </a:r>
            <a:r>
              <a:rPr lang="en-US"/>
              <a:t>). </a:t>
            </a:r>
            <a:r>
              <a:rPr lang="en-US" err="1"/>
              <a:t>Coordinación</a:t>
            </a:r>
            <a:r>
              <a:rPr lang="en-US"/>
              <a:t>.</a:t>
            </a:r>
            <a:endParaRPr lang="es-ES"/>
          </a:p>
          <a:p>
            <a:pPr marL="285750" indent="-285750">
              <a:buFont typeface="Arial"/>
              <a:buChar char="•"/>
            </a:pPr>
            <a:endParaRPr lang="en-US">
              <a:ea typeface="Calibri"/>
              <a:cs typeface="Calibri"/>
            </a:endParaRPr>
          </a:p>
          <a:p>
            <a:pPr marL="285750" indent="-285750">
              <a:buFont typeface="Arial"/>
              <a:buChar char="•"/>
            </a:pPr>
            <a:r>
              <a:rPr lang="en-US">
                <a:ea typeface="Calibri"/>
                <a:cs typeface="Calibri"/>
              </a:rPr>
              <a:t>ACCEDER a WEB del MEC con </a:t>
            </a:r>
            <a:r>
              <a:rPr lang="en-US" err="1">
                <a:ea typeface="Calibri"/>
                <a:cs typeface="Calibri"/>
              </a:rPr>
              <a:t>información</a:t>
            </a:r>
            <a:r>
              <a:rPr lang="en-US">
                <a:ea typeface="Calibri"/>
                <a:cs typeface="Calibri"/>
              </a:rPr>
              <a:t> de </a:t>
            </a:r>
            <a:r>
              <a:rPr lang="en-US" err="1">
                <a:ea typeface="Calibri"/>
                <a:cs typeface="Calibri"/>
              </a:rPr>
              <a:t>cada</a:t>
            </a:r>
            <a:r>
              <a:rPr lang="en-US">
                <a:ea typeface="Calibri"/>
                <a:cs typeface="Calibri"/>
              </a:rPr>
              <a:t> </a:t>
            </a:r>
            <a:r>
              <a:rPr lang="en-US" err="1">
                <a:ea typeface="Calibri"/>
                <a:cs typeface="Calibri"/>
              </a:rPr>
              <a:t>materia</a:t>
            </a:r>
            <a:r>
              <a:rPr lang="en-US">
                <a:ea typeface="Calibri"/>
                <a:cs typeface="Calibri"/>
              </a:rPr>
              <a:t> (enlace </a:t>
            </a:r>
            <a:r>
              <a:rPr lang="en-US" err="1">
                <a:ea typeface="Calibri"/>
                <a:cs typeface="Calibri"/>
              </a:rPr>
              <a:t>en</a:t>
            </a:r>
            <a:r>
              <a:rPr lang="en-US">
                <a:ea typeface="Calibri"/>
                <a:cs typeface="Calibri"/>
              </a:rPr>
              <a:t> </a:t>
            </a:r>
            <a:r>
              <a:rPr lang="en-US" err="1">
                <a:ea typeface="Calibri"/>
                <a:cs typeface="Calibri"/>
              </a:rPr>
              <a:t>el</a:t>
            </a:r>
            <a:r>
              <a:rPr lang="en-US">
                <a:ea typeface="Calibri"/>
                <a:cs typeface="Calibri"/>
              </a:rPr>
              <a:t> </a:t>
            </a:r>
            <a:r>
              <a:rPr lang="en-US" err="1">
                <a:ea typeface="Calibri"/>
                <a:cs typeface="Calibri"/>
              </a:rPr>
              <a:t>título</a:t>
            </a:r>
            <a:r>
              <a:rPr lang="en-US">
                <a:ea typeface="Calibri"/>
                <a:cs typeface="Calibri"/>
              </a:rPr>
              <a:t>)</a:t>
            </a:r>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06F3AA1C-CF7E-4BB3-9BFC-AB83C783DB96}" type="slidenum">
              <a:t>11</a:t>
            </a:fld>
            <a:endParaRPr lang="es-ES"/>
          </a:p>
        </p:txBody>
      </p:sp>
    </p:spTree>
    <p:extLst>
      <p:ext uri="{BB962C8B-B14F-4D97-AF65-F5344CB8AC3E}">
        <p14:creationId xmlns:p14="http://schemas.microsoft.com/office/powerpoint/2010/main" val="200418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EB7F62ED-34BB-492D-B9F7-3576D605A6D7}" type="datetimeFigureOut">
              <a:rPr lang="es-ES" smtClean="0"/>
              <a:t>22/04/2024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73418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B7F62ED-34BB-492D-B9F7-3576D605A6D7}" type="datetimeFigureOut">
              <a:rPr lang="es-ES" smtClean="0"/>
              <a:t>22/04/2024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151968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B7F62ED-34BB-492D-B9F7-3576D605A6D7}" type="datetimeFigureOut">
              <a:rPr lang="es-ES" smtClean="0"/>
              <a:t>22/04/2024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274090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B7F62ED-34BB-492D-B9F7-3576D605A6D7}" type="datetimeFigureOut">
              <a:rPr lang="es-ES" smtClean="0"/>
              <a:t>22/04/2024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212749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B7F62ED-34BB-492D-B9F7-3576D605A6D7}" type="datetimeFigureOut">
              <a:rPr lang="es-ES" smtClean="0"/>
              <a:t>22/04/2024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238907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B7F62ED-34BB-492D-B9F7-3576D605A6D7}" type="datetimeFigureOut">
              <a:rPr lang="es-ES" smtClean="0"/>
              <a:t>22/04/2024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220337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B7F62ED-34BB-492D-B9F7-3576D605A6D7}" type="datetimeFigureOut">
              <a:rPr lang="es-ES" smtClean="0"/>
              <a:t>22/04/2024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314779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p>
        </p:txBody>
      </p:sp>
      <p:sp>
        <p:nvSpPr>
          <p:cNvPr id="3" name="Marcador de fecha 2"/>
          <p:cNvSpPr>
            <a:spLocks noGrp="1"/>
          </p:cNvSpPr>
          <p:nvPr>
            <p:ph type="dt" sz="half" idx="10"/>
          </p:nvPr>
        </p:nvSpPr>
        <p:spPr/>
        <p:txBody>
          <a:bodyPr/>
          <a:lstStyle/>
          <a:p>
            <a:fld id="{EB7F62ED-34BB-492D-B9F7-3576D605A6D7}" type="datetimeFigureOut">
              <a:rPr lang="es-ES" smtClean="0"/>
              <a:t>22/04/2024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8310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B7F62ED-34BB-492D-B9F7-3576D605A6D7}" type="datetimeFigureOut">
              <a:rPr lang="es-ES" smtClean="0"/>
              <a:t>22/04/2024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252152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B7F62ED-34BB-492D-B9F7-3576D605A6D7}" type="datetimeFigureOut">
              <a:rPr lang="es-ES" smtClean="0"/>
              <a:t>22/04/2024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311610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B7F62ED-34BB-492D-B9F7-3576D605A6D7}" type="datetimeFigureOut">
              <a:rPr lang="es-ES" smtClean="0"/>
              <a:t>22/04/2024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7B72DAA-C052-484F-A5C4-3DAD536054F8}" type="slidenum">
              <a:rPr lang="es-ES" smtClean="0"/>
              <a:t>‹Nº›</a:t>
            </a:fld>
            <a:endParaRPr lang="es-ES"/>
          </a:p>
        </p:txBody>
      </p:sp>
    </p:spTree>
    <p:extLst>
      <p:ext uri="{BB962C8B-B14F-4D97-AF65-F5344CB8AC3E}">
        <p14:creationId xmlns:p14="http://schemas.microsoft.com/office/powerpoint/2010/main" val="77732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F62ED-34BB-492D-B9F7-3576D605A6D7}" type="datetimeFigureOut">
              <a:rPr lang="es-ES" smtClean="0"/>
              <a:t>22/04/2024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72DAA-C052-484F-A5C4-3DAD536054F8}" type="slidenum">
              <a:rPr lang="es-ES" smtClean="0"/>
              <a:t>‹Nº›</a:t>
            </a:fld>
            <a:endParaRPr lang="es-ES"/>
          </a:p>
        </p:txBody>
      </p:sp>
    </p:spTree>
    <p:extLst>
      <p:ext uri="{BB962C8B-B14F-4D97-AF65-F5344CB8AC3E}">
        <p14:creationId xmlns:p14="http://schemas.microsoft.com/office/powerpoint/2010/main" val="126337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gob.educacionyfp.gob.es/eu/curriculo/curriculo-lomloe/menu-curriculos-basicos/bachillerato.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educacionyfp.gob.es/inee/evaluaciones-nacionales/piloto-prueba-acceso-universidad/pruebas-piloto-pau-liberadas.html"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ucantabria.es/informacion-general/escolarizacion" TargetMode="External"/><Relationship Id="rId2" Type="http://schemas.openxmlformats.org/officeDocument/2006/relationships/hyperlink" Target="https://www.educantabria.es/documents/39930/261234/Diptico+Escolarizaci%C3%B3n+Ordinario+23-24+%281%29.pdf/32358fae-6b9e-1a1c-6401-569bc3f29e55?t=1683014259162"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pic>
        <p:nvPicPr>
          <p:cNvPr id="15" name="Picture 5" descr="Logo de la UC">
            <a:extLst>
              <a:ext uri="{FF2B5EF4-FFF2-40B4-BE49-F238E27FC236}">
                <a16:creationId xmlns:a16="http://schemas.microsoft.com/office/drawing/2014/main" id="{92B91302-F886-FB3B-0927-E52D3C2BB5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17" y="470078"/>
            <a:ext cx="1326803" cy="1423559"/>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30FD6B47-17B5-7CB7-0678-CE4E79C55DE1}"/>
              </a:ext>
            </a:extLst>
          </p:cNvPr>
          <p:cNvSpPr/>
          <p:nvPr/>
        </p:nvSpPr>
        <p:spPr>
          <a:xfrm>
            <a:off x="2396741" y="303294"/>
            <a:ext cx="10141988" cy="707886"/>
          </a:xfrm>
          <a:prstGeom prst="rect">
            <a:avLst/>
          </a:prstGeom>
        </p:spPr>
        <p:txBody>
          <a:bodyPr wrap="square">
            <a:spAutoFit/>
          </a:bodyPr>
          <a:lstStyle/>
          <a:p>
            <a:pPr lvl="0" eaLnBrk="0" fontAlgn="base" hangingPunct="0">
              <a:spcBef>
                <a:spcPct val="0"/>
              </a:spcBef>
              <a:spcAft>
                <a:spcPct val="0"/>
              </a:spcAft>
            </a:pPr>
            <a:r>
              <a:rPr lang="es-ES" altLang="es-ES" sz="2000">
                <a:cs typeface="Arial" panose="020B0604020202020204" pitchFamily="34" charset="0"/>
              </a:rPr>
              <a:t>Sistema de Orientación de la Universidad de Cantabria</a:t>
            </a:r>
            <a:endParaRPr kumimoji="0" lang="es-ES" altLang="es-ES" sz="2000" b="0" i="0" u="none" strike="noStrike" cap="none" normalizeH="0" baseline="0">
              <a:ln>
                <a:noFill/>
              </a:ln>
              <a:solidFill>
                <a:schemeClr val="tx1"/>
              </a:solidFill>
              <a:effectLst/>
            </a:endParaRPr>
          </a:p>
          <a:p>
            <a:pPr lvl="0" eaLnBrk="0" fontAlgn="base" hangingPunct="0">
              <a:spcBef>
                <a:spcPct val="0"/>
              </a:spcBef>
              <a:spcAft>
                <a:spcPct val="0"/>
              </a:spcAft>
            </a:pPr>
            <a:r>
              <a:rPr kumimoji="0" lang="es-ES" altLang="es-ES" sz="2000" b="0" i="0" u="none" strike="noStrike" cap="none" normalizeH="0" baseline="0">
                <a:ln>
                  <a:noFill/>
                </a:ln>
                <a:solidFill>
                  <a:srgbClr val="008080"/>
                </a:solidFill>
                <a:effectLst/>
                <a:ea typeface="Calibri" panose="020F0502020204030204" pitchFamily="34" charset="0"/>
                <a:cs typeface="Arial" panose="020B0604020202020204" pitchFamily="34" charset="0"/>
              </a:rPr>
              <a:t>JORNADA</a:t>
            </a:r>
            <a:r>
              <a:rPr kumimoji="0" lang="es-ES" altLang="es-ES" sz="2000" b="0" i="0" u="none" strike="noStrike" cap="none" normalizeH="0">
                <a:ln>
                  <a:noFill/>
                </a:ln>
                <a:solidFill>
                  <a:srgbClr val="008080"/>
                </a:solidFill>
                <a:effectLst/>
                <a:ea typeface="Calibri" panose="020F0502020204030204" pitchFamily="34" charset="0"/>
                <a:cs typeface="Arial" panose="020B0604020202020204" pitchFamily="34" charset="0"/>
              </a:rPr>
              <a:t> ORIENTA-T</a:t>
            </a:r>
            <a:endParaRPr kumimoji="0" lang="es-ES" altLang="es-ES" sz="2000" b="0" i="0" u="none" strike="noStrike" cap="none" normalizeH="0" baseline="0">
              <a:ln>
                <a:noFill/>
              </a:ln>
              <a:solidFill>
                <a:srgbClr val="008080"/>
              </a:solidFill>
              <a:effectLst/>
            </a:endParaRPr>
          </a:p>
        </p:txBody>
      </p:sp>
      <p:sp>
        <p:nvSpPr>
          <p:cNvPr id="19" name="Marcador de contenido 2">
            <a:extLst>
              <a:ext uri="{FF2B5EF4-FFF2-40B4-BE49-F238E27FC236}">
                <a16:creationId xmlns:a16="http://schemas.microsoft.com/office/drawing/2014/main" id="{A5C03A43-4521-8B92-BD18-58C2C40AE660}"/>
              </a:ext>
            </a:extLst>
          </p:cNvPr>
          <p:cNvSpPr>
            <a:spLocks noGrp="1"/>
          </p:cNvSpPr>
          <p:nvPr>
            <p:ph idx="1"/>
          </p:nvPr>
        </p:nvSpPr>
        <p:spPr>
          <a:xfrm>
            <a:off x="736451" y="2758446"/>
            <a:ext cx="10971212" cy="1372091"/>
          </a:xfrm>
        </p:spPr>
        <p:txBody>
          <a:bodyPr vert="horz" lIns="91440" tIns="45720" rIns="91440" bIns="45720" rtlCol="0" anchor="t">
            <a:normAutofit/>
          </a:bodyPr>
          <a:lstStyle/>
          <a:p>
            <a:pPr marL="0" lvl="0" indent="0" eaLnBrk="0" fontAlgn="base" hangingPunct="0">
              <a:lnSpc>
                <a:spcPct val="100000"/>
              </a:lnSpc>
              <a:spcBef>
                <a:spcPct val="0"/>
              </a:spcBef>
              <a:spcAft>
                <a:spcPct val="0"/>
              </a:spcAft>
              <a:buNone/>
            </a:pPr>
            <a:r>
              <a:rPr lang="es-ES" altLang="es-ES" sz="4400" b="1" dirty="0">
                <a:solidFill>
                  <a:srgbClr val="008080"/>
                </a:solidFill>
                <a:ea typeface="Calibri" panose="020F0502020204030204" pitchFamily="34" charset="0"/>
                <a:cs typeface="Arial"/>
              </a:rPr>
              <a:t>El bachillerato según la LOMLOE</a:t>
            </a:r>
            <a:endParaRPr kumimoji="0" lang="es-ES" altLang="es-ES" sz="4400" b="1" i="0" u="none" strike="noStrike" cap="none" normalizeH="0" baseline="0" dirty="0">
              <a:ln>
                <a:noFill/>
              </a:ln>
              <a:solidFill>
                <a:schemeClr val="tx1"/>
              </a:solidFill>
              <a:effectLst/>
              <a:ea typeface="Calibri" panose="020F0502020204030204" pitchFamily="34" charset="0"/>
              <a:cs typeface="Arial"/>
            </a:endParaRPr>
          </a:p>
          <a:p>
            <a:pPr marL="0" lvl="0" indent="0" eaLnBrk="0" fontAlgn="base" hangingPunct="0">
              <a:lnSpc>
                <a:spcPct val="100000"/>
              </a:lnSpc>
              <a:spcBef>
                <a:spcPct val="0"/>
              </a:spcBef>
              <a:spcAft>
                <a:spcPct val="0"/>
              </a:spcAft>
              <a:buNone/>
            </a:pPr>
            <a:endParaRPr lang="es-ES" altLang="es-ES" sz="2000" b="1" dirty="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s-ES" altLang="es-ES" sz="2000" b="1" dirty="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s-ES" altLang="es-ES" sz="2000" b="1" dirty="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s-ES" altLang="es-ES" sz="2000" b="1" dirty="0">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None/>
            </a:pPr>
            <a:endParaRPr kumimoji="0" lang="es-ES" altLang="es-ES" sz="2000" b="0" i="0" u="none" strike="noStrike" cap="none" normalizeH="0" baseline="0" dirty="0">
              <a:ln>
                <a:noFill/>
              </a:ln>
              <a:solidFill>
                <a:schemeClr val="tx1"/>
              </a:solidFill>
              <a:effectLst/>
            </a:endParaRPr>
          </a:p>
        </p:txBody>
      </p:sp>
      <p:sp>
        <p:nvSpPr>
          <p:cNvPr id="20" name="CuadroTexto 19">
            <a:extLst>
              <a:ext uri="{FF2B5EF4-FFF2-40B4-BE49-F238E27FC236}">
                <a16:creationId xmlns:a16="http://schemas.microsoft.com/office/drawing/2014/main" id="{604D646D-47BF-D487-308A-991AFE6EA96A}"/>
              </a:ext>
            </a:extLst>
          </p:cNvPr>
          <p:cNvSpPr txBox="1"/>
          <p:nvPr/>
        </p:nvSpPr>
        <p:spPr>
          <a:xfrm>
            <a:off x="1158815" y="4221192"/>
            <a:ext cx="399403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a:cs typeface="Segoe UI"/>
              </a:rPr>
              <a:t>​</a:t>
            </a:r>
          </a:p>
          <a:p>
            <a:r>
              <a:rPr lang="es-ES" sz="2000" b="1">
                <a:cs typeface="Segoe UI"/>
              </a:rPr>
              <a:t>Jaime Linares Fernández </a:t>
            </a:r>
          </a:p>
        </p:txBody>
      </p:sp>
      <p:pic>
        <p:nvPicPr>
          <p:cNvPr id="2" name="Imagen 1">
            <a:extLst>
              <a:ext uri="{FF2B5EF4-FFF2-40B4-BE49-F238E27FC236}">
                <a16:creationId xmlns:a16="http://schemas.microsoft.com/office/drawing/2014/main" id="{716A448B-CBBD-9E49-B3CF-B692E635843A}"/>
              </a:ext>
            </a:extLst>
          </p:cNvPr>
          <p:cNvPicPr>
            <a:picLocks noChangeAspect="1"/>
          </p:cNvPicPr>
          <p:nvPr/>
        </p:nvPicPr>
        <p:blipFill>
          <a:blip r:embed="rId4"/>
          <a:stretch>
            <a:fillRect/>
          </a:stretch>
        </p:blipFill>
        <p:spPr>
          <a:xfrm>
            <a:off x="9078749" y="4322994"/>
            <a:ext cx="2463800" cy="1943100"/>
          </a:xfrm>
          <a:prstGeom prst="rect">
            <a:avLst/>
          </a:prstGeom>
        </p:spPr>
      </p:pic>
    </p:spTree>
    <p:extLst>
      <p:ext uri="{BB962C8B-B14F-4D97-AF65-F5344CB8AC3E}">
        <p14:creationId xmlns:p14="http://schemas.microsoft.com/office/powerpoint/2010/main" val="5218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ítulo 1"/>
          <p:cNvSpPr>
            <a:spLocks noGrp="1"/>
          </p:cNvSpPr>
          <p:nvPr>
            <p:ph type="title"/>
          </p:nvPr>
        </p:nvSpPr>
        <p:spPr>
          <a:xfrm>
            <a:off x="838200" y="365125"/>
            <a:ext cx="10515600" cy="930275"/>
          </a:xfrm>
        </p:spPr>
        <p:txBody>
          <a:bodyPr>
            <a:normAutofit/>
          </a:bodyPr>
          <a:lstStyle/>
          <a:p>
            <a:r>
              <a:rPr lang="es-ES" b="1">
                <a:solidFill>
                  <a:srgbClr val="008080"/>
                </a:solidFill>
              </a:rPr>
              <a:t>Materias comunes</a:t>
            </a:r>
          </a:p>
        </p:txBody>
      </p:sp>
      <p:graphicFrame>
        <p:nvGraphicFramePr>
          <p:cNvPr id="8" name="Tabla 8">
            <a:extLst>
              <a:ext uri="{FF2B5EF4-FFF2-40B4-BE49-F238E27FC236}">
                <a16:creationId xmlns:a16="http://schemas.microsoft.com/office/drawing/2014/main" id="{581D1271-5B4C-3316-4009-73332D061A07}"/>
              </a:ext>
            </a:extLst>
          </p:cNvPr>
          <p:cNvGraphicFramePr>
            <a:graphicFrameLocks noGrp="1"/>
          </p:cNvGraphicFramePr>
          <p:nvPr>
            <p:extLst>
              <p:ext uri="{D42A27DB-BD31-4B8C-83A1-F6EECF244321}">
                <p14:modId xmlns:p14="http://schemas.microsoft.com/office/powerpoint/2010/main" val="4221124733"/>
              </p:ext>
            </p:extLst>
          </p:nvPr>
        </p:nvGraphicFramePr>
        <p:xfrm>
          <a:off x="573944" y="2260753"/>
          <a:ext cx="5009096" cy="3740070"/>
        </p:xfrm>
        <a:graphic>
          <a:graphicData uri="http://schemas.openxmlformats.org/drawingml/2006/table">
            <a:tbl>
              <a:tblPr firstRow="1" bandRow="1">
                <a:tableStyleId>{17292A2E-F333-43FB-9621-5CBBE7FDCDCB}</a:tableStyleId>
              </a:tblPr>
              <a:tblGrid>
                <a:gridCol w="5009096">
                  <a:extLst>
                    <a:ext uri="{9D8B030D-6E8A-4147-A177-3AD203B41FA5}">
                      <a16:colId xmlns:a16="http://schemas.microsoft.com/office/drawing/2014/main" val="3301881822"/>
                    </a:ext>
                  </a:extLst>
                </a:gridCol>
              </a:tblGrid>
              <a:tr h="748014">
                <a:tc>
                  <a:txBody>
                    <a:bodyPr/>
                    <a:lstStyle/>
                    <a:p>
                      <a:r>
                        <a:rPr lang="es-ES" dirty="0"/>
                        <a:t>1º BACHILLERATO</a:t>
                      </a:r>
                    </a:p>
                  </a:txBody>
                  <a:tcPr>
                    <a:solidFill>
                      <a:schemeClr val="bg1">
                        <a:lumMod val="75000"/>
                      </a:schemeClr>
                    </a:solidFill>
                  </a:tcPr>
                </a:tc>
                <a:extLst>
                  <a:ext uri="{0D108BD9-81ED-4DB2-BD59-A6C34878D82A}">
                    <a16:rowId xmlns:a16="http://schemas.microsoft.com/office/drawing/2014/main" val="1656407360"/>
                  </a:ext>
                </a:extLst>
              </a:tr>
              <a:tr h="748014">
                <a:tc>
                  <a:txBody>
                    <a:bodyPr/>
                    <a:lstStyle/>
                    <a:p>
                      <a:r>
                        <a:rPr lang="es-ES" dirty="0"/>
                        <a:t>Educación Física</a:t>
                      </a:r>
                    </a:p>
                  </a:txBody>
                  <a:tcPr/>
                </a:tc>
                <a:extLst>
                  <a:ext uri="{0D108BD9-81ED-4DB2-BD59-A6C34878D82A}">
                    <a16:rowId xmlns:a16="http://schemas.microsoft.com/office/drawing/2014/main" val="2179084913"/>
                  </a:ext>
                </a:extLst>
              </a:tr>
              <a:tr h="748014">
                <a:tc>
                  <a:txBody>
                    <a:bodyPr/>
                    <a:lstStyle/>
                    <a:p>
                      <a:r>
                        <a:rPr lang="es-ES"/>
                        <a:t>Filosofía</a:t>
                      </a:r>
                    </a:p>
                  </a:txBody>
                  <a:tcPr/>
                </a:tc>
                <a:extLst>
                  <a:ext uri="{0D108BD9-81ED-4DB2-BD59-A6C34878D82A}">
                    <a16:rowId xmlns:a16="http://schemas.microsoft.com/office/drawing/2014/main" val="4114726636"/>
                  </a:ext>
                </a:extLst>
              </a:tr>
              <a:tr h="748014">
                <a:tc>
                  <a:txBody>
                    <a:bodyPr/>
                    <a:lstStyle/>
                    <a:p>
                      <a:r>
                        <a:rPr lang="es-ES"/>
                        <a:t>Lengua Castellana y Literatura I</a:t>
                      </a:r>
                    </a:p>
                  </a:txBody>
                  <a:tcPr/>
                </a:tc>
                <a:extLst>
                  <a:ext uri="{0D108BD9-81ED-4DB2-BD59-A6C34878D82A}">
                    <a16:rowId xmlns:a16="http://schemas.microsoft.com/office/drawing/2014/main" val="84137198"/>
                  </a:ext>
                </a:extLst>
              </a:tr>
              <a:tr h="748014">
                <a:tc>
                  <a:txBody>
                    <a:bodyPr/>
                    <a:lstStyle/>
                    <a:p>
                      <a:r>
                        <a:rPr lang="es-ES" dirty="0"/>
                        <a:t>Lengua extranjera I</a:t>
                      </a:r>
                    </a:p>
                  </a:txBody>
                  <a:tcPr/>
                </a:tc>
                <a:extLst>
                  <a:ext uri="{0D108BD9-81ED-4DB2-BD59-A6C34878D82A}">
                    <a16:rowId xmlns:a16="http://schemas.microsoft.com/office/drawing/2014/main" val="1958587361"/>
                  </a:ext>
                </a:extLst>
              </a:tr>
            </a:tbl>
          </a:graphicData>
        </a:graphic>
      </p:graphicFrame>
      <p:graphicFrame>
        <p:nvGraphicFramePr>
          <p:cNvPr id="9" name="Tabla 8">
            <a:extLst>
              <a:ext uri="{FF2B5EF4-FFF2-40B4-BE49-F238E27FC236}">
                <a16:creationId xmlns:a16="http://schemas.microsoft.com/office/drawing/2014/main" id="{958B1B3B-311B-C2AA-2EFC-66B62D601AAA}"/>
              </a:ext>
            </a:extLst>
          </p:cNvPr>
          <p:cNvGraphicFramePr>
            <a:graphicFrameLocks noGrp="1"/>
          </p:cNvGraphicFramePr>
          <p:nvPr>
            <p:extLst>
              <p:ext uri="{D42A27DB-BD31-4B8C-83A1-F6EECF244321}">
                <p14:modId xmlns:p14="http://schemas.microsoft.com/office/powerpoint/2010/main" val="2824807006"/>
              </p:ext>
            </p:extLst>
          </p:nvPr>
        </p:nvGraphicFramePr>
        <p:xfrm>
          <a:off x="6066094" y="2275130"/>
          <a:ext cx="5009096" cy="3740070"/>
        </p:xfrm>
        <a:graphic>
          <a:graphicData uri="http://schemas.openxmlformats.org/drawingml/2006/table">
            <a:tbl>
              <a:tblPr firstRow="1" bandRow="1">
                <a:tableStyleId>{7DF18680-E054-41AD-8BC1-D1AEF772440D}</a:tableStyleId>
              </a:tblPr>
              <a:tblGrid>
                <a:gridCol w="5009096">
                  <a:extLst>
                    <a:ext uri="{9D8B030D-6E8A-4147-A177-3AD203B41FA5}">
                      <a16:colId xmlns:a16="http://schemas.microsoft.com/office/drawing/2014/main" val="3301881822"/>
                    </a:ext>
                  </a:extLst>
                </a:gridCol>
              </a:tblGrid>
              <a:tr h="748014">
                <a:tc>
                  <a:txBody>
                    <a:bodyPr/>
                    <a:lstStyle/>
                    <a:p>
                      <a:r>
                        <a:rPr lang="es-ES" dirty="0"/>
                        <a:t>2º BACHILLERATO</a:t>
                      </a:r>
                    </a:p>
                  </a:txBody>
                  <a:tcPr/>
                </a:tc>
                <a:extLst>
                  <a:ext uri="{0D108BD9-81ED-4DB2-BD59-A6C34878D82A}">
                    <a16:rowId xmlns:a16="http://schemas.microsoft.com/office/drawing/2014/main" val="1656407360"/>
                  </a:ext>
                </a:extLst>
              </a:tr>
              <a:tr h="748014">
                <a:tc>
                  <a:txBody>
                    <a:bodyPr/>
                    <a:lstStyle/>
                    <a:p>
                      <a:r>
                        <a:rPr lang="es-ES" dirty="0"/>
                        <a:t>Historia de España</a:t>
                      </a:r>
                    </a:p>
                  </a:txBody>
                  <a:tcPr/>
                </a:tc>
                <a:extLst>
                  <a:ext uri="{0D108BD9-81ED-4DB2-BD59-A6C34878D82A}">
                    <a16:rowId xmlns:a16="http://schemas.microsoft.com/office/drawing/2014/main" val="2179084913"/>
                  </a:ext>
                </a:extLst>
              </a:tr>
              <a:tr h="748014">
                <a:tc>
                  <a:txBody>
                    <a:bodyPr/>
                    <a:lstStyle/>
                    <a:p>
                      <a:r>
                        <a:rPr lang="es-ES"/>
                        <a:t>Historia de la Filosofía</a:t>
                      </a:r>
                    </a:p>
                  </a:txBody>
                  <a:tcPr/>
                </a:tc>
                <a:extLst>
                  <a:ext uri="{0D108BD9-81ED-4DB2-BD59-A6C34878D82A}">
                    <a16:rowId xmlns:a16="http://schemas.microsoft.com/office/drawing/2014/main" val="4114726636"/>
                  </a:ext>
                </a:extLst>
              </a:tr>
              <a:tr h="748014">
                <a:tc>
                  <a:txBody>
                    <a:bodyPr/>
                    <a:lstStyle/>
                    <a:p>
                      <a:r>
                        <a:rPr lang="es-ES"/>
                        <a:t>Lengua Castellana y Literatura II</a:t>
                      </a:r>
                    </a:p>
                  </a:txBody>
                  <a:tcPr/>
                </a:tc>
                <a:extLst>
                  <a:ext uri="{0D108BD9-81ED-4DB2-BD59-A6C34878D82A}">
                    <a16:rowId xmlns:a16="http://schemas.microsoft.com/office/drawing/2014/main" val="84137198"/>
                  </a:ext>
                </a:extLst>
              </a:tr>
              <a:tr h="748014">
                <a:tc>
                  <a:txBody>
                    <a:bodyPr/>
                    <a:lstStyle/>
                    <a:p>
                      <a:r>
                        <a:rPr lang="es-ES" dirty="0"/>
                        <a:t>Lengua extranjera II</a:t>
                      </a:r>
                    </a:p>
                  </a:txBody>
                  <a:tcPr/>
                </a:tc>
                <a:extLst>
                  <a:ext uri="{0D108BD9-81ED-4DB2-BD59-A6C34878D82A}">
                    <a16:rowId xmlns:a16="http://schemas.microsoft.com/office/drawing/2014/main" val="1958587361"/>
                  </a:ext>
                </a:extLst>
              </a:tr>
            </a:tbl>
          </a:graphicData>
        </a:graphic>
      </p:graphicFrame>
    </p:spTree>
    <p:extLst>
      <p:ext uri="{BB962C8B-B14F-4D97-AF65-F5344CB8AC3E}">
        <p14:creationId xmlns:p14="http://schemas.microsoft.com/office/powerpoint/2010/main" val="5879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rgbClr val="008080"/>
                </a:solidFill>
                <a:latin typeface="+mj-lt"/>
                <a:ea typeface="+mj-ea"/>
                <a:cs typeface="+mj-cs"/>
              </a:rPr>
              <a:t>Materias de </a:t>
            </a:r>
            <a:r>
              <a:rPr lang="en-US" sz="3600" b="1" kern="1200">
                <a:solidFill>
                  <a:srgbClr val="008080"/>
                </a:solidFill>
                <a:latin typeface="+mj-lt"/>
                <a:ea typeface="+mj-ea"/>
                <a:cs typeface="+mj-cs"/>
                <a:hlinkClick r:id="rId3">
                  <a:extLst>
                    <a:ext uri="{A12FA001-AC4F-418D-AE19-62706E023703}">
                      <ahyp:hlinkClr xmlns:ahyp="http://schemas.microsoft.com/office/drawing/2018/hyperlinkcolor" val="tx"/>
                    </a:ext>
                  </a:extLst>
                </a:hlinkClick>
              </a:rPr>
              <a:t>modalidad</a:t>
            </a:r>
            <a:r>
              <a:rPr lang="en-US" sz="3600" b="1" kern="1200">
                <a:solidFill>
                  <a:srgbClr val="008080"/>
                </a:solidFill>
                <a:latin typeface="+mj-lt"/>
                <a:ea typeface="+mj-ea"/>
                <a:cs typeface="+mj-cs"/>
              </a:rPr>
              <a:t> de primer </a:t>
            </a:r>
            <a:r>
              <a:rPr lang="en-US" sz="3600" b="1" kern="1200" err="1">
                <a:solidFill>
                  <a:srgbClr val="008080"/>
                </a:solidFill>
                <a:latin typeface="+mj-lt"/>
                <a:ea typeface="+mj-ea"/>
                <a:cs typeface="+mj-cs"/>
              </a:rPr>
              <a:t>curso</a:t>
            </a:r>
            <a:endParaRPr lang="en-US" sz="3600" b="1" kern="1200" err="1">
              <a:solidFill>
                <a:srgbClr val="008080"/>
              </a:solidFill>
              <a:latin typeface="+mj-lt"/>
              <a:ea typeface="Calibri Light"/>
              <a:cs typeface="Calibri Light"/>
            </a:endParaRPr>
          </a:p>
        </p:txBody>
      </p:sp>
      <p:pic>
        <p:nvPicPr>
          <p:cNvPr id="6" name="Imagen 6">
            <a:extLst>
              <a:ext uri="{FF2B5EF4-FFF2-40B4-BE49-F238E27FC236}">
                <a16:creationId xmlns:a16="http://schemas.microsoft.com/office/drawing/2014/main" id="{CD363072-0238-2E07-E112-E3BBC24743A4}"/>
              </a:ext>
            </a:extLst>
          </p:cNvPr>
          <p:cNvPicPr>
            <a:picLocks noGrp="1" noChangeAspect="1"/>
          </p:cNvPicPr>
          <p:nvPr>
            <p:ph idx="1"/>
          </p:nvPr>
        </p:nvPicPr>
        <p:blipFill>
          <a:blip r:embed="rId4">
            <a:duotone>
              <a:schemeClr val="accent3">
                <a:shade val="45000"/>
                <a:satMod val="135000"/>
              </a:schemeClr>
              <a:prstClr val="white"/>
            </a:duotone>
          </a:blip>
          <a:stretch>
            <a:fillRect/>
          </a:stretch>
        </p:blipFill>
        <p:spPr>
          <a:xfrm>
            <a:off x="708804" y="2249945"/>
            <a:ext cx="10515600" cy="4005905"/>
          </a:xfrm>
        </p:spPr>
      </p:pic>
    </p:spTree>
    <p:extLst>
      <p:ext uri="{BB962C8B-B14F-4D97-AF65-F5344CB8AC3E}">
        <p14:creationId xmlns:p14="http://schemas.microsoft.com/office/powerpoint/2010/main" val="41874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rgbClr val="008080"/>
                </a:solidFill>
                <a:latin typeface="+mj-lt"/>
                <a:ea typeface="+mj-ea"/>
                <a:cs typeface="+mj-cs"/>
              </a:rPr>
              <a:t>Materias de </a:t>
            </a:r>
            <a:r>
              <a:rPr lang="en-US" sz="3600" b="1" kern="1200" err="1">
                <a:solidFill>
                  <a:srgbClr val="008080"/>
                </a:solidFill>
                <a:latin typeface="+mj-lt"/>
                <a:ea typeface="+mj-ea"/>
                <a:cs typeface="+mj-cs"/>
              </a:rPr>
              <a:t>modalidad</a:t>
            </a:r>
            <a:r>
              <a:rPr lang="en-US" sz="3600" b="1" kern="1200">
                <a:solidFill>
                  <a:srgbClr val="008080"/>
                </a:solidFill>
                <a:latin typeface="+mj-lt"/>
                <a:ea typeface="+mj-ea"/>
                <a:cs typeface="+mj-cs"/>
              </a:rPr>
              <a:t> de </a:t>
            </a:r>
            <a:r>
              <a:rPr lang="en-US" sz="3600" b="1" kern="1200" err="1">
                <a:solidFill>
                  <a:srgbClr val="008080"/>
                </a:solidFill>
                <a:latin typeface="+mj-lt"/>
                <a:ea typeface="+mj-ea"/>
                <a:cs typeface="+mj-cs"/>
              </a:rPr>
              <a:t>segundo</a:t>
            </a:r>
            <a:r>
              <a:rPr lang="en-US" sz="3600" b="1" kern="1200">
                <a:solidFill>
                  <a:srgbClr val="008080"/>
                </a:solidFill>
                <a:latin typeface="+mj-lt"/>
                <a:ea typeface="+mj-ea"/>
                <a:cs typeface="+mj-cs"/>
              </a:rPr>
              <a:t> </a:t>
            </a:r>
            <a:r>
              <a:rPr lang="en-US" sz="3600" b="1" kern="1200" err="1">
                <a:solidFill>
                  <a:srgbClr val="008080"/>
                </a:solidFill>
                <a:latin typeface="+mj-lt"/>
                <a:ea typeface="+mj-ea"/>
                <a:cs typeface="+mj-cs"/>
              </a:rPr>
              <a:t>curso</a:t>
            </a:r>
            <a:endParaRPr lang="en-US" sz="3600" b="1" kern="1200" err="1">
              <a:solidFill>
                <a:srgbClr val="008080"/>
              </a:solidFill>
              <a:latin typeface="+mj-lt"/>
              <a:ea typeface="Calibri Light"/>
              <a:cs typeface="Calibri Light"/>
            </a:endParaRPr>
          </a:p>
        </p:txBody>
      </p:sp>
      <p:pic>
        <p:nvPicPr>
          <p:cNvPr id="6" name="Imagen 6" descr="Diagrama&#10;&#10;Descripción generada automáticamente">
            <a:extLst>
              <a:ext uri="{FF2B5EF4-FFF2-40B4-BE49-F238E27FC236}">
                <a16:creationId xmlns:a16="http://schemas.microsoft.com/office/drawing/2014/main" id="{125D9C4B-4013-9A61-B4B7-EA08A1CAF0ED}"/>
              </a:ext>
            </a:extLst>
          </p:cNvPr>
          <p:cNvPicPr>
            <a:picLocks noGrp="1" noChangeAspect="1"/>
          </p:cNvPicPr>
          <p:nvPr>
            <p:ph idx="1"/>
          </p:nvPr>
        </p:nvPicPr>
        <p:blipFill>
          <a:blip r:embed="rId2">
            <a:duotone>
              <a:schemeClr val="accent1">
                <a:shade val="45000"/>
                <a:satMod val="135000"/>
              </a:schemeClr>
              <a:prstClr val="white"/>
            </a:duotone>
          </a:blip>
          <a:stretch>
            <a:fillRect/>
          </a:stretch>
        </p:blipFill>
        <p:spPr>
          <a:xfrm>
            <a:off x="823823" y="2448771"/>
            <a:ext cx="10515600" cy="3852668"/>
          </a:xfrm>
        </p:spPr>
      </p:pic>
    </p:spTree>
    <p:extLst>
      <p:ext uri="{BB962C8B-B14F-4D97-AF65-F5344CB8AC3E}">
        <p14:creationId xmlns:p14="http://schemas.microsoft.com/office/powerpoint/2010/main" val="13892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E2D97E-06B4-0B9D-78D9-B087A05303D8}"/>
              </a:ext>
            </a:extLst>
          </p:cNvPr>
          <p:cNvSpPr>
            <a:spLocks noGrp="1"/>
          </p:cNvSpPr>
          <p:nvPr>
            <p:ph type="title"/>
          </p:nvPr>
        </p:nvSpPr>
        <p:spPr>
          <a:xfrm>
            <a:off x="7320466" y="609600"/>
            <a:ext cx="4945146" cy="1330839"/>
          </a:xfrm>
        </p:spPr>
        <p:txBody>
          <a:bodyPr>
            <a:normAutofit/>
          </a:bodyPr>
          <a:lstStyle/>
          <a:p>
            <a:r>
              <a:rPr lang="es-ES" b="1">
                <a:solidFill>
                  <a:srgbClr val="008080"/>
                </a:solidFill>
                <a:ea typeface="Calibri Light"/>
                <a:cs typeface="Calibri Light"/>
              </a:rPr>
              <a:t>Materias optativas</a:t>
            </a:r>
            <a:endParaRPr lang="es-ES" b="1">
              <a:solidFill>
                <a:srgbClr val="008080"/>
              </a:solidFill>
            </a:endParaRPr>
          </a:p>
        </p:txBody>
      </p:sp>
      <p:pic>
        <p:nvPicPr>
          <p:cNvPr id="5" name="Picture 4" descr="Texto&#10;&#10;Descripción generada automáticamente">
            <a:extLst>
              <a:ext uri="{FF2B5EF4-FFF2-40B4-BE49-F238E27FC236}">
                <a16:creationId xmlns:a16="http://schemas.microsoft.com/office/drawing/2014/main" id="{708C9F93-63D2-6533-218A-C614990D7A63}"/>
              </a:ext>
            </a:extLst>
          </p:cNvPr>
          <p:cNvPicPr>
            <a:picLocks noChangeAspect="1"/>
          </p:cNvPicPr>
          <p:nvPr/>
        </p:nvPicPr>
        <p:blipFill rotWithShape="1">
          <a:blip r:embed="rId2"/>
          <a:srcRect l="16286" r="16288" b="2"/>
          <a:stretch/>
        </p:blipFill>
        <p:spPr>
          <a:xfrm>
            <a:off x="-114999"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Marcador de contenido 2">
            <a:extLst>
              <a:ext uri="{FF2B5EF4-FFF2-40B4-BE49-F238E27FC236}">
                <a16:creationId xmlns:a16="http://schemas.microsoft.com/office/drawing/2014/main" id="{B8B95F27-5B09-649C-65D7-80C7020A6E01}"/>
              </a:ext>
            </a:extLst>
          </p:cNvPr>
          <p:cNvSpPr>
            <a:spLocks noGrp="1"/>
          </p:cNvSpPr>
          <p:nvPr>
            <p:ph idx="1"/>
          </p:nvPr>
        </p:nvSpPr>
        <p:spPr>
          <a:xfrm>
            <a:off x="7320465" y="2194102"/>
            <a:ext cx="4858880" cy="3908586"/>
          </a:xfrm>
        </p:spPr>
        <p:txBody>
          <a:bodyPr vert="horz" lIns="91440" tIns="45720" rIns="91440" bIns="45720" rtlCol="0" anchor="t">
            <a:normAutofit/>
          </a:bodyPr>
          <a:lstStyle/>
          <a:p>
            <a:pPr>
              <a:lnSpc>
                <a:spcPct val="150000"/>
              </a:lnSpc>
            </a:pPr>
            <a:r>
              <a:rPr lang="es-ES" sz="2000" dirty="0">
                <a:ea typeface="+mn-lt"/>
                <a:cs typeface="+mn-lt"/>
              </a:rPr>
              <a:t>Obligación de ofrecer todas las optativas.</a:t>
            </a:r>
            <a:endParaRPr lang="es-ES" sz="2000" dirty="0">
              <a:cs typeface="Calibri" panose="020F0502020204030204"/>
            </a:endParaRPr>
          </a:p>
          <a:p>
            <a:pPr>
              <a:lnSpc>
                <a:spcPct val="150000"/>
              </a:lnSpc>
            </a:pPr>
            <a:r>
              <a:rPr lang="es-ES" sz="2000" dirty="0">
                <a:ea typeface="+mn-lt"/>
                <a:cs typeface="+mn-lt"/>
              </a:rPr>
              <a:t>Limitación en la elección en  función del número de alumnos matriculados. </a:t>
            </a:r>
            <a:endParaRPr lang="es-ES" sz="2000" dirty="0">
              <a:cs typeface="Calibri" panose="020F0502020204030204"/>
            </a:endParaRPr>
          </a:p>
          <a:p>
            <a:pPr>
              <a:lnSpc>
                <a:spcPct val="150000"/>
              </a:lnSpc>
            </a:pPr>
            <a:r>
              <a:rPr lang="es-ES" sz="2000" dirty="0">
                <a:ea typeface="+mn-lt"/>
                <a:cs typeface="+mn-lt"/>
              </a:rPr>
              <a:t>Promoción con materia optativa pendiente: Posibilidad de cursar la misma u otra distinta (cambio de optativa).</a:t>
            </a:r>
            <a:endParaRPr lang="es-ES" sz="2000" dirty="0">
              <a:cs typeface="Calibri" panose="020F0502020204030204"/>
            </a:endParaRPr>
          </a:p>
          <a:p>
            <a:pPr>
              <a:lnSpc>
                <a:spcPct val="150000"/>
              </a:lnSpc>
            </a:pPr>
            <a:r>
              <a:rPr lang="es-ES" sz="2000" dirty="0">
                <a:ea typeface="+mn-lt"/>
                <a:cs typeface="+mn-lt"/>
              </a:rPr>
              <a:t>Optativas propias del centro.  </a:t>
            </a:r>
            <a:endParaRPr lang="es-ES" sz="2000" dirty="0">
              <a:cs typeface="Calibri" panose="020F0502020204030204"/>
            </a:endParaRPr>
          </a:p>
          <a:p>
            <a:endParaRPr lang="es-ES" sz="2000" dirty="0">
              <a:ea typeface="Calibri"/>
              <a:cs typeface="Calibri"/>
            </a:endParaRPr>
          </a:p>
        </p:txBody>
      </p:sp>
    </p:spTree>
    <p:extLst>
      <p:ext uri="{BB962C8B-B14F-4D97-AF65-F5344CB8AC3E}">
        <p14:creationId xmlns:p14="http://schemas.microsoft.com/office/powerpoint/2010/main" val="23380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968495" y="307508"/>
            <a:ext cx="8162386" cy="817403"/>
          </a:xfrm>
        </p:spPr>
        <p:txBody>
          <a:bodyPr vert="horz" lIns="91440" tIns="45720" rIns="91440" bIns="45720" rtlCol="0" anchor="b">
            <a:normAutofit/>
          </a:bodyPr>
          <a:lstStyle/>
          <a:p>
            <a:pPr algn="ctr"/>
            <a:r>
              <a:rPr lang="en-US" sz="3600" b="1" err="1">
                <a:solidFill>
                  <a:srgbClr val="008080"/>
                </a:solidFill>
              </a:rPr>
              <a:t>Enseñanzas</a:t>
            </a:r>
            <a:r>
              <a:rPr lang="en-US" sz="3600" b="1">
                <a:solidFill>
                  <a:srgbClr val="008080"/>
                </a:solidFill>
              </a:rPr>
              <a:t> de </a:t>
            </a:r>
            <a:r>
              <a:rPr lang="en-US" sz="3600" b="1" err="1">
                <a:solidFill>
                  <a:srgbClr val="008080"/>
                </a:solidFill>
              </a:rPr>
              <a:t>Religión</a:t>
            </a:r>
            <a:endParaRPr lang="en-US" sz="3600" b="1" kern="1200" err="1">
              <a:solidFill>
                <a:srgbClr val="008080"/>
              </a:solidFill>
              <a:latin typeface="+mj-lt"/>
              <a:ea typeface="Calibri Light"/>
              <a:cs typeface="Calibri Light"/>
            </a:endParaRPr>
          </a:p>
        </p:txBody>
      </p:sp>
      <p:sp>
        <p:nvSpPr>
          <p:cNvPr id="4" name="Marcador de contenido 3">
            <a:extLst>
              <a:ext uri="{FF2B5EF4-FFF2-40B4-BE49-F238E27FC236}">
                <a16:creationId xmlns:a16="http://schemas.microsoft.com/office/drawing/2014/main" id="{0C66B6FA-755C-FDC9-DD40-2516A9251788}"/>
              </a:ext>
            </a:extLst>
          </p:cNvPr>
          <p:cNvSpPr>
            <a:spLocks noGrp="1"/>
          </p:cNvSpPr>
          <p:nvPr>
            <p:ph idx="1"/>
          </p:nvPr>
        </p:nvSpPr>
        <p:spPr>
          <a:xfrm>
            <a:off x="104956" y="1825625"/>
            <a:ext cx="11924580" cy="5027073"/>
          </a:xfrm>
        </p:spPr>
        <p:txBody>
          <a:bodyPr vert="horz" lIns="91440" tIns="45720" rIns="91440" bIns="45720" rtlCol="0" anchor="t">
            <a:normAutofit/>
          </a:bodyPr>
          <a:lstStyle/>
          <a:p>
            <a:pPr marL="0" indent="0" algn="just">
              <a:buNone/>
            </a:pPr>
            <a:r>
              <a:rPr lang="es-ES" sz="2400" b="1" dirty="0">
                <a:cs typeface="Calibri"/>
              </a:rPr>
              <a:t>Se imparte exclusivamente en primer curso (2 horas semanales) y con carácter voluntario.</a:t>
            </a:r>
          </a:p>
          <a:p>
            <a:pPr marL="0" indent="0">
              <a:buNone/>
            </a:pPr>
            <a:r>
              <a:rPr lang="es-ES" sz="2400" dirty="0">
                <a:cs typeface="Calibri"/>
              </a:rPr>
              <a:t>El alumnado  que </a:t>
            </a:r>
            <a:r>
              <a:rPr lang="es-ES" sz="2400" b="1" dirty="0">
                <a:cs typeface="Calibri"/>
              </a:rPr>
              <a:t>opte por no cursar</a:t>
            </a:r>
            <a:r>
              <a:rPr lang="es-ES" sz="2400" dirty="0">
                <a:cs typeface="Calibri"/>
              </a:rPr>
              <a:t> enseñanzas de Religión:</a:t>
            </a:r>
            <a:endParaRPr lang="es-ES" sz="2400" dirty="0">
              <a:ea typeface="Calibri"/>
              <a:cs typeface="Calibri"/>
            </a:endParaRPr>
          </a:p>
          <a:p>
            <a:pPr marL="0" indent="0" algn="just">
              <a:lnSpc>
                <a:spcPct val="150000"/>
              </a:lnSpc>
              <a:buNone/>
            </a:pPr>
            <a:r>
              <a:rPr lang="es-ES" sz="1600" dirty="0">
                <a:cs typeface="Calibri"/>
              </a:rPr>
              <a:t>"5. En este curso, el alumnado que opte por no cursar las enseñanzas de Religión </a:t>
            </a:r>
            <a:r>
              <a:rPr lang="es-ES" sz="1600" b="1" dirty="0">
                <a:cs typeface="Calibri"/>
              </a:rPr>
              <a:t>deberá ser atendido en el centro</a:t>
            </a:r>
            <a:r>
              <a:rPr lang="es-ES" sz="1600" dirty="0">
                <a:cs typeface="Calibri"/>
              </a:rPr>
              <a:t>: </a:t>
            </a:r>
            <a:endParaRPr lang="es-ES" sz="1600" dirty="0">
              <a:ea typeface="Calibri"/>
              <a:cs typeface="Calibri"/>
            </a:endParaRPr>
          </a:p>
          <a:p>
            <a:pPr marL="0" indent="0" algn="just">
              <a:lnSpc>
                <a:spcPct val="150000"/>
              </a:lnSpc>
              <a:buNone/>
            </a:pPr>
            <a:r>
              <a:rPr lang="es-ES" sz="1600" dirty="0">
                <a:cs typeface="Calibri"/>
              </a:rPr>
              <a:t>a. Si se optase por colocar las dos sesiones al comienzo o al final de la jornada, el alumnado menor de edad debería contar con la debida autorización de sus padres o tutores para no acudir al centro. </a:t>
            </a:r>
            <a:endParaRPr lang="es-ES" sz="1600" dirty="0">
              <a:ea typeface="Calibri"/>
              <a:cs typeface="Calibri"/>
            </a:endParaRPr>
          </a:p>
          <a:p>
            <a:pPr marL="0" indent="0" algn="just">
              <a:lnSpc>
                <a:spcPct val="150000"/>
              </a:lnSpc>
              <a:buNone/>
            </a:pPr>
            <a:r>
              <a:rPr lang="es-ES" sz="1600" dirty="0">
                <a:cs typeface="Calibri"/>
              </a:rPr>
              <a:t>b. En aquellos casos en que este alumnado deba permanecer en el centro por razón de transporte o cualquier otra, se habilitará un espacio (biblioteca, aula de  estudio, etc.) para que pueda realizar sus tareas. Para su atención, se contará con períodos complementarios del horario del profesorado. </a:t>
            </a:r>
            <a:endParaRPr lang="es-ES" sz="1600" dirty="0">
              <a:ea typeface="Calibri"/>
              <a:cs typeface="Calibri"/>
            </a:endParaRPr>
          </a:p>
          <a:p>
            <a:pPr marL="0" indent="0" algn="just">
              <a:lnSpc>
                <a:spcPct val="150000"/>
              </a:lnSpc>
              <a:buNone/>
            </a:pPr>
            <a:r>
              <a:rPr lang="es-ES" sz="1600" dirty="0">
                <a:cs typeface="Calibri"/>
              </a:rPr>
              <a:t>c. Excepcionalmente, podrán emplearse algunas de estas sesiones para realizar alguna actividad puntual de tutoría, colectiva o individual, con este alumnado</a:t>
            </a:r>
            <a:r>
              <a:rPr lang="es-ES" dirty="0">
                <a:cs typeface="Calibri"/>
              </a:rPr>
              <a:t>"</a:t>
            </a:r>
          </a:p>
        </p:txBody>
      </p:sp>
    </p:spTree>
    <p:extLst>
      <p:ext uri="{BB962C8B-B14F-4D97-AF65-F5344CB8AC3E}">
        <p14:creationId xmlns:p14="http://schemas.microsoft.com/office/powerpoint/2010/main" val="39488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ítulo 1"/>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a:solidFill>
                  <a:srgbClr val="008080"/>
                </a:solidFill>
              </a:rPr>
              <a:t>Ciencia y </a:t>
            </a:r>
            <a:r>
              <a:rPr lang="en-US" sz="3600" b="1" err="1">
                <a:solidFill>
                  <a:srgbClr val="008080"/>
                </a:solidFill>
              </a:rPr>
              <a:t>Tecnología</a:t>
            </a:r>
            <a:endParaRPr lang="en-US" sz="3600" b="1" err="1">
              <a:solidFill>
                <a:srgbClr val="008080"/>
              </a:solidFill>
              <a:ea typeface="Calibri Light"/>
              <a:cs typeface="Calibri Light"/>
            </a:endParaRPr>
          </a:p>
        </p:txBody>
      </p:sp>
      <p:pic>
        <p:nvPicPr>
          <p:cNvPr id="5" name="Imagen 4"/>
          <p:cNvPicPr>
            <a:picLocks noChangeAspect="1"/>
          </p:cNvPicPr>
          <p:nvPr/>
        </p:nvPicPr>
        <p:blipFill>
          <a:blip r:embed="rId3"/>
          <a:stretch>
            <a:fillRect/>
          </a:stretch>
        </p:blipFill>
        <p:spPr>
          <a:xfrm>
            <a:off x="6303328" y="468463"/>
            <a:ext cx="5391570" cy="4385982"/>
          </a:xfrm>
          <a:prstGeom prst="rect">
            <a:avLst/>
          </a:prstGeom>
        </p:spPr>
      </p:pic>
      <p:pic>
        <p:nvPicPr>
          <p:cNvPr id="4" name="Marcador de contenido 3"/>
          <p:cNvPicPr>
            <a:picLocks noGrp="1" noChangeAspect="1"/>
          </p:cNvPicPr>
          <p:nvPr>
            <p:ph idx="1"/>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338194" y="1438630"/>
            <a:ext cx="5619321" cy="4228443"/>
          </a:xfrm>
          <a:prstGeom prst="rect">
            <a:avLst/>
          </a:prstGeom>
        </p:spPr>
      </p:pic>
      <p:sp>
        <p:nvSpPr>
          <p:cNvPr id="14" name="Freeform: Shape 13">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3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ítulo 1"/>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dirty="0" err="1">
                <a:solidFill>
                  <a:srgbClr val="008080"/>
                </a:solidFill>
              </a:rPr>
              <a:t>Humanidades</a:t>
            </a:r>
            <a:r>
              <a:rPr lang="en-US" sz="3600" b="1" dirty="0">
                <a:solidFill>
                  <a:srgbClr val="008080"/>
                </a:solidFill>
              </a:rPr>
              <a:t> y </a:t>
            </a:r>
            <a:r>
              <a:rPr lang="en-US" sz="3600" b="1" dirty="0" err="1">
                <a:solidFill>
                  <a:srgbClr val="008080"/>
                </a:solidFill>
              </a:rPr>
              <a:t>Ciencias</a:t>
            </a:r>
            <a:r>
              <a:rPr lang="en-US" sz="3600" b="1" dirty="0">
                <a:solidFill>
                  <a:srgbClr val="008080"/>
                </a:solidFill>
              </a:rPr>
              <a:t> </a:t>
            </a:r>
            <a:r>
              <a:rPr lang="en-US" sz="3600" b="1" dirty="0" err="1">
                <a:solidFill>
                  <a:srgbClr val="008080"/>
                </a:solidFill>
              </a:rPr>
              <a:t>Sociales</a:t>
            </a:r>
            <a:endParaRPr lang="en-US" sz="3600" b="1" dirty="0">
              <a:solidFill>
                <a:srgbClr val="008080"/>
              </a:solidFill>
              <a:ea typeface="Calibri Light"/>
              <a:cs typeface="Calibri Light"/>
            </a:endParaRPr>
          </a:p>
        </p:txBody>
      </p:sp>
      <p:sp>
        <p:nvSpPr>
          <p:cNvPr id="14" name="Freeform: Shape 13">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5" descr="Tabla&#10;&#10;Descripción generada automáticamente">
            <a:extLst>
              <a:ext uri="{FF2B5EF4-FFF2-40B4-BE49-F238E27FC236}">
                <a16:creationId xmlns:a16="http://schemas.microsoft.com/office/drawing/2014/main" id="{6EC4E4E1-63D7-E663-9EF4-B11D0AA4058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436766" y="1715012"/>
            <a:ext cx="5861564" cy="4351338"/>
          </a:xfrm>
        </p:spPr>
      </p:pic>
      <p:pic>
        <p:nvPicPr>
          <p:cNvPr id="6" name="Imagen 7" descr="Tabla&#10;&#10;Descripción generada automáticamente">
            <a:extLst>
              <a:ext uri="{FF2B5EF4-FFF2-40B4-BE49-F238E27FC236}">
                <a16:creationId xmlns:a16="http://schemas.microsoft.com/office/drawing/2014/main" id="{1AD951B1-BD7A-5633-D1CC-4EAC8B02B123}"/>
              </a:ext>
            </a:extLst>
          </p:cNvPr>
          <p:cNvPicPr>
            <a:picLocks noChangeAspect="1"/>
          </p:cNvPicPr>
          <p:nvPr/>
        </p:nvPicPr>
        <p:blipFill>
          <a:blip r:embed="rId4"/>
          <a:stretch>
            <a:fillRect/>
          </a:stretch>
        </p:blipFill>
        <p:spPr>
          <a:xfrm>
            <a:off x="6150077" y="1709737"/>
            <a:ext cx="5497622" cy="4362387"/>
          </a:xfrm>
          <a:prstGeom prst="rect">
            <a:avLst/>
          </a:prstGeom>
        </p:spPr>
      </p:pic>
    </p:spTree>
    <p:extLst>
      <p:ext uri="{BB962C8B-B14F-4D97-AF65-F5344CB8AC3E}">
        <p14:creationId xmlns:p14="http://schemas.microsoft.com/office/powerpoint/2010/main" val="418171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2">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ítulo 1"/>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a:solidFill>
                  <a:srgbClr val="008080"/>
                </a:solidFill>
              </a:rPr>
              <a:t>Artes (Música y Artes </a:t>
            </a:r>
            <a:r>
              <a:rPr lang="en-US" sz="3600" b="1" err="1">
                <a:solidFill>
                  <a:srgbClr val="008080"/>
                </a:solidFill>
              </a:rPr>
              <a:t>Escénicas</a:t>
            </a:r>
            <a:r>
              <a:rPr lang="en-US" sz="3600" b="1">
                <a:solidFill>
                  <a:srgbClr val="008080"/>
                </a:solidFill>
              </a:rPr>
              <a:t>)</a:t>
            </a:r>
          </a:p>
        </p:txBody>
      </p:sp>
      <p:sp>
        <p:nvSpPr>
          <p:cNvPr id="15" name="Freeform: Shape 14">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9" descr="Imagen que contiene Escala de tiempo&#10;&#10;Descripción generada automáticamente">
            <a:extLst>
              <a:ext uri="{FF2B5EF4-FFF2-40B4-BE49-F238E27FC236}">
                <a16:creationId xmlns:a16="http://schemas.microsoft.com/office/drawing/2014/main" id="{93F50721-2551-2025-1431-CEA6BD0D7BF0}"/>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799381" y="1369586"/>
            <a:ext cx="4525992" cy="5384035"/>
          </a:xfrm>
          <a:prstGeom prst="rect">
            <a:avLst/>
          </a:prstGeom>
        </p:spPr>
      </p:pic>
      <p:pic>
        <p:nvPicPr>
          <p:cNvPr id="3" name="Imagen 3" descr="Tabla&#10;&#10;Descripción generada automáticamente">
            <a:extLst>
              <a:ext uri="{FF2B5EF4-FFF2-40B4-BE49-F238E27FC236}">
                <a16:creationId xmlns:a16="http://schemas.microsoft.com/office/drawing/2014/main" id="{60B1F6AD-9959-E0FF-0BD0-EFEA7AA481D7}"/>
              </a:ext>
            </a:extLst>
          </p:cNvPr>
          <p:cNvPicPr>
            <a:picLocks noChangeAspect="1"/>
          </p:cNvPicPr>
          <p:nvPr/>
        </p:nvPicPr>
        <p:blipFill>
          <a:blip r:embed="rId4"/>
          <a:stretch>
            <a:fillRect/>
          </a:stretch>
        </p:blipFill>
        <p:spPr>
          <a:xfrm>
            <a:off x="6607834" y="1002718"/>
            <a:ext cx="4022784" cy="5557055"/>
          </a:xfrm>
          <a:prstGeom prst="rect">
            <a:avLst/>
          </a:prstGeom>
        </p:spPr>
      </p:pic>
    </p:spTree>
    <p:extLst>
      <p:ext uri="{BB962C8B-B14F-4D97-AF65-F5344CB8AC3E}">
        <p14:creationId xmlns:p14="http://schemas.microsoft.com/office/powerpoint/2010/main" val="44700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2">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ítulo 1"/>
          <p:cNvSpPr>
            <a:spLocks noGrp="1"/>
          </p:cNvSpPr>
          <p:nvPr>
            <p:ph type="title"/>
          </p:nvPr>
        </p:nvSpPr>
        <p:spPr>
          <a:xfrm>
            <a:off x="497973" y="393380"/>
            <a:ext cx="7655427" cy="739881"/>
          </a:xfrm>
        </p:spPr>
        <p:txBody>
          <a:bodyPr vert="horz" lIns="91440" tIns="45720" rIns="91440" bIns="45720" rtlCol="0" anchor="b">
            <a:normAutofit fontScale="90000"/>
          </a:bodyPr>
          <a:lstStyle/>
          <a:p>
            <a:r>
              <a:rPr lang="en-US" sz="3600" b="1">
                <a:solidFill>
                  <a:srgbClr val="008080"/>
                </a:solidFill>
              </a:rPr>
              <a:t>Artes (Artes </a:t>
            </a:r>
            <a:r>
              <a:rPr lang="en-US" sz="3600" b="1" err="1">
                <a:solidFill>
                  <a:srgbClr val="008080"/>
                </a:solidFill>
              </a:rPr>
              <a:t>plásticas</a:t>
            </a:r>
            <a:r>
              <a:rPr lang="en-US" sz="3600" b="1">
                <a:solidFill>
                  <a:srgbClr val="008080"/>
                </a:solidFill>
              </a:rPr>
              <a:t>, Imagen y Diseño)</a:t>
            </a:r>
          </a:p>
        </p:txBody>
      </p:sp>
      <p:sp>
        <p:nvSpPr>
          <p:cNvPr id="15" name="Freeform: Shape 14">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Tabla&#10;&#10;Descripción generada automáticamente">
            <a:extLst>
              <a:ext uri="{FF2B5EF4-FFF2-40B4-BE49-F238E27FC236}">
                <a16:creationId xmlns:a16="http://schemas.microsoft.com/office/drawing/2014/main" id="{9EDB8D88-287D-01CE-D4EC-A4D930272AC7}"/>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060132" y="1544128"/>
            <a:ext cx="3456603" cy="4704271"/>
          </a:xfrm>
          <a:prstGeom prst="rect">
            <a:avLst/>
          </a:prstGeom>
        </p:spPr>
      </p:pic>
      <p:pic>
        <p:nvPicPr>
          <p:cNvPr id="4" name="Imagen 5" descr="Tabla&#10;&#10;Descripción generada automáticamente">
            <a:extLst>
              <a:ext uri="{FF2B5EF4-FFF2-40B4-BE49-F238E27FC236}">
                <a16:creationId xmlns:a16="http://schemas.microsoft.com/office/drawing/2014/main" id="{A7B02911-D0FF-5C98-5A6E-89FEBE46EF49}"/>
              </a:ext>
            </a:extLst>
          </p:cNvPr>
          <p:cNvPicPr>
            <a:picLocks noChangeAspect="1"/>
          </p:cNvPicPr>
          <p:nvPr/>
        </p:nvPicPr>
        <p:blipFill>
          <a:blip r:embed="rId4"/>
          <a:stretch>
            <a:fillRect/>
          </a:stretch>
        </p:blipFill>
        <p:spPr>
          <a:xfrm>
            <a:off x="6589073" y="1443487"/>
            <a:ext cx="3557102" cy="4819290"/>
          </a:xfrm>
          <a:prstGeom prst="rect">
            <a:avLst/>
          </a:prstGeom>
        </p:spPr>
      </p:pic>
    </p:spTree>
    <p:extLst>
      <p:ext uri="{BB962C8B-B14F-4D97-AF65-F5344CB8AC3E}">
        <p14:creationId xmlns:p14="http://schemas.microsoft.com/office/powerpoint/2010/main" val="75232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ítulo 1"/>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a:solidFill>
                  <a:srgbClr val="008080"/>
                </a:solidFill>
              </a:rPr>
              <a:t>General</a:t>
            </a:r>
            <a:endParaRPr lang="en-US" sz="3600" b="1">
              <a:solidFill>
                <a:srgbClr val="008080"/>
              </a:solidFill>
              <a:ea typeface="Calibri Light"/>
              <a:cs typeface="Calibri Light"/>
            </a:endParaRPr>
          </a:p>
        </p:txBody>
      </p:sp>
      <p:sp>
        <p:nvSpPr>
          <p:cNvPr id="14" name="Freeform: Shape 13">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7" descr="Tabla&#10;&#10;Descripción generada automáticamente">
            <a:extLst>
              <a:ext uri="{FF2B5EF4-FFF2-40B4-BE49-F238E27FC236}">
                <a16:creationId xmlns:a16="http://schemas.microsoft.com/office/drawing/2014/main" id="{AADE3558-CA13-B73D-0500-3787F1A1BF50}"/>
              </a:ext>
            </a:extLst>
          </p:cNvPr>
          <p:cNvPicPr>
            <a:picLocks noGrp="1" noChangeAspect="1"/>
          </p:cNvPicPr>
          <p:nvPr>
            <p:ph idx="1"/>
          </p:nvPr>
        </p:nvPicPr>
        <p:blipFill>
          <a:blip r:embed="rId3"/>
          <a:stretch>
            <a:fillRect/>
          </a:stretch>
        </p:blipFill>
        <p:spPr>
          <a:xfrm>
            <a:off x="505309" y="1651486"/>
            <a:ext cx="10769539" cy="4443142"/>
          </a:xfrm>
        </p:spPr>
      </p:pic>
    </p:spTree>
    <p:extLst>
      <p:ext uri="{BB962C8B-B14F-4D97-AF65-F5344CB8AC3E}">
        <p14:creationId xmlns:p14="http://schemas.microsoft.com/office/powerpoint/2010/main" val="303719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Concepto de idea de bombilla">
            <a:extLst>
              <a:ext uri="{FF2B5EF4-FFF2-40B4-BE49-F238E27FC236}">
                <a16:creationId xmlns:a16="http://schemas.microsoft.com/office/drawing/2014/main" id="{FC74D053-08B3-37A4-9217-D07607082DD8}"/>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7417817" y="628428"/>
            <a:ext cx="4524066" cy="3692028"/>
          </a:xfrm>
          <a:noFill/>
        </p:spPr>
        <p:txBody>
          <a:bodyPr>
            <a:normAutofit/>
          </a:bodyPr>
          <a:lstStyle/>
          <a:p>
            <a:pPr algn="l"/>
            <a:r>
              <a:rPr lang="es-ES" sz="5200" b="1">
                <a:solidFill>
                  <a:srgbClr val="008080"/>
                </a:solidFill>
              </a:rPr>
              <a:t>Primeras ideas…</a:t>
            </a:r>
            <a:endParaRPr lang="es-ES" sz="5200" b="1">
              <a:solidFill>
                <a:srgbClr val="008080"/>
              </a:solidFill>
              <a:cs typeface="Calibri Light"/>
            </a:endParaRPr>
          </a:p>
        </p:txBody>
      </p:sp>
      <p:sp>
        <p:nvSpPr>
          <p:cNvPr id="3" name="Subtítulo 2"/>
          <p:cNvSpPr>
            <a:spLocks noGrp="1"/>
          </p:cNvSpPr>
          <p:nvPr>
            <p:ph type="subTitle" idx="1"/>
          </p:nvPr>
        </p:nvSpPr>
        <p:spPr>
          <a:xfrm>
            <a:off x="7935403" y="4629234"/>
            <a:ext cx="3445766" cy="1485319"/>
          </a:xfrm>
          <a:noFill/>
        </p:spPr>
        <p:txBody>
          <a:bodyPr>
            <a:normAutofit/>
          </a:bodyPr>
          <a:lstStyle/>
          <a:p>
            <a:pPr algn="l"/>
            <a:r>
              <a:rPr lang="es-ES"/>
              <a:t>Duración</a:t>
            </a:r>
          </a:p>
          <a:p>
            <a:pPr algn="l"/>
            <a:r>
              <a:rPr lang="es-ES"/>
              <a:t>Permanencia</a:t>
            </a:r>
          </a:p>
        </p:txBody>
      </p:sp>
    </p:spTree>
    <p:extLst>
      <p:ext uri="{BB962C8B-B14F-4D97-AF65-F5344CB8AC3E}">
        <p14:creationId xmlns:p14="http://schemas.microsoft.com/office/powerpoint/2010/main" val="65700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37033" y="670559"/>
            <a:ext cx="4683321" cy="2148841"/>
          </a:xfrm>
        </p:spPr>
        <p:txBody>
          <a:bodyPr anchor="t">
            <a:normAutofit/>
          </a:bodyPr>
          <a:lstStyle/>
          <a:p>
            <a:r>
              <a:rPr lang="es-ES" b="1">
                <a:solidFill>
                  <a:srgbClr val="008080"/>
                </a:solidFill>
              </a:rPr>
              <a:t>Cambios de vía o modalidad</a:t>
            </a:r>
          </a:p>
        </p:txBody>
      </p:sp>
      <p:pic>
        <p:nvPicPr>
          <p:cNvPr id="5" name="Picture 4">
            <a:extLst>
              <a:ext uri="{FF2B5EF4-FFF2-40B4-BE49-F238E27FC236}">
                <a16:creationId xmlns:a16="http://schemas.microsoft.com/office/drawing/2014/main" id="{76B40813-3978-6B1A-E285-80A17865AF43}"/>
              </a:ext>
            </a:extLst>
          </p:cNvPr>
          <p:cNvPicPr>
            <a:picLocks noChangeAspect="1"/>
          </p:cNvPicPr>
          <p:nvPr/>
        </p:nvPicPr>
        <p:blipFill rotWithShape="1">
          <a:blip r:embed="rId3"/>
          <a:srcRect t="11500" b="11500"/>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Marcador de contenido 2"/>
          <p:cNvSpPr>
            <a:spLocks noGrp="1"/>
          </p:cNvSpPr>
          <p:nvPr>
            <p:ph idx="1"/>
          </p:nvPr>
        </p:nvSpPr>
        <p:spPr>
          <a:xfrm>
            <a:off x="6451947" y="95465"/>
            <a:ext cx="5606978" cy="6569338"/>
          </a:xfrm>
        </p:spPr>
        <p:txBody>
          <a:bodyPr vert="horz" lIns="91440" tIns="45720" rIns="91440" bIns="45720" rtlCol="0" anchor="t">
            <a:noAutofit/>
          </a:bodyPr>
          <a:lstStyle/>
          <a:p>
            <a:pPr>
              <a:lnSpc>
                <a:spcPct val="150000"/>
              </a:lnSpc>
            </a:pPr>
            <a:r>
              <a:rPr lang="es-ES" sz="2000" b="1">
                <a:cs typeface="Calibri" panose="020F0502020204030204"/>
              </a:rPr>
              <a:t>Condiciones</a:t>
            </a:r>
            <a:r>
              <a:rPr lang="es-ES" sz="2000">
                <a:cs typeface="Calibri" panose="020F0502020204030204"/>
              </a:rPr>
              <a:t>:</a:t>
            </a:r>
            <a:endParaRPr lang="es-ES"/>
          </a:p>
          <a:p>
            <a:pPr lvl="1">
              <a:lnSpc>
                <a:spcPct val="150000"/>
              </a:lnSpc>
            </a:pPr>
            <a:r>
              <a:rPr lang="es-ES" sz="2000">
                <a:ea typeface="+mn-lt"/>
                <a:cs typeface="+mn-lt"/>
              </a:rPr>
              <a:t>Se deberán cumplir en todos los casos las </a:t>
            </a:r>
            <a:r>
              <a:rPr lang="es-ES" sz="2000" b="1">
                <a:ea typeface="+mn-lt"/>
                <a:cs typeface="+mn-lt"/>
              </a:rPr>
              <a:t>normas de prelación</a:t>
            </a:r>
            <a:r>
              <a:rPr lang="es-ES" sz="2000">
                <a:ea typeface="+mn-lt"/>
                <a:cs typeface="+mn-lt"/>
              </a:rPr>
              <a:t> </a:t>
            </a:r>
          </a:p>
          <a:p>
            <a:pPr lvl="1">
              <a:lnSpc>
                <a:spcPct val="150000"/>
              </a:lnSpc>
            </a:pPr>
            <a:r>
              <a:rPr lang="es-ES" sz="2000">
                <a:ea typeface="+mn-lt"/>
                <a:cs typeface="+mn-lt"/>
              </a:rPr>
              <a:t>Se deberán </a:t>
            </a:r>
            <a:r>
              <a:rPr lang="es-ES" sz="2000" b="1">
                <a:ea typeface="+mn-lt"/>
                <a:cs typeface="+mn-lt"/>
              </a:rPr>
              <a:t>cursar todas las materias</a:t>
            </a:r>
            <a:r>
              <a:rPr lang="es-ES" sz="2000">
                <a:ea typeface="+mn-lt"/>
                <a:cs typeface="+mn-lt"/>
              </a:rPr>
              <a:t> que correspondan a la nueva modalidad.</a:t>
            </a:r>
            <a:endParaRPr lang="es-ES" sz="2000">
              <a:cs typeface="Calibri"/>
            </a:endParaRPr>
          </a:p>
          <a:p>
            <a:pPr lvl="1">
              <a:lnSpc>
                <a:spcPct val="150000"/>
              </a:lnSpc>
            </a:pPr>
            <a:r>
              <a:rPr lang="es-ES" sz="2000">
                <a:cs typeface="Calibri"/>
              </a:rPr>
              <a:t>Las materias de </a:t>
            </a:r>
            <a:r>
              <a:rPr lang="es-ES" sz="2000" b="1">
                <a:cs typeface="Calibri"/>
              </a:rPr>
              <a:t>primer curso</a:t>
            </a:r>
            <a:r>
              <a:rPr lang="es-ES" sz="2000">
                <a:cs typeface="Calibri"/>
              </a:rPr>
              <a:t> de la nueva modalidad figurarán como </a:t>
            </a:r>
            <a:r>
              <a:rPr lang="es-ES" sz="2000" b="1">
                <a:cs typeface="Calibri"/>
              </a:rPr>
              <a:t>pendientes,</a:t>
            </a:r>
            <a:r>
              <a:rPr lang="es-ES" sz="2000">
                <a:cs typeface="Calibri"/>
              </a:rPr>
              <a:t> pero no afectarán a la promoción.</a:t>
            </a:r>
          </a:p>
          <a:p>
            <a:pPr lvl="1">
              <a:lnSpc>
                <a:spcPct val="150000"/>
              </a:lnSpc>
            </a:pPr>
            <a:r>
              <a:rPr lang="es-ES" sz="2000">
                <a:cs typeface="Calibri"/>
              </a:rPr>
              <a:t>Todas las </a:t>
            </a:r>
            <a:r>
              <a:rPr lang="es-ES" sz="2000" b="1">
                <a:cs typeface="Calibri"/>
              </a:rPr>
              <a:t>materias superadas</a:t>
            </a:r>
            <a:r>
              <a:rPr lang="es-ES" sz="2000">
                <a:cs typeface="Calibri"/>
              </a:rPr>
              <a:t> computan a efectos del cálculo de la nota media.</a:t>
            </a:r>
          </a:p>
          <a:p>
            <a:pPr>
              <a:lnSpc>
                <a:spcPct val="150000"/>
              </a:lnSpc>
            </a:pPr>
            <a:r>
              <a:rPr lang="es-ES" sz="2000">
                <a:cs typeface="Calibri"/>
              </a:rPr>
              <a:t>Se </a:t>
            </a:r>
            <a:r>
              <a:rPr lang="es-ES" sz="2000" b="1">
                <a:cs typeface="Calibri"/>
              </a:rPr>
              <a:t>solicitan y autorizan</a:t>
            </a:r>
            <a:r>
              <a:rPr lang="es-ES" sz="2000">
                <a:cs typeface="Calibri"/>
              </a:rPr>
              <a:t> directamente por la </a:t>
            </a:r>
            <a:r>
              <a:rPr lang="es-ES" sz="2000" b="1">
                <a:cs typeface="Calibri"/>
              </a:rPr>
              <a:t>dirección del centro.</a:t>
            </a:r>
          </a:p>
          <a:p>
            <a:pPr marL="457200" lvl="1" indent="0">
              <a:buNone/>
            </a:pPr>
            <a:endParaRPr lang="es-ES" sz="2000" i="1">
              <a:cs typeface="Calibri"/>
            </a:endParaRPr>
          </a:p>
          <a:p>
            <a:pPr lvl="1"/>
            <a:endParaRPr lang="es-ES" sz="2000">
              <a:cs typeface="Calibri"/>
            </a:endParaRPr>
          </a:p>
        </p:txBody>
      </p:sp>
    </p:spTree>
    <p:extLst>
      <p:ext uri="{BB962C8B-B14F-4D97-AF65-F5344CB8AC3E}">
        <p14:creationId xmlns:p14="http://schemas.microsoft.com/office/powerpoint/2010/main" val="4680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CBBBF60-D514-DA70-D2BD-133CFF8B94F8}"/>
              </a:ext>
            </a:extLst>
          </p:cNvPr>
          <p:cNvSpPr>
            <a:spLocks noGrp="1"/>
          </p:cNvSpPr>
          <p:nvPr>
            <p:ph type="title"/>
          </p:nvPr>
        </p:nvSpPr>
        <p:spPr>
          <a:xfrm>
            <a:off x="375034" y="584617"/>
            <a:ext cx="6083943" cy="1330840"/>
          </a:xfrm>
        </p:spPr>
        <p:txBody>
          <a:bodyPr vert="horz" lIns="91440" tIns="45720" rIns="91440" bIns="45720" rtlCol="0" anchor="ctr">
            <a:normAutofit/>
          </a:bodyPr>
          <a:lstStyle/>
          <a:p>
            <a:r>
              <a:rPr lang="en-US" sz="4100" b="1" kern="1200">
                <a:solidFill>
                  <a:srgbClr val="008080"/>
                </a:solidFill>
                <a:latin typeface="+mj-lt"/>
                <a:ea typeface="+mj-ea"/>
                <a:cs typeface="+mj-cs"/>
              </a:rPr>
              <a:t>¿</a:t>
            </a:r>
            <a:r>
              <a:rPr lang="en-US" sz="4100" b="1" kern="1200" err="1">
                <a:solidFill>
                  <a:srgbClr val="008080"/>
                </a:solidFill>
                <a:latin typeface="+mj-lt"/>
                <a:ea typeface="+mj-ea"/>
                <a:cs typeface="+mj-cs"/>
              </a:rPr>
              <a:t>Qué</a:t>
            </a:r>
            <a:r>
              <a:rPr lang="en-US" sz="4100" b="1" kern="1200">
                <a:solidFill>
                  <a:srgbClr val="008080"/>
                </a:solidFill>
                <a:latin typeface="+mj-lt"/>
                <a:ea typeface="+mj-ea"/>
                <a:cs typeface="+mj-cs"/>
              </a:rPr>
              <a:t> son las </a:t>
            </a:r>
            <a:r>
              <a:rPr lang="en-US" sz="4100" b="1" kern="1200" err="1">
                <a:solidFill>
                  <a:srgbClr val="008080"/>
                </a:solidFill>
                <a:latin typeface="+mj-lt"/>
                <a:ea typeface="+mj-ea"/>
                <a:cs typeface="+mj-cs"/>
              </a:rPr>
              <a:t>normas</a:t>
            </a:r>
            <a:r>
              <a:rPr lang="en-US" sz="4100" b="1" kern="1200">
                <a:solidFill>
                  <a:srgbClr val="008080"/>
                </a:solidFill>
                <a:latin typeface="+mj-lt"/>
                <a:ea typeface="+mj-ea"/>
                <a:cs typeface="+mj-cs"/>
              </a:rPr>
              <a:t> de </a:t>
            </a:r>
            <a:r>
              <a:rPr lang="en-US" sz="4100" b="1" kern="1200" err="1">
                <a:solidFill>
                  <a:srgbClr val="008080"/>
                </a:solidFill>
                <a:latin typeface="+mj-lt"/>
                <a:ea typeface="+mj-ea"/>
                <a:cs typeface="+mj-cs"/>
              </a:rPr>
              <a:t>prelación</a:t>
            </a:r>
            <a:r>
              <a:rPr lang="en-US" sz="4100" b="1" kern="1200">
                <a:solidFill>
                  <a:srgbClr val="008080"/>
                </a:solidFill>
                <a:latin typeface="+mj-lt"/>
                <a:ea typeface="+mj-ea"/>
                <a:cs typeface="+mj-cs"/>
              </a:rPr>
              <a:t>?</a:t>
            </a:r>
          </a:p>
          <a:p>
            <a:endParaRPr lang="en-US" sz="4100" kern="1200">
              <a:solidFill>
                <a:schemeClr val="tx1"/>
              </a:solidFill>
              <a:latin typeface="+mj-lt"/>
              <a:ea typeface="+mj-ea"/>
              <a:cs typeface="+mj-cs"/>
            </a:endParaRPr>
          </a:p>
        </p:txBody>
      </p:sp>
      <p:sp>
        <p:nvSpPr>
          <p:cNvPr id="6" name="Marcador de contenido 5">
            <a:extLst>
              <a:ext uri="{FF2B5EF4-FFF2-40B4-BE49-F238E27FC236}">
                <a16:creationId xmlns:a16="http://schemas.microsoft.com/office/drawing/2014/main" id="{B2435B16-BD0F-45A9-40F1-1F9A0DCFD9C3}"/>
              </a:ext>
            </a:extLst>
          </p:cNvPr>
          <p:cNvSpPr>
            <a:spLocks noGrp="1"/>
          </p:cNvSpPr>
          <p:nvPr>
            <p:ph sz="quarter" idx="4"/>
          </p:nvPr>
        </p:nvSpPr>
        <p:spPr>
          <a:xfrm>
            <a:off x="112707" y="2194102"/>
            <a:ext cx="5812133" cy="3908585"/>
          </a:xfrm>
        </p:spPr>
        <p:txBody>
          <a:bodyPr vert="horz" lIns="91440" tIns="45720" rIns="91440" bIns="45720" rtlCol="0" anchor="t">
            <a:noAutofit/>
          </a:bodyPr>
          <a:lstStyle/>
          <a:p>
            <a:pPr algn="just">
              <a:lnSpc>
                <a:spcPct val="150000"/>
              </a:lnSpc>
            </a:pPr>
            <a:r>
              <a:rPr lang="en-US" sz="1800" b="1"/>
              <a:t>EXCEPCIÓN </a:t>
            </a:r>
            <a:r>
              <a:rPr lang="en-US" sz="1800" b="1" err="1"/>
              <a:t>Dentro</a:t>
            </a:r>
            <a:r>
              <a:rPr lang="en-US" sz="1800" b="1"/>
              <a:t> de </a:t>
            </a:r>
            <a:r>
              <a:rPr lang="en-US" sz="1800" b="1" err="1"/>
              <a:t>una</a:t>
            </a:r>
            <a:r>
              <a:rPr lang="en-US" sz="1800" b="1"/>
              <a:t> </a:t>
            </a:r>
            <a:r>
              <a:rPr lang="en-US" sz="1800" b="1" err="1"/>
              <a:t>misma</a:t>
            </a:r>
            <a:r>
              <a:rPr lang="en-US" sz="1800" b="1"/>
              <a:t> </a:t>
            </a:r>
            <a:r>
              <a:rPr lang="en-US" sz="1800" b="1" err="1"/>
              <a:t>modalidad</a:t>
            </a:r>
            <a:r>
              <a:rPr lang="en-US" sz="1800"/>
              <a:t>, </a:t>
            </a:r>
            <a:r>
              <a:rPr lang="en-US" sz="1800" err="1"/>
              <a:t>el</a:t>
            </a:r>
            <a:r>
              <a:rPr lang="en-US" sz="1800"/>
              <a:t> </a:t>
            </a:r>
            <a:r>
              <a:rPr lang="en-US" sz="1800" err="1"/>
              <a:t>alumnado</a:t>
            </a:r>
            <a:r>
              <a:rPr lang="en-US" sz="1800"/>
              <a:t> </a:t>
            </a:r>
            <a:r>
              <a:rPr lang="en-US" sz="1800" err="1"/>
              <a:t>podrá</a:t>
            </a:r>
            <a:r>
              <a:rPr lang="en-US" sz="1800"/>
              <a:t> </a:t>
            </a:r>
            <a:r>
              <a:rPr lang="en-US" sz="1800" err="1"/>
              <a:t>matricularse</a:t>
            </a:r>
            <a:r>
              <a:rPr lang="en-US" sz="1800"/>
              <a:t> de la </a:t>
            </a:r>
            <a:r>
              <a:rPr lang="en-US" sz="1800" err="1"/>
              <a:t>materia</a:t>
            </a:r>
            <a:r>
              <a:rPr lang="en-US" sz="1800"/>
              <a:t> de </a:t>
            </a:r>
            <a:r>
              <a:rPr lang="en-US" sz="1800" err="1"/>
              <a:t>segundo</a:t>
            </a:r>
            <a:r>
              <a:rPr lang="en-US" sz="1800"/>
              <a:t> </a:t>
            </a:r>
            <a:r>
              <a:rPr lang="en-US" sz="1800" err="1"/>
              <a:t>curso</a:t>
            </a:r>
            <a:r>
              <a:rPr lang="en-US" sz="1800"/>
              <a:t> sin </a:t>
            </a:r>
            <a:r>
              <a:rPr lang="en-US" sz="1800" err="1"/>
              <a:t>haber</a:t>
            </a:r>
            <a:r>
              <a:rPr lang="en-US" sz="1800"/>
              <a:t> </a:t>
            </a:r>
            <a:r>
              <a:rPr lang="en-US" sz="1800" err="1"/>
              <a:t>cursado</a:t>
            </a:r>
            <a:r>
              <a:rPr lang="en-US" sz="1800"/>
              <a:t> la </a:t>
            </a:r>
            <a:r>
              <a:rPr lang="en-US" sz="1800" err="1"/>
              <a:t>correspondiente</a:t>
            </a:r>
            <a:r>
              <a:rPr lang="en-US" sz="1800"/>
              <a:t> </a:t>
            </a:r>
            <a:r>
              <a:rPr lang="en-US" sz="1800" err="1"/>
              <a:t>materia</a:t>
            </a:r>
            <a:r>
              <a:rPr lang="en-US" sz="1800"/>
              <a:t> de primer </a:t>
            </a:r>
            <a:r>
              <a:rPr lang="en-US" sz="1800" err="1"/>
              <a:t>curso</a:t>
            </a:r>
            <a:r>
              <a:rPr lang="en-US" sz="1800"/>
              <a:t> </a:t>
            </a:r>
            <a:r>
              <a:rPr lang="en-US" sz="1800" u="sng" err="1"/>
              <a:t>siempre</a:t>
            </a:r>
            <a:r>
              <a:rPr lang="en-US" sz="1800" u="sng"/>
              <a:t> que </a:t>
            </a:r>
            <a:r>
              <a:rPr lang="en-US" sz="1800" u="sng" err="1"/>
              <a:t>el</a:t>
            </a:r>
            <a:r>
              <a:rPr lang="en-US" sz="1800" u="sng"/>
              <a:t> </a:t>
            </a:r>
            <a:r>
              <a:rPr lang="en-US" sz="1800" u="sng" err="1"/>
              <a:t>profesorado</a:t>
            </a:r>
            <a:r>
              <a:rPr lang="en-US" sz="1800" u="sng"/>
              <a:t> que la </a:t>
            </a:r>
            <a:r>
              <a:rPr lang="en-US" sz="1800" u="sng" err="1"/>
              <a:t>imparta</a:t>
            </a:r>
            <a:r>
              <a:rPr lang="en-US" sz="1800" u="sng"/>
              <a:t> </a:t>
            </a:r>
            <a:r>
              <a:rPr lang="en-US" sz="1800" u="sng" err="1"/>
              <a:t>considere</a:t>
            </a:r>
            <a:r>
              <a:rPr lang="en-US" sz="1800" u="sng"/>
              <a:t> que </a:t>
            </a:r>
            <a:r>
              <a:rPr lang="en-US" sz="1800" u="sng" err="1"/>
              <a:t>reúne</a:t>
            </a:r>
            <a:r>
              <a:rPr lang="en-US" sz="1800" u="sng"/>
              <a:t> las </a:t>
            </a:r>
            <a:r>
              <a:rPr lang="en-US" sz="1800" u="sng" err="1"/>
              <a:t>condiciones</a:t>
            </a:r>
            <a:r>
              <a:rPr lang="en-US" sz="1800" u="sng"/>
              <a:t> </a:t>
            </a:r>
            <a:r>
              <a:rPr lang="en-US" sz="1800" u="sng" err="1"/>
              <a:t>necesarias</a:t>
            </a:r>
            <a:r>
              <a:rPr lang="en-US" sz="1800" u="sng"/>
              <a:t> para </a:t>
            </a:r>
            <a:r>
              <a:rPr lang="en-US" sz="1800" u="sng" err="1"/>
              <a:t>poder</a:t>
            </a:r>
            <a:r>
              <a:rPr lang="en-US" sz="1800" u="sng"/>
              <a:t> </a:t>
            </a:r>
            <a:r>
              <a:rPr lang="en-US" sz="1800" u="sng" err="1"/>
              <a:t>seguir</a:t>
            </a:r>
            <a:r>
              <a:rPr lang="en-US" sz="1800" u="sng"/>
              <a:t> con </a:t>
            </a:r>
            <a:r>
              <a:rPr lang="en-US" sz="1800" u="sng" err="1"/>
              <a:t>aprovechamiento</a:t>
            </a:r>
            <a:r>
              <a:rPr lang="en-US" sz="1800" u="sng"/>
              <a:t> la </a:t>
            </a:r>
            <a:r>
              <a:rPr lang="en-US" sz="1800" u="sng" err="1"/>
              <a:t>materia</a:t>
            </a:r>
            <a:r>
              <a:rPr lang="en-US" sz="1800" u="sng"/>
              <a:t> de </a:t>
            </a:r>
            <a:r>
              <a:rPr lang="en-US" sz="1800" u="sng" err="1"/>
              <a:t>segundo</a:t>
            </a:r>
            <a:r>
              <a:rPr lang="en-US" sz="1800"/>
              <a:t>. En </a:t>
            </a:r>
            <a:r>
              <a:rPr lang="en-US" sz="1800" err="1"/>
              <a:t>caso</a:t>
            </a:r>
            <a:r>
              <a:rPr lang="en-US" sz="1800"/>
              <a:t> </a:t>
            </a:r>
            <a:r>
              <a:rPr lang="en-US" sz="1800" err="1"/>
              <a:t>contrario</a:t>
            </a:r>
            <a:r>
              <a:rPr lang="en-US" sz="1800"/>
              <a:t>, </a:t>
            </a:r>
            <a:r>
              <a:rPr lang="en-US" sz="1800" err="1"/>
              <a:t>deberá</a:t>
            </a:r>
            <a:r>
              <a:rPr lang="en-US" sz="1800"/>
              <a:t> </a:t>
            </a:r>
            <a:r>
              <a:rPr lang="en-US" sz="1800" err="1"/>
              <a:t>cursar</a:t>
            </a:r>
            <a:r>
              <a:rPr lang="en-US" sz="1800"/>
              <a:t> </a:t>
            </a:r>
            <a:r>
              <a:rPr lang="en-US" sz="1800" err="1"/>
              <a:t>también</a:t>
            </a:r>
            <a:r>
              <a:rPr lang="en-US" sz="1800"/>
              <a:t> la </a:t>
            </a:r>
            <a:r>
              <a:rPr lang="en-US" sz="1800" err="1"/>
              <a:t>materia</a:t>
            </a:r>
            <a:r>
              <a:rPr lang="en-US" sz="1800"/>
              <a:t> de primer </a:t>
            </a:r>
            <a:r>
              <a:rPr lang="en-US" sz="1800" err="1"/>
              <a:t>curso</a:t>
            </a:r>
            <a:r>
              <a:rPr lang="en-US" sz="1800"/>
              <a:t>, que </a:t>
            </a:r>
            <a:r>
              <a:rPr lang="en-US" sz="1800" err="1"/>
              <a:t>tendrá</a:t>
            </a:r>
            <a:r>
              <a:rPr lang="en-US" sz="1800"/>
              <a:t> la </a:t>
            </a:r>
            <a:r>
              <a:rPr lang="en-US" sz="1800" err="1"/>
              <a:t>consideración</a:t>
            </a:r>
            <a:r>
              <a:rPr lang="en-US" sz="1800"/>
              <a:t> de </a:t>
            </a:r>
            <a:r>
              <a:rPr lang="en-US" sz="1800" err="1"/>
              <a:t>materia</a:t>
            </a:r>
            <a:r>
              <a:rPr lang="en-US" sz="1800"/>
              <a:t> </a:t>
            </a:r>
            <a:r>
              <a:rPr lang="en-US" sz="1800" err="1"/>
              <a:t>pendiente</a:t>
            </a:r>
            <a:r>
              <a:rPr lang="en-US" sz="1800"/>
              <a:t>, </a:t>
            </a:r>
            <a:r>
              <a:rPr lang="en-US" sz="1800" err="1"/>
              <a:t>si</a:t>
            </a:r>
            <a:r>
              <a:rPr lang="en-US" sz="1800"/>
              <a:t> bien no </a:t>
            </a:r>
            <a:r>
              <a:rPr lang="en-US" sz="1800" err="1"/>
              <a:t>será</a:t>
            </a:r>
            <a:r>
              <a:rPr lang="en-US" sz="1800"/>
              <a:t> computable a </a:t>
            </a:r>
            <a:r>
              <a:rPr lang="en-US" sz="1800" err="1"/>
              <a:t>efectos</a:t>
            </a:r>
            <a:r>
              <a:rPr lang="en-US" sz="1800"/>
              <a:t> de </a:t>
            </a:r>
            <a:r>
              <a:rPr lang="en-US" sz="1800" err="1"/>
              <a:t>modificar</a:t>
            </a:r>
            <a:r>
              <a:rPr lang="en-US" sz="1800"/>
              <a:t> las </a:t>
            </a:r>
            <a:r>
              <a:rPr lang="en-US" sz="1800" err="1"/>
              <a:t>condiciones</a:t>
            </a:r>
            <a:r>
              <a:rPr lang="en-US" sz="1800"/>
              <a:t> </a:t>
            </a:r>
            <a:r>
              <a:rPr lang="en-US" sz="1800" err="1"/>
              <a:t>en</a:t>
            </a:r>
            <a:r>
              <a:rPr lang="en-US" sz="1800"/>
              <a:t> las que ha </a:t>
            </a:r>
            <a:r>
              <a:rPr lang="en-US" sz="1800" err="1"/>
              <a:t>promocionado</a:t>
            </a:r>
            <a:r>
              <a:rPr lang="en-US" sz="1800"/>
              <a:t> a </a:t>
            </a:r>
            <a:r>
              <a:rPr lang="en-US" sz="1800" err="1"/>
              <a:t>segundo</a:t>
            </a:r>
            <a:r>
              <a:rPr lang="en-US" sz="1800"/>
              <a:t>.</a:t>
            </a:r>
            <a:endParaRPr lang="es-ES">
              <a:cs typeface="Calibri" panose="020F0502020204030204"/>
            </a:endParaRPr>
          </a:p>
        </p:txBody>
      </p:sp>
      <p:pic>
        <p:nvPicPr>
          <p:cNvPr id="7" name="Imagen 7" descr="Tabla&#10;&#10;Descripción generada automáticamente">
            <a:extLst>
              <a:ext uri="{FF2B5EF4-FFF2-40B4-BE49-F238E27FC236}">
                <a16:creationId xmlns:a16="http://schemas.microsoft.com/office/drawing/2014/main" id="{4174C4D2-AFD7-4B01-40D4-57B4A567C270}"/>
              </a:ext>
            </a:extLst>
          </p:cNvPr>
          <p:cNvPicPr>
            <a:picLocks noGrp="1" noChangeAspect="1"/>
          </p:cNvPicPr>
          <p:nvPr>
            <p:ph sz="half" idx="2"/>
          </p:nvPr>
        </p:nvPicPr>
        <p:blipFill>
          <a:blip r:embed="rId3"/>
          <a:stretch>
            <a:fillRect/>
          </a:stretch>
        </p:blipFill>
        <p:spPr>
          <a:xfrm>
            <a:off x="7118613" y="717012"/>
            <a:ext cx="4261644" cy="5446191"/>
          </a:xfrm>
          <a:prstGeom prst="rect">
            <a:avLst/>
          </a:prstGeom>
        </p:spPr>
      </p:pic>
    </p:spTree>
    <p:extLst>
      <p:ext uri="{BB962C8B-B14F-4D97-AF65-F5344CB8AC3E}">
        <p14:creationId xmlns:p14="http://schemas.microsoft.com/office/powerpoint/2010/main" val="19625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8" name="Picture 4" descr="Hoja de respuestas de prueba de burbujas y lápiz">
            <a:extLst>
              <a:ext uri="{FF2B5EF4-FFF2-40B4-BE49-F238E27FC236}">
                <a16:creationId xmlns:a16="http://schemas.microsoft.com/office/drawing/2014/main" id="{9C077248-FD7F-7564-8506-8D2CB67515CD}"/>
              </a:ext>
            </a:extLst>
          </p:cNvPr>
          <p:cNvPicPr>
            <a:picLocks noChangeAspect="1"/>
          </p:cNvPicPr>
          <p:nvPr/>
        </p:nvPicPr>
        <p:blipFill rotWithShape="1">
          <a:blip r:embed="rId2">
            <a:alphaModFix amt="60000"/>
          </a:blip>
          <a:srcRect t="5051" r="-2" b="8265"/>
          <a:stretch/>
        </p:blipFill>
        <p:spPr>
          <a:xfrm>
            <a:off x="-1" y="10"/>
            <a:ext cx="12192001" cy="6857990"/>
          </a:xfrm>
          <a:prstGeom prst="rect">
            <a:avLst/>
          </a:prstGeom>
        </p:spPr>
      </p:pic>
      <p:sp>
        <p:nvSpPr>
          <p:cNvPr id="2" name="Título 1"/>
          <p:cNvSpPr>
            <a:spLocks noGrp="1"/>
          </p:cNvSpPr>
          <p:nvPr>
            <p:ph type="ctrTitle"/>
          </p:nvPr>
        </p:nvSpPr>
        <p:spPr>
          <a:xfrm>
            <a:off x="1198181" y="1122363"/>
            <a:ext cx="9795637" cy="2220775"/>
          </a:xfrm>
        </p:spPr>
        <p:txBody>
          <a:bodyPr>
            <a:normAutofit/>
          </a:bodyPr>
          <a:lstStyle/>
          <a:p>
            <a:r>
              <a:rPr lang="es-ES" sz="5200" b="1">
                <a:solidFill>
                  <a:srgbClr val="008080"/>
                </a:solidFill>
              </a:rPr>
              <a:t>Evaluación, promoción y titulación</a:t>
            </a:r>
          </a:p>
        </p:txBody>
      </p:sp>
      <p:sp>
        <p:nvSpPr>
          <p:cNvPr id="3" name="Subtítulo 2"/>
          <p:cNvSpPr>
            <a:spLocks noGrp="1"/>
          </p:cNvSpPr>
          <p:nvPr>
            <p:ph type="subTitle" idx="1"/>
          </p:nvPr>
        </p:nvSpPr>
        <p:spPr>
          <a:xfrm>
            <a:off x="1198181" y="3514853"/>
            <a:ext cx="9795637" cy="2057043"/>
          </a:xfrm>
        </p:spPr>
        <p:txBody>
          <a:bodyPr>
            <a:normAutofit/>
          </a:bodyPr>
          <a:lstStyle/>
          <a:p>
            <a:r>
              <a:rPr lang="es-ES">
                <a:solidFill>
                  <a:srgbClr val="FFFFFF"/>
                </a:solidFill>
              </a:rPr>
              <a:t>Aspectos Básicos de la Evaluación</a:t>
            </a:r>
          </a:p>
          <a:p>
            <a:r>
              <a:rPr lang="es-ES">
                <a:solidFill>
                  <a:srgbClr val="FFFFFF"/>
                </a:solidFill>
              </a:rPr>
              <a:t>Condiciones para la promoción entre cursos</a:t>
            </a:r>
          </a:p>
          <a:p>
            <a:r>
              <a:rPr lang="es-ES">
                <a:solidFill>
                  <a:srgbClr val="FFFFFF"/>
                </a:solidFill>
              </a:rPr>
              <a:t>Requisitos para la titulación</a:t>
            </a:r>
          </a:p>
        </p:txBody>
      </p:sp>
    </p:spTree>
    <p:extLst>
      <p:ext uri="{BB962C8B-B14F-4D97-AF65-F5344CB8AC3E}">
        <p14:creationId xmlns:p14="http://schemas.microsoft.com/office/powerpoint/2010/main" val="29860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a usando una computadora portátil&#10;&#10;Descripción generada automáticamente">
            <a:extLst>
              <a:ext uri="{FF2B5EF4-FFF2-40B4-BE49-F238E27FC236}">
                <a16:creationId xmlns:a16="http://schemas.microsoft.com/office/drawing/2014/main" id="{028B8A43-447E-3E93-A4F7-86C13A30FBCA}"/>
              </a:ext>
            </a:extLst>
          </p:cNvPr>
          <p:cNvPicPr>
            <a:picLocks noChangeAspect="1"/>
          </p:cNvPicPr>
          <p:nvPr/>
        </p:nvPicPr>
        <p:blipFill rotWithShape="1">
          <a:blip r:embed="rId3"/>
          <a:srcRect l="10486" r="2447" b="-1"/>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531610" y="365125"/>
            <a:ext cx="3822189" cy="1899912"/>
          </a:xfrm>
        </p:spPr>
        <p:txBody>
          <a:bodyPr>
            <a:normAutofit/>
          </a:bodyPr>
          <a:lstStyle/>
          <a:p>
            <a:r>
              <a:rPr lang="es-ES" sz="4000" b="1">
                <a:solidFill>
                  <a:srgbClr val="008080"/>
                </a:solidFill>
              </a:rPr>
              <a:t>Evaluación en Bachillerato</a:t>
            </a:r>
          </a:p>
        </p:txBody>
      </p:sp>
      <p:sp>
        <p:nvSpPr>
          <p:cNvPr id="3" name="Marcador de contenido 2"/>
          <p:cNvSpPr>
            <a:spLocks noGrp="1"/>
          </p:cNvSpPr>
          <p:nvPr>
            <p:ph idx="1"/>
          </p:nvPr>
        </p:nvSpPr>
        <p:spPr>
          <a:xfrm>
            <a:off x="7256790" y="2309283"/>
            <a:ext cx="4609172" cy="3742762"/>
          </a:xfrm>
        </p:spPr>
        <p:txBody>
          <a:bodyPr vert="horz" lIns="91440" tIns="45720" rIns="91440" bIns="45720" rtlCol="0" anchor="t">
            <a:normAutofit lnSpcReduction="10000"/>
          </a:bodyPr>
          <a:lstStyle/>
          <a:p>
            <a:pPr>
              <a:lnSpc>
                <a:spcPct val="150000"/>
              </a:lnSpc>
            </a:pPr>
            <a:r>
              <a:rPr lang="es-ES" sz="2000"/>
              <a:t>Continua y diferenciada por materias.</a:t>
            </a:r>
            <a:endParaRPr lang="es-ES"/>
          </a:p>
          <a:p>
            <a:pPr lvl="1">
              <a:lnSpc>
                <a:spcPct val="150000"/>
              </a:lnSpc>
            </a:pPr>
            <a:r>
              <a:rPr lang="es-ES" sz="2000">
                <a:ea typeface="+mn-lt"/>
                <a:cs typeface="+mn-lt"/>
              </a:rPr>
              <a:t>El profesorado de cada materia decidirá, al término del curso, si el alumno o alumna ha logrado los objetivos y ha alcanzado el adecuado grado de adquisición de las competencias correspondientes.</a:t>
            </a:r>
            <a:endParaRPr lang="es-ES" sz="2000">
              <a:cs typeface="Calibri"/>
            </a:endParaRPr>
          </a:p>
          <a:p>
            <a:pPr>
              <a:lnSpc>
                <a:spcPct val="150000"/>
              </a:lnSpc>
            </a:pPr>
            <a:r>
              <a:rPr lang="es-ES" sz="2000"/>
              <a:t>Prueba extraordinaria</a:t>
            </a:r>
            <a:endParaRPr lang="es-ES" sz="2000">
              <a:cs typeface="Calibri" panose="020F0502020204030204"/>
            </a:endParaRPr>
          </a:p>
        </p:txBody>
      </p:sp>
    </p:spTree>
    <p:extLst>
      <p:ext uri="{BB962C8B-B14F-4D97-AF65-F5344CB8AC3E}">
        <p14:creationId xmlns:p14="http://schemas.microsoft.com/office/powerpoint/2010/main" val="34576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o, Pizarra&#10;&#10;Descripción generada automáticamente">
            <a:extLst>
              <a:ext uri="{FF2B5EF4-FFF2-40B4-BE49-F238E27FC236}">
                <a16:creationId xmlns:a16="http://schemas.microsoft.com/office/drawing/2014/main" id="{2A683186-D4A0-87A2-E974-9BCAF6199736}"/>
              </a:ext>
            </a:extLst>
          </p:cNvPr>
          <p:cNvPicPr>
            <a:picLocks noChangeAspect="1"/>
          </p:cNvPicPr>
          <p:nvPr/>
        </p:nvPicPr>
        <p:blipFill rotWithShape="1">
          <a:blip r:embed="rId3"/>
          <a:srcRect l="7162" r="7162"/>
          <a:stretch/>
        </p:blipFill>
        <p:spPr>
          <a:xfrm>
            <a:off x="2522356"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34992" y="523276"/>
            <a:ext cx="5648113" cy="1899912"/>
          </a:xfrm>
        </p:spPr>
        <p:txBody>
          <a:bodyPr>
            <a:normAutofit/>
          </a:bodyPr>
          <a:lstStyle/>
          <a:p>
            <a:r>
              <a:rPr lang="es-ES" sz="4000" b="1" dirty="0">
                <a:solidFill>
                  <a:srgbClr val="008080"/>
                </a:solidFill>
              </a:rPr>
              <a:t>¿Cómo se promociona?</a:t>
            </a:r>
          </a:p>
        </p:txBody>
      </p:sp>
      <p:sp>
        <p:nvSpPr>
          <p:cNvPr id="3" name="Marcador de contenido 2"/>
          <p:cNvSpPr>
            <a:spLocks noGrp="1"/>
          </p:cNvSpPr>
          <p:nvPr>
            <p:ph idx="1"/>
          </p:nvPr>
        </p:nvSpPr>
        <p:spPr>
          <a:xfrm>
            <a:off x="334992" y="2434201"/>
            <a:ext cx="6194453" cy="3742762"/>
          </a:xfrm>
        </p:spPr>
        <p:txBody>
          <a:bodyPr vert="horz" lIns="91440" tIns="45720" rIns="91440" bIns="45720" rtlCol="0" anchor="t">
            <a:normAutofit/>
          </a:bodyPr>
          <a:lstStyle/>
          <a:p>
            <a:pPr>
              <a:lnSpc>
                <a:spcPct val="150000"/>
              </a:lnSpc>
            </a:pPr>
            <a:r>
              <a:rPr lang="es-ES" sz="2000" b="1"/>
              <a:t>En función del número de materias pendientes</a:t>
            </a:r>
            <a:r>
              <a:rPr lang="es-ES" sz="2000"/>
              <a:t>: hasta un máximo de dos materias.</a:t>
            </a:r>
            <a:endParaRPr lang="es-ES"/>
          </a:p>
          <a:p>
            <a:pPr>
              <a:lnSpc>
                <a:spcPct val="150000"/>
              </a:lnSpc>
            </a:pPr>
            <a:r>
              <a:rPr lang="es-ES" sz="2000"/>
              <a:t>Posibilidad de </a:t>
            </a:r>
            <a:r>
              <a:rPr lang="es-ES" sz="2000" b="1"/>
              <a:t>cambio de materias pendientes</a:t>
            </a:r>
            <a:r>
              <a:rPr lang="es-ES" sz="2000"/>
              <a:t>. </a:t>
            </a:r>
            <a:endParaRPr lang="es-ES" sz="2000">
              <a:ea typeface="Calibri"/>
              <a:cs typeface="Calibri"/>
            </a:endParaRPr>
          </a:p>
          <a:p>
            <a:pPr>
              <a:lnSpc>
                <a:spcPct val="150000"/>
              </a:lnSpc>
            </a:pPr>
            <a:r>
              <a:rPr lang="es-ES" sz="2000"/>
              <a:t>Al </a:t>
            </a:r>
            <a:r>
              <a:rPr lang="es-ES" sz="2000" b="1"/>
              <a:t>acabar segundo</a:t>
            </a:r>
            <a:r>
              <a:rPr lang="es-ES" sz="2000"/>
              <a:t>, con </a:t>
            </a:r>
            <a:r>
              <a:rPr lang="es-ES" sz="2000" b="1"/>
              <a:t>materias pendientes</a:t>
            </a:r>
            <a:r>
              <a:rPr lang="es-ES" sz="2000"/>
              <a:t>:</a:t>
            </a:r>
            <a:endParaRPr lang="es-ES" sz="2000">
              <a:cs typeface="Calibri" panose="020F0502020204030204"/>
            </a:endParaRPr>
          </a:p>
          <a:p>
            <a:pPr lvl="1">
              <a:lnSpc>
                <a:spcPct val="150000"/>
              </a:lnSpc>
            </a:pPr>
            <a:r>
              <a:rPr lang="es-ES" sz="2000"/>
              <a:t>Posibilidad de repetir con todas las materias.</a:t>
            </a:r>
            <a:endParaRPr lang="es-ES" sz="2000">
              <a:cs typeface="Calibri" panose="020F0502020204030204"/>
            </a:endParaRPr>
          </a:p>
          <a:p>
            <a:pPr lvl="1">
              <a:lnSpc>
                <a:spcPct val="150000"/>
              </a:lnSpc>
            </a:pPr>
            <a:r>
              <a:rPr lang="es-ES" sz="2000"/>
              <a:t>Posibilidad de repetir sólo las materias pendientes</a:t>
            </a:r>
            <a:endParaRPr lang="es-ES" sz="2000">
              <a:cs typeface="Calibri" panose="020F0502020204030204"/>
            </a:endParaRPr>
          </a:p>
        </p:txBody>
      </p:sp>
    </p:spTree>
    <p:extLst>
      <p:ext uri="{BB962C8B-B14F-4D97-AF65-F5344CB8AC3E}">
        <p14:creationId xmlns:p14="http://schemas.microsoft.com/office/powerpoint/2010/main" val="239230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74B270-8433-2858-F7D0-D314AFD047C5}"/>
              </a:ext>
            </a:extLst>
          </p:cNvPr>
          <p:cNvPicPr>
            <a:picLocks noChangeAspect="1"/>
          </p:cNvPicPr>
          <p:nvPr/>
        </p:nvPicPr>
        <p:blipFill rotWithShape="1">
          <a:blip r:embed="rId3"/>
          <a:srcRect t="13563" b="13563"/>
          <a:stretch/>
        </p:blipFill>
        <p:spPr>
          <a:xfrm>
            <a:off x="-1092678" y="10"/>
            <a:ext cx="6225441"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713648" y="825200"/>
            <a:ext cx="6640151" cy="1899912"/>
          </a:xfrm>
        </p:spPr>
        <p:txBody>
          <a:bodyPr>
            <a:normAutofit/>
          </a:bodyPr>
          <a:lstStyle/>
          <a:p>
            <a:r>
              <a:rPr lang="es-ES" sz="4000" b="1">
                <a:solidFill>
                  <a:srgbClr val="008080"/>
                </a:solidFill>
              </a:rPr>
              <a:t>¿Cómo se obtiene el título de Bachillerato?</a:t>
            </a:r>
          </a:p>
        </p:txBody>
      </p:sp>
      <p:sp>
        <p:nvSpPr>
          <p:cNvPr id="3" name="Marcador de contenido 2"/>
          <p:cNvSpPr>
            <a:spLocks noGrp="1"/>
          </p:cNvSpPr>
          <p:nvPr>
            <p:ph idx="1"/>
          </p:nvPr>
        </p:nvSpPr>
        <p:spPr>
          <a:xfrm>
            <a:off x="4785535" y="2434201"/>
            <a:ext cx="6568264" cy="3742762"/>
          </a:xfrm>
        </p:spPr>
        <p:txBody>
          <a:bodyPr vert="horz" lIns="91440" tIns="45720" rIns="91440" bIns="45720" rtlCol="0" anchor="t">
            <a:normAutofit/>
          </a:bodyPr>
          <a:lstStyle/>
          <a:p>
            <a:pPr>
              <a:lnSpc>
                <a:spcPct val="150000"/>
              </a:lnSpc>
            </a:pPr>
            <a:r>
              <a:rPr lang="es-ES" sz="2000" b="1"/>
              <a:t>Regla general</a:t>
            </a:r>
            <a:r>
              <a:rPr lang="es-ES" sz="2000"/>
              <a:t>: Superación de todas las materias de ambos cursos.</a:t>
            </a:r>
            <a:endParaRPr lang="es-ES" sz="2000">
              <a:cs typeface="Calibri"/>
            </a:endParaRPr>
          </a:p>
          <a:p>
            <a:pPr>
              <a:lnSpc>
                <a:spcPct val="150000"/>
              </a:lnSpc>
            </a:pPr>
            <a:r>
              <a:rPr lang="es-ES" sz="2000" b="1"/>
              <a:t>Excepción</a:t>
            </a:r>
            <a:r>
              <a:rPr lang="es-ES" sz="2000"/>
              <a:t>: Con una materia pendiente en determinadas condiciones.</a:t>
            </a:r>
            <a:endParaRPr lang="es-ES" sz="2000">
              <a:cs typeface="Calibri"/>
            </a:endParaRPr>
          </a:p>
        </p:txBody>
      </p:sp>
    </p:spTree>
    <p:extLst>
      <p:ext uri="{BB962C8B-B14F-4D97-AF65-F5344CB8AC3E}">
        <p14:creationId xmlns:p14="http://schemas.microsoft.com/office/powerpoint/2010/main" val="295268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5215855" y="609600"/>
            <a:ext cx="5982131" cy="1330839"/>
          </a:xfrm>
        </p:spPr>
        <p:txBody>
          <a:bodyPr>
            <a:normAutofit/>
          </a:bodyPr>
          <a:lstStyle/>
          <a:p>
            <a:r>
              <a:rPr lang="es-ES" sz="3100" b="1">
                <a:solidFill>
                  <a:srgbClr val="008080"/>
                </a:solidFill>
              </a:rPr>
              <a:t>¿En qué condiciones se puede titular con una materia pendiente?</a:t>
            </a:r>
          </a:p>
        </p:txBody>
      </p:sp>
      <p:sp>
        <p:nvSpPr>
          <p:cNvPr id="20" name="Freeform: Shape 19">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ujer sonriendo para la cámara delante de un cartel&#10;&#10;Descripción generada automáticamente">
            <a:extLst>
              <a:ext uri="{FF2B5EF4-FFF2-40B4-BE49-F238E27FC236}">
                <a16:creationId xmlns:a16="http://schemas.microsoft.com/office/drawing/2014/main" id="{71D33F25-360C-A3F1-80A0-8F4F0613715C}"/>
              </a:ext>
            </a:extLst>
          </p:cNvPr>
          <p:cNvPicPr>
            <a:picLocks noChangeAspect="1"/>
          </p:cNvPicPr>
          <p:nvPr/>
        </p:nvPicPr>
        <p:blipFill rotWithShape="1">
          <a:blip r:embed="rId2"/>
          <a:srcRect l="42752" r="16125" b="-2"/>
          <a:stretch/>
        </p:blipFill>
        <p:spPr>
          <a:xfrm>
            <a:off x="723899" y="969818"/>
            <a:ext cx="3704013" cy="4976553"/>
          </a:xfrm>
          <a:prstGeom prst="rect">
            <a:avLst/>
          </a:prstGeom>
        </p:spPr>
      </p:pic>
      <p:sp>
        <p:nvSpPr>
          <p:cNvPr id="24"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5028478" y="2019216"/>
            <a:ext cx="6993968" cy="3921078"/>
          </a:xfrm>
        </p:spPr>
        <p:txBody>
          <a:bodyPr vert="horz" lIns="91440" tIns="45720" rIns="91440" bIns="45720" rtlCol="0" anchor="t">
            <a:normAutofit fontScale="92500" lnSpcReduction="10000"/>
          </a:bodyPr>
          <a:lstStyle/>
          <a:p>
            <a:pPr algn="just">
              <a:lnSpc>
                <a:spcPct val="150000"/>
              </a:lnSpc>
            </a:pPr>
            <a:r>
              <a:rPr lang="es-ES" sz="1900"/>
              <a:t>Que el </a:t>
            </a:r>
            <a:r>
              <a:rPr lang="es-ES" sz="1900" b="1"/>
              <a:t>equipo docente</a:t>
            </a:r>
            <a:r>
              <a:rPr lang="es-ES" sz="1900"/>
              <a:t> considere que el </a:t>
            </a:r>
            <a:r>
              <a:rPr lang="es-ES" sz="1900" b="1"/>
              <a:t>alumno o alumna ha alcanzado los objetivos y competencias</a:t>
            </a:r>
            <a:r>
              <a:rPr lang="es-ES" sz="1900"/>
              <a:t> vinculados a ese título. </a:t>
            </a:r>
            <a:endParaRPr lang="es-ES"/>
          </a:p>
          <a:p>
            <a:pPr algn="just">
              <a:lnSpc>
                <a:spcPct val="150000"/>
              </a:lnSpc>
            </a:pPr>
            <a:r>
              <a:rPr lang="es-ES" sz="1900"/>
              <a:t>Que no se haya producido una inasistencia continuada y no justificada por parte del alumno o alumna en la materia. </a:t>
            </a:r>
            <a:endParaRPr lang="es-ES" sz="1900">
              <a:cs typeface="Calibri" panose="020F0502020204030204"/>
            </a:endParaRPr>
          </a:p>
          <a:p>
            <a:pPr algn="just">
              <a:lnSpc>
                <a:spcPct val="150000"/>
              </a:lnSpc>
            </a:pPr>
            <a:r>
              <a:rPr lang="es-ES" sz="1900"/>
              <a:t>Que el alumno o alumna </a:t>
            </a:r>
            <a:r>
              <a:rPr lang="es-ES" sz="1900" b="1"/>
              <a:t>se haya presentado a las pruebas</a:t>
            </a:r>
            <a:r>
              <a:rPr lang="es-ES" sz="1900"/>
              <a:t> y </a:t>
            </a:r>
            <a:r>
              <a:rPr lang="es-ES" sz="1900" b="1"/>
              <a:t>realizado las actividades</a:t>
            </a:r>
            <a:r>
              <a:rPr lang="es-ES" sz="1900"/>
              <a:t> necesarias para su evaluación, incluidas las de la convocatoria extraordinaria. </a:t>
            </a:r>
            <a:endParaRPr lang="es-ES" sz="1900">
              <a:cs typeface="Calibri" panose="020F0502020204030204"/>
            </a:endParaRPr>
          </a:p>
          <a:p>
            <a:pPr algn="just">
              <a:lnSpc>
                <a:spcPct val="150000"/>
              </a:lnSpc>
            </a:pPr>
            <a:r>
              <a:rPr lang="es-ES" sz="1900"/>
              <a:t>Que la </a:t>
            </a:r>
            <a:r>
              <a:rPr lang="es-ES" sz="1900" b="1"/>
              <a:t>media aritmética</a:t>
            </a:r>
            <a:r>
              <a:rPr lang="es-ES" sz="1900"/>
              <a:t> de las calificaciones obtenidas en todas las materias de la etapa sea igual o </a:t>
            </a:r>
            <a:r>
              <a:rPr lang="es-ES" sz="1900" b="1"/>
              <a:t>superior a cinco</a:t>
            </a:r>
            <a:r>
              <a:rPr lang="es-ES" sz="1900"/>
              <a:t>. </a:t>
            </a:r>
            <a:endParaRPr lang="es-ES" sz="1900">
              <a:cs typeface="Calibri" panose="020F0502020204030204"/>
            </a:endParaRPr>
          </a:p>
        </p:txBody>
      </p:sp>
    </p:spTree>
    <p:extLst>
      <p:ext uri="{BB962C8B-B14F-4D97-AF65-F5344CB8AC3E}">
        <p14:creationId xmlns:p14="http://schemas.microsoft.com/office/powerpoint/2010/main" val="43827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ítulo 1"/>
          <p:cNvSpPr>
            <a:spLocks noGrp="1"/>
          </p:cNvSpPr>
          <p:nvPr>
            <p:ph type="ctrTitle"/>
          </p:nvPr>
        </p:nvSpPr>
        <p:spPr>
          <a:xfrm>
            <a:off x="838199" y="1065749"/>
            <a:ext cx="4953001" cy="4726502"/>
          </a:xfrm>
        </p:spPr>
        <p:txBody>
          <a:bodyPr vert="horz" lIns="91440" tIns="45720" rIns="91440" bIns="45720" rtlCol="0" anchor="ctr">
            <a:normAutofit/>
          </a:bodyPr>
          <a:lstStyle/>
          <a:p>
            <a:pPr algn="l"/>
            <a:r>
              <a:rPr lang="en-US" sz="4400" b="1" kern="1200" err="1">
                <a:solidFill>
                  <a:srgbClr val="008080"/>
                </a:solidFill>
                <a:latin typeface="+mj-lt"/>
                <a:ea typeface="+mj-ea"/>
                <a:cs typeface="+mj-cs"/>
              </a:rPr>
              <a:t>Otras</a:t>
            </a:r>
            <a:r>
              <a:rPr lang="en-US" sz="4400" b="1" kern="1200">
                <a:solidFill>
                  <a:srgbClr val="008080"/>
                </a:solidFill>
                <a:latin typeface="+mj-lt"/>
                <a:ea typeface="+mj-ea"/>
                <a:cs typeface="+mj-cs"/>
              </a:rPr>
              <a:t> </a:t>
            </a:r>
            <a:r>
              <a:rPr lang="en-US" sz="4400" b="1" kern="1200" err="1">
                <a:solidFill>
                  <a:srgbClr val="008080"/>
                </a:solidFill>
                <a:latin typeface="+mj-lt"/>
                <a:ea typeface="+mj-ea"/>
                <a:cs typeface="+mj-cs"/>
              </a:rPr>
              <a:t>cuestiones</a:t>
            </a:r>
            <a:endParaRPr lang="en-US" sz="4400" b="1" kern="1200" err="1">
              <a:solidFill>
                <a:srgbClr val="008080"/>
              </a:solidFill>
              <a:latin typeface="+mj-lt"/>
              <a:cs typeface="Calibri Light"/>
            </a:endParaRPr>
          </a:p>
        </p:txBody>
      </p:sp>
      <p:sp>
        <p:nvSpPr>
          <p:cNvPr id="3" name="Subtítulo 2"/>
          <p:cNvSpPr>
            <a:spLocks noGrp="1"/>
          </p:cNvSpPr>
          <p:nvPr>
            <p:ph type="subTitle" idx="1"/>
          </p:nvPr>
        </p:nvSpPr>
        <p:spPr>
          <a:xfrm>
            <a:off x="7077947" y="713313"/>
            <a:ext cx="4275853" cy="5431376"/>
          </a:xfrm>
        </p:spPr>
        <p:txBody>
          <a:bodyPr vert="horz" lIns="91440" tIns="45720" rIns="91440" bIns="45720" rtlCol="0" anchor="ctr">
            <a:normAutofit/>
          </a:bodyPr>
          <a:lstStyle/>
          <a:p>
            <a:pPr indent="-228600" algn="l">
              <a:buFont typeface="Arial" panose="020B0604020202020204" pitchFamily="34" charset="0"/>
              <a:buChar char="•"/>
            </a:pPr>
            <a:r>
              <a:rPr lang="en-US" dirty="0" err="1"/>
              <a:t>Exención</a:t>
            </a:r>
            <a:r>
              <a:rPr lang="en-US" dirty="0"/>
              <a:t> de </a:t>
            </a:r>
            <a:r>
              <a:rPr lang="en-US" dirty="0" err="1"/>
              <a:t>materias</a:t>
            </a:r>
            <a:endParaRPr lang="en-US" dirty="0">
              <a:cs typeface="Calibri"/>
            </a:endParaRPr>
          </a:p>
          <a:p>
            <a:pPr indent="-228600" algn="l">
              <a:buFont typeface="Arial" panose="020B0604020202020204" pitchFamily="34" charset="0"/>
              <a:buChar char="•"/>
            </a:pPr>
            <a:r>
              <a:rPr lang="en-US" dirty="0"/>
              <a:t>Nuevo </a:t>
            </a:r>
            <a:r>
              <a:rPr lang="en-US" dirty="0" err="1"/>
              <a:t>modelo</a:t>
            </a:r>
            <a:r>
              <a:rPr lang="en-US" dirty="0"/>
              <a:t> PAU</a:t>
            </a:r>
            <a:endParaRPr lang="en-US" dirty="0">
              <a:cs typeface="Calibri"/>
            </a:endParaRPr>
          </a:p>
          <a:p>
            <a:pPr indent="-228600" algn="l">
              <a:buFont typeface="Arial" panose="020B0604020202020204" pitchFamily="34" charset="0"/>
              <a:buChar char="•"/>
            </a:pPr>
            <a:r>
              <a:rPr lang="en-US" dirty="0" err="1">
                <a:cs typeface="Calibri"/>
              </a:rPr>
              <a:t>Acceso</a:t>
            </a:r>
            <a:r>
              <a:rPr lang="en-US" dirty="0">
                <a:cs typeface="Calibri"/>
              </a:rPr>
              <a:t> para </a:t>
            </a:r>
            <a:r>
              <a:rPr lang="en-US" dirty="0" err="1">
                <a:cs typeface="Calibri"/>
              </a:rPr>
              <a:t>otras</a:t>
            </a:r>
            <a:r>
              <a:rPr lang="en-US" dirty="0">
                <a:cs typeface="Calibri"/>
              </a:rPr>
              <a:t> </a:t>
            </a:r>
            <a:r>
              <a:rPr lang="en-US" dirty="0" err="1">
                <a:cs typeface="Calibri"/>
              </a:rPr>
              <a:t>titulaciones</a:t>
            </a:r>
            <a:endParaRPr lang="en-US" dirty="0"/>
          </a:p>
          <a:p>
            <a:pPr indent="-228600" algn="l">
              <a:buFont typeface="Arial" panose="020B0604020202020204" pitchFamily="34" charset="0"/>
              <a:buChar char="•"/>
            </a:pPr>
            <a:r>
              <a:rPr lang="en-US" dirty="0" err="1"/>
              <a:t>Escolarización</a:t>
            </a:r>
            <a:r>
              <a:rPr lang="en-US" dirty="0"/>
              <a:t> 2024-2025</a:t>
            </a:r>
            <a:endParaRPr lang="en-US" dirty="0">
              <a:cs typeface="Calibri"/>
            </a:endParaRPr>
          </a:p>
          <a:p>
            <a:pPr indent="-228600" algn="l">
              <a:buFont typeface="Arial" panose="020B0604020202020204" pitchFamily="34" charset="0"/>
              <a:buChar char="•"/>
            </a:pPr>
            <a:endParaRPr lang="en-US" dirty="0">
              <a:cs typeface="Calibri"/>
            </a:endParaRP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7484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A28C57-2C84-B171-8F02-71ECD136A601}"/>
              </a:ext>
            </a:extLst>
          </p:cNvPr>
          <p:cNvPicPr>
            <a:picLocks noChangeAspect="1"/>
          </p:cNvPicPr>
          <p:nvPr/>
        </p:nvPicPr>
        <p:blipFill rotWithShape="1">
          <a:blip r:embed="rId2"/>
          <a:srcRect l="23769" r="23769"/>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ítulo 1"/>
          <p:cNvSpPr>
            <a:spLocks noGrp="1"/>
          </p:cNvSpPr>
          <p:nvPr>
            <p:ph type="title"/>
          </p:nvPr>
        </p:nvSpPr>
        <p:spPr>
          <a:xfrm>
            <a:off x="1137034" y="609600"/>
            <a:ext cx="6831188" cy="1322887"/>
          </a:xfrm>
        </p:spPr>
        <p:txBody>
          <a:bodyPr>
            <a:normAutofit/>
          </a:bodyPr>
          <a:lstStyle/>
          <a:p>
            <a:r>
              <a:rPr lang="es-ES" b="1">
                <a:solidFill>
                  <a:srgbClr val="008080"/>
                </a:solidFill>
              </a:rPr>
              <a:t>Exención de cursar ciertas materias</a:t>
            </a:r>
          </a:p>
        </p:txBody>
      </p:sp>
      <p:sp>
        <p:nvSpPr>
          <p:cNvPr id="3" name="Marcador de contenido 2"/>
          <p:cNvSpPr>
            <a:spLocks noGrp="1"/>
          </p:cNvSpPr>
          <p:nvPr>
            <p:ph idx="1"/>
          </p:nvPr>
        </p:nvSpPr>
        <p:spPr>
          <a:xfrm>
            <a:off x="1137035" y="2194102"/>
            <a:ext cx="6516216" cy="3908585"/>
          </a:xfrm>
        </p:spPr>
        <p:txBody>
          <a:bodyPr vert="horz" lIns="91440" tIns="45720" rIns="91440" bIns="45720" rtlCol="0" anchor="t">
            <a:normAutofit/>
          </a:bodyPr>
          <a:lstStyle/>
          <a:p>
            <a:pPr>
              <a:lnSpc>
                <a:spcPct val="150000"/>
              </a:lnSpc>
            </a:pPr>
            <a:r>
              <a:rPr lang="es-ES" sz="2000">
                <a:cs typeface="Calibri"/>
              </a:rPr>
              <a:t>La exención puede ser </a:t>
            </a:r>
            <a:r>
              <a:rPr lang="es-ES" sz="2000" b="1">
                <a:cs typeface="Calibri"/>
              </a:rPr>
              <a:t>total o parcial</a:t>
            </a:r>
            <a:endParaRPr lang="es-ES"/>
          </a:p>
          <a:p>
            <a:pPr>
              <a:lnSpc>
                <a:spcPct val="150000"/>
              </a:lnSpc>
            </a:pPr>
            <a:r>
              <a:rPr lang="es-ES" sz="2000" b="1">
                <a:cs typeface="Calibri"/>
              </a:rPr>
              <a:t>Solicitud</a:t>
            </a:r>
            <a:r>
              <a:rPr lang="es-ES" sz="2000">
                <a:cs typeface="Calibri"/>
              </a:rPr>
              <a:t> a Consejería de Educación</a:t>
            </a:r>
          </a:p>
          <a:p>
            <a:pPr>
              <a:lnSpc>
                <a:spcPct val="150000"/>
              </a:lnSpc>
            </a:pPr>
            <a:r>
              <a:rPr lang="es-ES" sz="2000">
                <a:ea typeface="+mn-lt"/>
                <a:cs typeface="+mn-lt"/>
              </a:rPr>
              <a:t>Para el alumnado con </a:t>
            </a:r>
            <a:r>
              <a:rPr lang="es-ES" sz="2000" b="1">
                <a:ea typeface="+mn-lt"/>
                <a:cs typeface="+mn-lt"/>
              </a:rPr>
              <a:t>necesidades educativas especiales asociadas</a:t>
            </a:r>
            <a:r>
              <a:rPr lang="es-ES" sz="2000">
                <a:ea typeface="+mn-lt"/>
                <a:cs typeface="+mn-lt"/>
              </a:rPr>
              <a:t> - </a:t>
            </a:r>
          </a:p>
          <a:p>
            <a:pPr lvl="1">
              <a:lnSpc>
                <a:spcPct val="150000"/>
              </a:lnSpc>
            </a:pPr>
            <a:r>
              <a:rPr lang="es-ES" sz="1600">
                <a:ea typeface="+mn-lt"/>
                <a:cs typeface="+mn-lt"/>
              </a:rPr>
              <a:t>a problemas graves de audición, visión o motricidad, o </a:t>
            </a:r>
            <a:endParaRPr lang="es-ES" sz="2000">
              <a:ea typeface="+mn-lt"/>
              <a:cs typeface="+mn-lt"/>
            </a:endParaRPr>
          </a:p>
          <a:p>
            <a:pPr lvl="1">
              <a:lnSpc>
                <a:spcPct val="150000"/>
              </a:lnSpc>
            </a:pPr>
            <a:r>
              <a:rPr lang="es-ES" sz="1600">
                <a:ea typeface="+mn-lt"/>
                <a:cs typeface="+mn-lt"/>
              </a:rPr>
              <a:t>a enfermedad que le impida seguir el curso con normalidad</a:t>
            </a:r>
            <a:endParaRPr lang="es-ES" sz="1600">
              <a:cs typeface="Calibri"/>
            </a:endParaRPr>
          </a:p>
          <a:p>
            <a:endParaRPr lang="es-ES" sz="2000">
              <a:cs typeface="Calibri"/>
            </a:endParaRPr>
          </a:p>
        </p:txBody>
      </p:sp>
    </p:spTree>
    <p:extLst>
      <p:ext uri="{BB962C8B-B14F-4D97-AF65-F5344CB8AC3E}">
        <p14:creationId xmlns:p14="http://schemas.microsoft.com/office/powerpoint/2010/main" val="37737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ítulo 1"/>
          <p:cNvSpPr>
            <a:spLocks noGrp="1"/>
          </p:cNvSpPr>
          <p:nvPr>
            <p:ph type="ctrTitle"/>
          </p:nvPr>
        </p:nvSpPr>
        <p:spPr>
          <a:xfrm>
            <a:off x="838199" y="1065749"/>
            <a:ext cx="4953001" cy="4726502"/>
          </a:xfrm>
        </p:spPr>
        <p:txBody>
          <a:bodyPr vert="horz" lIns="91440" tIns="45720" rIns="91440" bIns="45720" rtlCol="0" anchor="ctr">
            <a:normAutofit/>
          </a:bodyPr>
          <a:lstStyle/>
          <a:p>
            <a:pPr algn="l"/>
            <a:r>
              <a:rPr lang="en-US" sz="4400" b="1" dirty="0">
                <a:solidFill>
                  <a:srgbClr val="008080"/>
                </a:solidFill>
                <a:cs typeface="Calibri Light"/>
              </a:rPr>
              <a:t>Nuevo </a:t>
            </a:r>
            <a:r>
              <a:rPr lang="en-US" sz="4400" b="1" dirty="0" err="1">
                <a:solidFill>
                  <a:srgbClr val="008080"/>
                </a:solidFill>
                <a:cs typeface="Calibri Light"/>
              </a:rPr>
              <a:t>modelo</a:t>
            </a:r>
            <a:r>
              <a:rPr lang="en-US" sz="4400" b="1" dirty="0">
                <a:solidFill>
                  <a:srgbClr val="008080"/>
                </a:solidFill>
                <a:cs typeface="Calibri Light"/>
              </a:rPr>
              <a:t> PAU</a:t>
            </a:r>
            <a:endParaRPr lang="en-US" sz="4400" b="1" kern="1200" dirty="0">
              <a:solidFill>
                <a:srgbClr val="008080"/>
              </a:solidFill>
              <a:latin typeface="+mj-lt"/>
              <a:cs typeface="Calibri Light"/>
            </a:endParaRPr>
          </a:p>
        </p:txBody>
      </p:sp>
      <p:sp>
        <p:nvSpPr>
          <p:cNvPr id="3" name="Subtítulo 2"/>
          <p:cNvSpPr>
            <a:spLocks noGrp="1"/>
          </p:cNvSpPr>
          <p:nvPr>
            <p:ph type="subTitle" idx="1"/>
          </p:nvPr>
        </p:nvSpPr>
        <p:spPr>
          <a:xfrm>
            <a:off x="5927758" y="655803"/>
            <a:ext cx="5941505" cy="5431376"/>
          </a:xfrm>
        </p:spPr>
        <p:txBody>
          <a:bodyPr vert="horz" lIns="91440" tIns="45720" rIns="91440" bIns="45720" rtlCol="0" anchor="ctr">
            <a:normAutofit fontScale="85000" lnSpcReduction="10000"/>
          </a:bodyPr>
          <a:lstStyle/>
          <a:p>
            <a:pPr marL="285750" indent="-285750" algn="l">
              <a:lnSpc>
                <a:spcPct val="150000"/>
              </a:lnSpc>
              <a:buFont typeface="Arial" panose="020B0604020202020204" pitchFamily="34" charset="0"/>
              <a:buChar char="•"/>
            </a:pPr>
            <a:r>
              <a:rPr lang="es-ES" sz="2800" dirty="0"/>
              <a:t>Pendiente de aprobación de nueva normativa estatal</a:t>
            </a:r>
            <a:endParaRPr lang="en-US" sz="2800" dirty="0">
              <a:cs typeface="Calibri" panose="020F0502020204030204"/>
            </a:endParaRPr>
          </a:p>
          <a:p>
            <a:pPr marL="285750" indent="-285750" algn="l">
              <a:lnSpc>
                <a:spcPct val="150000"/>
              </a:lnSpc>
              <a:buFont typeface="Arial" panose="020B0604020202020204" pitchFamily="34" charset="0"/>
              <a:buChar char="•"/>
            </a:pPr>
            <a:r>
              <a:rPr lang="es-ES" sz="2800" dirty="0"/>
              <a:t>Características del borrador:</a:t>
            </a:r>
            <a:endParaRPr lang="es-ES" sz="2800" dirty="0">
              <a:cs typeface="Calibri"/>
            </a:endParaRPr>
          </a:p>
          <a:p>
            <a:pPr marL="742950" lvl="1" indent="-285750" algn="l">
              <a:lnSpc>
                <a:spcPct val="150000"/>
              </a:lnSpc>
              <a:buFont typeface="Arial" panose="020B0604020202020204" pitchFamily="34" charset="0"/>
              <a:buChar char="•"/>
            </a:pPr>
            <a:r>
              <a:rPr lang="es-ES" sz="2400" b="1" dirty="0"/>
              <a:t>Fase de Acceso: cuatro pruebas:</a:t>
            </a:r>
            <a:r>
              <a:rPr lang="es-ES" sz="2400" dirty="0"/>
              <a:t> Lengua Castellana y Literatura, Lengua Extranjera, Historia España/Historia de Filosofía y Materia de Modalidad.</a:t>
            </a:r>
            <a:endParaRPr lang="es-ES" sz="2400" dirty="0">
              <a:cs typeface="Calibri"/>
            </a:endParaRPr>
          </a:p>
          <a:p>
            <a:pPr marL="742950" lvl="1" indent="-285750" algn="l">
              <a:lnSpc>
                <a:spcPct val="150000"/>
              </a:lnSpc>
              <a:buFont typeface="Arial" panose="020B0604020202020204" pitchFamily="34" charset="0"/>
              <a:buChar char="•"/>
            </a:pPr>
            <a:r>
              <a:rPr lang="es-ES" sz="2400" b="1" dirty="0"/>
              <a:t>90´de duración </a:t>
            </a:r>
            <a:r>
              <a:rPr lang="es-ES" sz="2400" dirty="0"/>
              <a:t>de cada prueba.</a:t>
            </a:r>
          </a:p>
          <a:p>
            <a:pPr marL="742950" lvl="1" indent="-285750" algn="l">
              <a:lnSpc>
                <a:spcPct val="150000"/>
              </a:lnSpc>
              <a:buFont typeface="Arial" panose="020B0604020202020204" pitchFamily="34" charset="0"/>
              <a:buChar char="•"/>
            </a:pPr>
            <a:r>
              <a:rPr lang="es-ES" sz="2400" dirty="0">
                <a:cs typeface="Calibri"/>
              </a:rPr>
              <a:t>Fase de </a:t>
            </a:r>
            <a:r>
              <a:rPr lang="es-ES" sz="2400" b="1" dirty="0">
                <a:cs typeface="Calibri"/>
              </a:rPr>
              <a:t>Admisión</a:t>
            </a:r>
            <a:r>
              <a:rPr lang="es-ES" sz="2400" dirty="0">
                <a:cs typeface="Calibri"/>
              </a:rPr>
              <a:t>: Máximo 3 materias (4 con Lengua Extranjera). Ponderación.</a:t>
            </a:r>
          </a:p>
          <a:p>
            <a:pPr marL="742950" lvl="1" indent="-285750" algn="l">
              <a:lnSpc>
                <a:spcPct val="150000"/>
              </a:lnSpc>
              <a:buFont typeface="Arial" panose="020B0604020202020204" pitchFamily="34" charset="0"/>
              <a:buChar char="•"/>
            </a:pPr>
            <a:r>
              <a:rPr lang="es-ES" sz="2400" dirty="0">
                <a:cs typeface="Calibri"/>
              </a:rPr>
              <a:t>Nota Fase Acceso (60% bachillerato+40% PAU)</a:t>
            </a:r>
          </a:p>
          <a:p>
            <a:pPr indent="-228600" algn="l">
              <a:buFont typeface="Arial" panose="020B0604020202020204" pitchFamily="34" charset="0"/>
              <a:buChar char="•"/>
            </a:pPr>
            <a:endParaRPr lang="en-US" dirty="0">
              <a:cs typeface="Calibri"/>
            </a:endParaRPr>
          </a:p>
          <a:p>
            <a:pPr indent="-228600" algn="l">
              <a:buFont typeface="Arial" panose="020B0604020202020204" pitchFamily="34" charset="0"/>
              <a:buChar char="•"/>
            </a:pPr>
            <a:endParaRPr lang="en-US" sz="2000" dirty="0">
              <a:cs typeface="Calibri" panose="020F0502020204030204"/>
            </a:endParaRPr>
          </a:p>
        </p:txBody>
      </p:sp>
    </p:spTree>
    <p:extLst>
      <p:ext uri="{BB962C8B-B14F-4D97-AF65-F5344CB8AC3E}">
        <p14:creationId xmlns:p14="http://schemas.microsoft.com/office/powerpoint/2010/main" val="270928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500114" y="-2105"/>
            <a:ext cx="6781800" cy="1338696"/>
          </a:xfrm>
        </p:spPr>
        <p:txBody>
          <a:bodyPr>
            <a:normAutofit/>
          </a:bodyPr>
          <a:lstStyle/>
          <a:p>
            <a:r>
              <a:rPr lang="es-ES" b="1">
                <a:solidFill>
                  <a:srgbClr val="008080"/>
                </a:solidFill>
              </a:rPr>
              <a:t>Duración</a:t>
            </a:r>
          </a:p>
        </p:txBody>
      </p:sp>
      <p:pic>
        <p:nvPicPr>
          <p:cNvPr id="5" name="Picture 4">
            <a:extLst>
              <a:ext uri="{FF2B5EF4-FFF2-40B4-BE49-F238E27FC236}">
                <a16:creationId xmlns:a16="http://schemas.microsoft.com/office/drawing/2014/main" id="{F16E44F5-70AF-87AD-E678-70798004CB73}"/>
              </a:ext>
            </a:extLst>
          </p:cNvPr>
          <p:cNvPicPr>
            <a:picLocks noChangeAspect="1"/>
          </p:cNvPicPr>
          <p:nvPr/>
        </p:nvPicPr>
        <p:blipFill rotWithShape="1">
          <a:blip r:embed="rId3"/>
          <a:srcRect l="25662" r="25662"/>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Marcador de contenido 2"/>
          <p:cNvSpPr>
            <a:spLocks noGrp="1"/>
          </p:cNvSpPr>
          <p:nvPr>
            <p:ph idx="1"/>
          </p:nvPr>
        </p:nvSpPr>
        <p:spPr>
          <a:xfrm>
            <a:off x="4572001" y="1439960"/>
            <a:ext cx="6781800" cy="5266577"/>
          </a:xfrm>
        </p:spPr>
        <p:txBody>
          <a:bodyPr anchor="t">
            <a:normAutofit fontScale="85000" lnSpcReduction="10000"/>
          </a:bodyPr>
          <a:lstStyle/>
          <a:p>
            <a:pPr>
              <a:lnSpc>
                <a:spcPct val="170000"/>
              </a:lnSpc>
            </a:pPr>
            <a:r>
              <a:rPr lang="es-ES" sz="2400" b="1"/>
              <a:t>Dos cursos</a:t>
            </a:r>
            <a:endParaRPr lang="es-ES" sz="2400" b="1">
              <a:cs typeface="Calibri"/>
            </a:endParaRPr>
          </a:p>
          <a:p>
            <a:pPr>
              <a:lnSpc>
                <a:spcPct val="170000"/>
              </a:lnSpc>
            </a:pPr>
            <a:r>
              <a:rPr lang="es-ES" sz="2400" b="1"/>
              <a:t>NOVEDAD</a:t>
            </a:r>
            <a:r>
              <a:rPr lang="es-ES" sz="2400"/>
              <a:t>: Posibilidad de realizar bachillerato en tres años académicos en los siguientes casos:</a:t>
            </a:r>
            <a:endParaRPr lang="es-ES" sz="2400">
              <a:cs typeface="Calibri"/>
            </a:endParaRPr>
          </a:p>
          <a:p>
            <a:pPr lvl="1">
              <a:lnSpc>
                <a:spcPct val="170000"/>
              </a:lnSpc>
            </a:pPr>
            <a:r>
              <a:rPr lang="es-ES"/>
              <a:t>Alumnado con </a:t>
            </a:r>
            <a:r>
              <a:rPr lang="es-ES" b="1"/>
              <a:t>necesidades educativas especiales o que por motivos de salud </a:t>
            </a:r>
            <a:r>
              <a:rPr lang="es-ES"/>
              <a:t>no puedan seguir el curso con normalidad</a:t>
            </a:r>
            <a:endParaRPr lang="es-ES">
              <a:cs typeface="Calibri"/>
            </a:endParaRPr>
          </a:p>
          <a:p>
            <a:pPr lvl="1">
              <a:lnSpc>
                <a:spcPct val="170000"/>
              </a:lnSpc>
            </a:pPr>
            <a:r>
              <a:rPr lang="es-ES"/>
              <a:t>Alumnado que curse </a:t>
            </a:r>
            <a:r>
              <a:rPr lang="es-ES" b="1"/>
              <a:t>simultáneamente </a:t>
            </a:r>
            <a:r>
              <a:rPr lang="es-ES"/>
              <a:t>enseñanzas profesionales de Música o Danza.</a:t>
            </a:r>
            <a:endParaRPr lang="es-ES">
              <a:cs typeface="Calibri"/>
            </a:endParaRPr>
          </a:p>
          <a:p>
            <a:pPr lvl="1">
              <a:lnSpc>
                <a:spcPct val="170000"/>
              </a:lnSpc>
            </a:pPr>
            <a:r>
              <a:rPr lang="es-ES"/>
              <a:t>Alumnado que acredite la condición de </a:t>
            </a:r>
            <a:r>
              <a:rPr lang="es-ES" b="1"/>
              <a:t>deportista de alto nivel o alto rendimiento. </a:t>
            </a:r>
            <a:endParaRPr lang="es-ES" b="1">
              <a:ea typeface="Calibri"/>
              <a:cs typeface="Calibri"/>
            </a:endParaRPr>
          </a:p>
        </p:txBody>
      </p:sp>
    </p:spTree>
    <p:extLst>
      <p:ext uri="{BB962C8B-B14F-4D97-AF65-F5344CB8AC3E}">
        <p14:creationId xmlns:p14="http://schemas.microsoft.com/office/powerpoint/2010/main" val="17835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3">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E487158A-566D-B590-83C7-EC0ADEDE6F84}"/>
              </a:ext>
            </a:extLst>
          </p:cNvPr>
          <p:cNvSpPr>
            <a:spLocks noGrp="1"/>
          </p:cNvSpPr>
          <p:nvPr>
            <p:ph type="title"/>
          </p:nvPr>
        </p:nvSpPr>
        <p:spPr>
          <a:xfrm>
            <a:off x="733427" y="609599"/>
            <a:ext cx="3686174" cy="1322888"/>
          </a:xfrm>
        </p:spPr>
        <p:txBody>
          <a:bodyPr>
            <a:normAutofit/>
          </a:bodyPr>
          <a:lstStyle/>
          <a:p>
            <a:r>
              <a:rPr lang="es-ES" sz="4100" b="1">
                <a:solidFill>
                  <a:srgbClr val="008080"/>
                </a:solidFill>
                <a:cs typeface="Calibri Light"/>
              </a:rPr>
              <a:t>… a un currículo </a:t>
            </a:r>
            <a:r>
              <a:rPr lang="es-ES" sz="4100" b="1">
                <a:solidFill>
                  <a:srgbClr val="008080"/>
                </a:solidFill>
                <a:cs typeface="Calibri Light"/>
                <a:hlinkClick r:id="rId2">
                  <a:extLst>
                    <a:ext uri="{A12FA001-AC4F-418D-AE19-62706E023703}">
                      <ahyp:hlinkClr xmlns:ahyp="http://schemas.microsoft.com/office/drawing/2018/hyperlinkcolor" val="tx"/>
                    </a:ext>
                  </a:extLst>
                </a:hlinkClick>
              </a:rPr>
              <a:t>competencial</a:t>
            </a:r>
            <a:endParaRPr lang="es-ES" sz="4100" b="1">
              <a:solidFill>
                <a:srgbClr val="008080"/>
              </a:solidFill>
              <a:hlinkClick r:id="rId2">
                <a:extLst>
                  <a:ext uri="{A12FA001-AC4F-418D-AE19-62706E023703}">
                    <ahyp:hlinkClr xmlns:ahyp="http://schemas.microsoft.com/office/drawing/2018/hyperlinkcolor" val="tx"/>
                  </a:ext>
                </a:extLst>
              </a:hlinkClick>
            </a:endParaRPr>
          </a:p>
        </p:txBody>
      </p:sp>
      <p:sp>
        <p:nvSpPr>
          <p:cNvPr id="20" name="Content Placeholder 8">
            <a:extLst>
              <a:ext uri="{FF2B5EF4-FFF2-40B4-BE49-F238E27FC236}">
                <a16:creationId xmlns:a16="http://schemas.microsoft.com/office/drawing/2014/main" id="{90CF5E31-75AF-ABA8-A330-0493737B30EF}"/>
              </a:ext>
            </a:extLst>
          </p:cNvPr>
          <p:cNvSpPr>
            <a:spLocks noGrp="1"/>
          </p:cNvSpPr>
          <p:nvPr>
            <p:ph idx="1"/>
          </p:nvPr>
        </p:nvSpPr>
        <p:spPr>
          <a:xfrm>
            <a:off x="733427" y="2194101"/>
            <a:ext cx="3543298" cy="3973337"/>
          </a:xfrm>
        </p:spPr>
        <p:txBody>
          <a:bodyPr>
            <a:normAutofit/>
          </a:bodyPr>
          <a:lstStyle/>
          <a:p>
            <a:endParaRPr lang="en-US" sz="2000"/>
          </a:p>
        </p:txBody>
      </p:sp>
      <p:pic>
        <p:nvPicPr>
          <p:cNvPr id="4" name="Imagen 4" descr="Interfaz de usuario gráfica, Sitio web&#10;&#10;Descripción generada automáticamente">
            <a:extLst>
              <a:ext uri="{FF2B5EF4-FFF2-40B4-BE49-F238E27FC236}">
                <a16:creationId xmlns:a16="http://schemas.microsoft.com/office/drawing/2014/main" id="{5D45086E-4C7B-724F-B5F6-37B849295FA9}"/>
              </a:ext>
            </a:extLst>
          </p:cNvPr>
          <p:cNvPicPr>
            <a:picLocks noChangeAspect="1"/>
          </p:cNvPicPr>
          <p:nvPr/>
        </p:nvPicPr>
        <p:blipFill>
          <a:blip r:embed="rId3"/>
          <a:stretch>
            <a:fillRect/>
          </a:stretch>
        </p:blipFill>
        <p:spPr>
          <a:xfrm>
            <a:off x="722723" y="2196376"/>
            <a:ext cx="3547793" cy="3974872"/>
          </a:xfrm>
          <a:prstGeom prst="rect">
            <a:avLst/>
          </a:prstGeom>
        </p:spPr>
      </p:pic>
      <p:pic>
        <p:nvPicPr>
          <p:cNvPr id="5" name="Imagen 5" descr="Interfaz de usuario gráfica, Texto, Aplicación, Correo electrónico&#10;&#10;Descripción generada automáticamente">
            <a:extLst>
              <a:ext uri="{FF2B5EF4-FFF2-40B4-BE49-F238E27FC236}">
                <a16:creationId xmlns:a16="http://schemas.microsoft.com/office/drawing/2014/main" id="{D4B0699B-A0C3-50EF-DD91-AEE5DACA705D}"/>
              </a:ext>
            </a:extLst>
          </p:cNvPr>
          <p:cNvPicPr>
            <a:picLocks noChangeAspect="1"/>
          </p:cNvPicPr>
          <p:nvPr/>
        </p:nvPicPr>
        <p:blipFill>
          <a:blip r:embed="rId4"/>
          <a:stretch>
            <a:fillRect/>
          </a:stretch>
        </p:blipFill>
        <p:spPr>
          <a:xfrm>
            <a:off x="4719438" y="997931"/>
            <a:ext cx="7228396" cy="5063419"/>
          </a:xfrm>
          <a:prstGeom prst="rect">
            <a:avLst/>
          </a:prstGeom>
        </p:spPr>
      </p:pic>
    </p:spTree>
    <p:extLst>
      <p:ext uri="{BB962C8B-B14F-4D97-AF65-F5344CB8AC3E}">
        <p14:creationId xmlns:p14="http://schemas.microsoft.com/office/powerpoint/2010/main" val="39388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FFE697-4487-DEEB-0C38-1E89227534A1}"/>
              </a:ext>
            </a:extLst>
          </p:cNvPr>
          <p:cNvSpPr>
            <a:spLocks noGrp="1"/>
          </p:cNvSpPr>
          <p:nvPr>
            <p:ph type="title"/>
          </p:nvPr>
        </p:nvSpPr>
        <p:spPr>
          <a:xfrm>
            <a:off x="1137033" y="670559"/>
            <a:ext cx="4683321" cy="2148841"/>
          </a:xfrm>
        </p:spPr>
        <p:txBody>
          <a:bodyPr anchor="t">
            <a:normAutofit/>
          </a:bodyPr>
          <a:lstStyle/>
          <a:p>
            <a:r>
              <a:rPr lang="es-ES" b="1">
                <a:solidFill>
                  <a:srgbClr val="008080"/>
                </a:solidFill>
                <a:cs typeface="Calibri Light"/>
              </a:rPr>
              <a:t>Acceso desde otras titulaciones</a:t>
            </a:r>
            <a:endParaRPr lang="es-ES" b="1">
              <a:solidFill>
                <a:srgbClr val="008080"/>
              </a:solidFill>
            </a:endParaRPr>
          </a:p>
        </p:txBody>
      </p:sp>
      <p:pic>
        <p:nvPicPr>
          <p:cNvPr id="5" name="Picture 4">
            <a:extLst>
              <a:ext uri="{FF2B5EF4-FFF2-40B4-BE49-F238E27FC236}">
                <a16:creationId xmlns:a16="http://schemas.microsoft.com/office/drawing/2014/main" id="{732EADAB-643A-0BF6-EB04-E44663524A80}"/>
              </a:ext>
            </a:extLst>
          </p:cNvPr>
          <p:cNvPicPr>
            <a:picLocks noChangeAspect="1"/>
          </p:cNvPicPr>
          <p:nvPr/>
        </p:nvPicPr>
        <p:blipFill rotWithShape="1">
          <a:blip r:embed="rId2"/>
          <a:srcRect t="4220" b="4220"/>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Marcador de contenido 2">
            <a:extLst>
              <a:ext uri="{FF2B5EF4-FFF2-40B4-BE49-F238E27FC236}">
                <a16:creationId xmlns:a16="http://schemas.microsoft.com/office/drawing/2014/main" id="{46D4E4CB-A5CD-A0CD-7B46-3B001716F588}"/>
              </a:ext>
            </a:extLst>
          </p:cNvPr>
          <p:cNvSpPr>
            <a:spLocks noGrp="1"/>
          </p:cNvSpPr>
          <p:nvPr>
            <p:ph idx="1"/>
          </p:nvPr>
        </p:nvSpPr>
        <p:spPr>
          <a:xfrm>
            <a:off x="6797004" y="670559"/>
            <a:ext cx="5192863" cy="5445076"/>
          </a:xfrm>
        </p:spPr>
        <p:txBody>
          <a:bodyPr vert="horz" lIns="91440" tIns="45720" rIns="91440" bIns="45720" rtlCol="0" anchor="t">
            <a:normAutofit fontScale="92500" lnSpcReduction="20000"/>
          </a:bodyPr>
          <a:lstStyle/>
          <a:p>
            <a:pPr algn="just">
              <a:lnSpc>
                <a:spcPct val="150000"/>
              </a:lnSpc>
            </a:pPr>
            <a:r>
              <a:rPr lang="es-ES" sz="2400" b="1">
                <a:cs typeface="Calibri"/>
              </a:rPr>
              <a:t>¿Quiénes?</a:t>
            </a:r>
            <a:r>
              <a:rPr lang="es-ES" sz="2400">
                <a:cs typeface="Calibri"/>
              </a:rPr>
              <a:t> Técnicos de formación profesional (en la modalidad general), técnicos de artes plásticas y diseño y titulados en enseñanzas profesionales de música (en estos dos últimos casos, modalidad de artes).</a:t>
            </a:r>
            <a:endParaRPr lang="es-ES"/>
          </a:p>
          <a:p>
            <a:pPr algn="just">
              <a:lnSpc>
                <a:spcPct val="150000"/>
              </a:lnSpc>
            </a:pPr>
            <a:r>
              <a:rPr lang="es-ES" sz="2400">
                <a:cs typeface="Calibri"/>
              </a:rPr>
              <a:t>Pueden obtener el título de Bachillerato </a:t>
            </a:r>
            <a:r>
              <a:rPr lang="es-ES" sz="2400" b="1">
                <a:cs typeface="Calibri"/>
              </a:rPr>
              <a:t>cursando </a:t>
            </a:r>
            <a:r>
              <a:rPr lang="es-ES" sz="2400">
                <a:cs typeface="Calibri"/>
              </a:rPr>
              <a:t>sólo las </a:t>
            </a:r>
            <a:r>
              <a:rPr lang="es-ES" sz="2400" b="1">
                <a:cs typeface="Calibri"/>
              </a:rPr>
              <a:t>materias comunes</a:t>
            </a:r>
            <a:r>
              <a:rPr lang="es-ES" sz="2400">
                <a:cs typeface="Calibri"/>
              </a:rPr>
              <a:t>.</a:t>
            </a:r>
          </a:p>
          <a:p>
            <a:pPr algn="just">
              <a:lnSpc>
                <a:spcPct val="150000"/>
              </a:lnSpc>
            </a:pPr>
            <a:r>
              <a:rPr lang="es-ES" sz="2400">
                <a:cs typeface="Calibri"/>
              </a:rPr>
              <a:t>El </a:t>
            </a:r>
            <a:r>
              <a:rPr lang="es-ES" sz="2400" b="1">
                <a:cs typeface="Calibri"/>
              </a:rPr>
              <a:t>cálculo de la nota</a:t>
            </a:r>
            <a:r>
              <a:rPr lang="es-ES" sz="2400">
                <a:cs typeface="Calibri"/>
              </a:rPr>
              <a:t> integrará tanto las materias comunes (60%) como la nota de la titulación de origen (40%)</a:t>
            </a:r>
          </a:p>
        </p:txBody>
      </p:sp>
    </p:spTree>
    <p:extLst>
      <p:ext uri="{BB962C8B-B14F-4D97-AF65-F5344CB8AC3E}">
        <p14:creationId xmlns:p14="http://schemas.microsoft.com/office/powerpoint/2010/main" val="25750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450981" y="323686"/>
            <a:ext cx="4784796" cy="1330840"/>
          </a:xfrm>
        </p:spPr>
        <p:txBody>
          <a:bodyPr>
            <a:normAutofit/>
          </a:bodyPr>
          <a:lstStyle/>
          <a:p>
            <a:r>
              <a:rPr lang="es-ES" sz="3700" b="1" dirty="0">
                <a:solidFill>
                  <a:srgbClr val="008080"/>
                </a:solidFill>
              </a:rPr>
              <a:t>Fechas procedimiento </a:t>
            </a:r>
            <a:r>
              <a:rPr lang="es-ES" sz="3700" b="1" dirty="0">
                <a:solidFill>
                  <a:srgbClr val="008080"/>
                </a:solidFill>
                <a:hlinkClick r:id="rId2">
                  <a:extLst>
                    <a:ext uri="{A12FA001-AC4F-418D-AE19-62706E023703}">
                      <ahyp:hlinkClr xmlns:ahyp="http://schemas.microsoft.com/office/drawing/2018/hyperlinkcolor" val="tx"/>
                    </a:ext>
                  </a:extLst>
                </a:hlinkClick>
              </a:rPr>
              <a:t>escolarización 2024</a:t>
            </a:r>
          </a:p>
        </p:txBody>
      </p:sp>
      <p:pic>
        <p:nvPicPr>
          <p:cNvPr id="3" name="Imagen 2">
            <a:hlinkClick r:id="rId3"/>
            <a:extLst>
              <a:ext uri="{FF2B5EF4-FFF2-40B4-BE49-F238E27FC236}">
                <a16:creationId xmlns:a16="http://schemas.microsoft.com/office/drawing/2014/main" id="{94EAE68F-2F26-7B72-7153-C66083259E05}"/>
              </a:ext>
            </a:extLst>
          </p:cNvPr>
          <p:cNvPicPr>
            <a:picLocks noChangeAspect="1"/>
          </p:cNvPicPr>
          <p:nvPr/>
        </p:nvPicPr>
        <p:blipFill>
          <a:blip r:embed="rId4"/>
          <a:stretch>
            <a:fillRect/>
          </a:stretch>
        </p:blipFill>
        <p:spPr>
          <a:xfrm>
            <a:off x="1731754" y="1654526"/>
            <a:ext cx="8196947" cy="4879788"/>
          </a:xfrm>
          <a:prstGeom prst="rect">
            <a:avLst/>
          </a:prstGeom>
        </p:spPr>
      </p:pic>
    </p:spTree>
    <p:extLst>
      <p:ext uri="{BB962C8B-B14F-4D97-AF65-F5344CB8AC3E}">
        <p14:creationId xmlns:p14="http://schemas.microsoft.com/office/powerpoint/2010/main" val="33816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Imagen 8" descr="Logotipo, nombre de la empresa&#10;&#10;Descripción generada automáticamente">
            <a:extLst>
              <a:ext uri="{FF2B5EF4-FFF2-40B4-BE49-F238E27FC236}">
                <a16:creationId xmlns:a16="http://schemas.microsoft.com/office/drawing/2014/main" id="{801CE1EB-5619-5598-443F-F461C4F0EB22}"/>
              </a:ext>
            </a:extLst>
          </p:cNvPr>
          <p:cNvPicPr>
            <a:picLocks noChangeAspect="1"/>
          </p:cNvPicPr>
          <p:nvPr/>
        </p:nvPicPr>
        <p:blipFill>
          <a:blip r:embed="rId3"/>
          <a:stretch>
            <a:fillRect/>
          </a:stretch>
        </p:blipFill>
        <p:spPr>
          <a:xfrm>
            <a:off x="3841844" y="1409859"/>
            <a:ext cx="4768755" cy="3690263"/>
          </a:xfrm>
          <a:prstGeom prst="rect">
            <a:avLst/>
          </a:prstGeom>
        </p:spPr>
      </p:pic>
    </p:spTree>
    <p:extLst>
      <p:ext uri="{BB962C8B-B14F-4D97-AF65-F5344CB8AC3E}">
        <p14:creationId xmlns:p14="http://schemas.microsoft.com/office/powerpoint/2010/main" val="11317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ítulo 1"/>
          <p:cNvSpPr>
            <a:spLocks noGrp="1"/>
          </p:cNvSpPr>
          <p:nvPr>
            <p:ph type="title"/>
          </p:nvPr>
        </p:nvSpPr>
        <p:spPr>
          <a:xfrm>
            <a:off x="838200" y="365125"/>
            <a:ext cx="10515600" cy="930275"/>
          </a:xfrm>
        </p:spPr>
        <p:txBody>
          <a:bodyPr>
            <a:normAutofit/>
          </a:bodyPr>
          <a:lstStyle/>
          <a:p>
            <a:r>
              <a:rPr lang="es-ES" b="1">
                <a:solidFill>
                  <a:srgbClr val="008080"/>
                </a:solidFill>
                <a:ea typeface="Calibri Light"/>
                <a:cs typeface="Calibri Light"/>
              </a:rPr>
              <a:t>Ejemplo distribución en tres años</a:t>
            </a:r>
          </a:p>
        </p:txBody>
      </p:sp>
      <p:pic>
        <p:nvPicPr>
          <p:cNvPr id="5" name="Imagen 5" descr="Tabla&#10;&#10;Descripción generada automáticamente">
            <a:extLst>
              <a:ext uri="{FF2B5EF4-FFF2-40B4-BE49-F238E27FC236}">
                <a16:creationId xmlns:a16="http://schemas.microsoft.com/office/drawing/2014/main" id="{33AEC4A8-60A3-C3D1-B190-9B3AED55BB5C}"/>
              </a:ext>
            </a:extLst>
          </p:cNvPr>
          <p:cNvPicPr>
            <a:picLocks noChangeAspect="1"/>
          </p:cNvPicPr>
          <p:nvPr/>
        </p:nvPicPr>
        <p:blipFill>
          <a:blip r:embed="rId3"/>
          <a:stretch>
            <a:fillRect/>
          </a:stretch>
        </p:blipFill>
        <p:spPr>
          <a:xfrm>
            <a:off x="2451599" y="1710680"/>
            <a:ext cx="7155634" cy="4447061"/>
          </a:xfrm>
          <a:prstGeom prst="rect">
            <a:avLst/>
          </a:prstGeom>
        </p:spPr>
      </p:pic>
    </p:spTree>
    <p:extLst>
      <p:ext uri="{BB962C8B-B14F-4D97-AF65-F5344CB8AC3E}">
        <p14:creationId xmlns:p14="http://schemas.microsoft.com/office/powerpoint/2010/main" val="209473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F9012D-C7CC-F614-CC27-ED554597AD4D}"/>
              </a:ext>
            </a:extLst>
          </p:cNvPr>
          <p:cNvPicPr>
            <a:picLocks noChangeAspect="1"/>
          </p:cNvPicPr>
          <p:nvPr/>
        </p:nvPicPr>
        <p:blipFill rotWithShape="1">
          <a:blip r:embed="rId3"/>
          <a:srcRect l="28251" r="2825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ítulo 1"/>
          <p:cNvSpPr>
            <a:spLocks noGrp="1"/>
          </p:cNvSpPr>
          <p:nvPr>
            <p:ph type="title"/>
          </p:nvPr>
        </p:nvSpPr>
        <p:spPr>
          <a:xfrm>
            <a:off x="418166" y="92015"/>
            <a:ext cx="6831188" cy="1322887"/>
          </a:xfrm>
        </p:spPr>
        <p:txBody>
          <a:bodyPr>
            <a:normAutofit/>
          </a:bodyPr>
          <a:lstStyle/>
          <a:p>
            <a:r>
              <a:rPr lang="es-ES" b="1">
                <a:solidFill>
                  <a:srgbClr val="008080"/>
                </a:solidFill>
              </a:rPr>
              <a:t>Permanencia</a:t>
            </a:r>
          </a:p>
        </p:txBody>
      </p:sp>
      <p:sp>
        <p:nvSpPr>
          <p:cNvPr id="3" name="Marcador de contenido 2"/>
          <p:cNvSpPr>
            <a:spLocks noGrp="1"/>
          </p:cNvSpPr>
          <p:nvPr>
            <p:ph idx="1"/>
          </p:nvPr>
        </p:nvSpPr>
        <p:spPr>
          <a:xfrm>
            <a:off x="260016" y="1417724"/>
            <a:ext cx="7637649" cy="5605113"/>
          </a:xfrm>
        </p:spPr>
        <p:txBody>
          <a:bodyPr vert="horz" lIns="91440" tIns="45720" rIns="91440" bIns="45720" rtlCol="0" anchor="t">
            <a:normAutofit fontScale="92500"/>
          </a:bodyPr>
          <a:lstStyle/>
          <a:p>
            <a:pPr>
              <a:lnSpc>
                <a:spcPct val="150000"/>
              </a:lnSpc>
            </a:pPr>
            <a:r>
              <a:rPr lang="es-ES" sz="2400" dirty="0"/>
              <a:t>El alumnado </a:t>
            </a:r>
            <a:r>
              <a:rPr lang="es-ES" sz="2400" b="1" dirty="0"/>
              <a:t>podrá permanecer escolarizado en los centros, en régimen ordinario, durante cuatro años</a:t>
            </a:r>
            <a:r>
              <a:rPr lang="es-ES" sz="2400" dirty="0"/>
              <a:t>, consecutivos o no.</a:t>
            </a:r>
            <a:endParaRPr lang="es-ES" sz="2400" dirty="0">
              <a:cs typeface="Calibri"/>
            </a:endParaRPr>
          </a:p>
          <a:p>
            <a:pPr>
              <a:lnSpc>
                <a:spcPct val="150000"/>
              </a:lnSpc>
            </a:pPr>
            <a:r>
              <a:rPr lang="es-ES" sz="2400" dirty="0"/>
              <a:t>El alumnado </a:t>
            </a:r>
            <a:r>
              <a:rPr lang="es-ES" sz="2400" b="1" dirty="0"/>
              <a:t>podrá repetir</a:t>
            </a:r>
            <a:r>
              <a:rPr lang="es-ES" sz="2400" dirty="0"/>
              <a:t> cada uno de los cursos de Bachillerato </a:t>
            </a:r>
            <a:r>
              <a:rPr lang="es-ES" sz="2400" b="1" dirty="0"/>
              <a:t>una sola vez</a:t>
            </a:r>
            <a:r>
              <a:rPr lang="es-ES" sz="2400" dirty="0"/>
              <a:t> como máximo, si bien excepcionalmente podrá repetir uno de los cursos una segunda vez, previo informe favorable del equipo docente, siempre que no se supere el plazo máximo previsto en el apartado anterior. </a:t>
            </a:r>
            <a:endParaRPr lang="es-ES" sz="2400" dirty="0">
              <a:cs typeface="Calibri"/>
            </a:endParaRPr>
          </a:p>
          <a:p>
            <a:pPr>
              <a:lnSpc>
                <a:spcPct val="150000"/>
              </a:lnSpc>
            </a:pPr>
            <a:r>
              <a:rPr lang="es-ES" sz="2400" dirty="0"/>
              <a:t>Posibilidad de </a:t>
            </a:r>
            <a:r>
              <a:rPr lang="es-ES" sz="2400" b="1" dirty="0"/>
              <a:t>anulación de matrícula </a:t>
            </a:r>
            <a:r>
              <a:rPr lang="es-ES" sz="2400" dirty="0"/>
              <a:t>en casos concretos (antes de finalizar el mes de abril)</a:t>
            </a:r>
            <a:endParaRPr lang="es-ES" sz="2400" dirty="0">
              <a:cs typeface="Calibri"/>
            </a:endParaRPr>
          </a:p>
        </p:txBody>
      </p:sp>
    </p:spTree>
    <p:extLst>
      <p:ext uri="{BB962C8B-B14F-4D97-AF65-F5344CB8AC3E}">
        <p14:creationId xmlns:p14="http://schemas.microsoft.com/office/powerpoint/2010/main" val="14707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7320466" y="609600"/>
            <a:ext cx="4758240" cy="1330839"/>
          </a:xfrm>
        </p:spPr>
        <p:txBody>
          <a:bodyPr vert="horz" lIns="91440" tIns="45720" rIns="91440" bIns="45720" rtlCol="0" anchor="ctr">
            <a:normAutofit/>
          </a:bodyPr>
          <a:lstStyle/>
          <a:p>
            <a:pPr algn="l"/>
            <a:r>
              <a:rPr lang="en-US" sz="3700" b="1" dirty="0">
                <a:solidFill>
                  <a:srgbClr val="008080"/>
                </a:solidFill>
              </a:rPr>
              <a:t>¿</a:t>
            </a:r>
            <a:r>
              <a:rPr lang="en-US" sz="3700" b="1" dirty="0" err="1">
                <a:solidFill>
                  <a:srgbClr val="008080"/>
                </a:solidFill>
              </a:rPr>
              <a:t>Cómo</a:t>
            </a:r>
            <a:r>
              <a:rPr lang="en-US" sz="3700" b="1" dirty="0">
                <a:solidFill>
                  <a:srgbClr val="008080"/>
                </a:solidFill>
              </a:rPr>
              <a:t> se </a:t>
            </a:r>
            <a:r>
              <a:rPr lang="en-US" sz="3700" b="1" dirty="0" err="1">
                <a:solidFill>
                  <a:srgbClr val="008080"/>
                </a:solidFill>
              </a:rPr>
              <a:t>organiza</a:t>
            </a:r>
            <a:r>
              <a:rPr lang="en-US" sz="3700" b="1" dirty="0">
                <a:solidFill>
                  <a:srgbClr val="008080"/>
                </a:solidFill>
              </a:rPr>
              <a:t> </a:t>
            </a:r>
            <a:r>
              <a:rPr lang="en-US" sz="3700" b="1" dirty="0" err="1">
                <a:solidFill>
                  <a:srgbClr val="008080"/>
                </a:solidFill>
              </a:rPr>
              <a:t>el</a:t>
            </a:r>
            <a:r>
              <a:rPr lang="en-US" sz="3700" b="1" dirty="0">
                <a:solidFill>
                  <a:srgbClr val="008080"/>
                </a:solidFill>
              </a:rPr>
              <a:t> </a:t>
            </a:r>
            <a:r>
              <a:rPr lang="en-US" sz="3700" b="1" dirty="0" err="1">
                <a:solidFill>
                  <a:srgbClr val="008080"/>
                </a:solidFill>
              </a:rPr>
              <a:t>bachillerato</a:t>
            </a:r>
            <a:r>
              <a:rPr lang="en-US" sz="3700" b="1" dirty="0">
                <a:solidFill>
                  <a:srgbClr val="008080"/>
                </a:solidFill>
              </a:rPr>
              <a:t>?</a:t>
            </a:r>
          </a:p>
        </p:txBody>
      </p:sp>
      <p:pic>
        <p:nvPicPr>
          <p:cNvPr id="5" name="Picture 4" descr="Calculadora y carpetas">
            <a:extLst>
              <a:ext uri="{FF2B5EF4-FFF2-40B4-BE49-F238E27FC236}">
                <a16:creationId xmlns:a16="http://schemas.microsoft.com/office/drawing/2014/main" id="{357FFFB2-E108-BA73-EA60-D74D62461AF8}"/>
              </a:ext>
            </a:extLst>
          </p:cNvPr>
          <p:cNvPicPr>
            <a:picLocks noChangeAspect="1"/>
          </p:cNvPicPr>
          <p:nvPr/>
        </p:nvPicPr>
        <p:blipFill rotWithShape="1">
          <a:blip r:embed="rId3"/>
          <a:srcRect l="5451" r="25612"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Subtítulo 2"/>
          <p:cNvSpPr>
            <a:spLocks noGrp="1"/>
          </p:cNvSpPr>
          <p:nvPr>
            <p:ph type="subTitle" idx="1"/>
          </p:nvPr>
        </p:nvSpPr>
        <p:spPr>
          <a:xfrm>
            <a:off x="7320465" y="2194102"/>
            <a:ext cx="4140013" cy="3908586"/>
          </a:xfrm>
        </p:spPr>
        <p:txBody>
          <a:bodyPr vert="horz" lIns="91440" tIns="45720" rIns="91440" bIns="45720" rtlCol="0" anchor="t">
            <a:normAutofit/>
          </a:bodyPr>
          <a:lstStyle/>
          <a:p>
            <a:pPr indent="-228600" algn="just">
              <a:lnSpc>
                <a:spcPct val="150000"/>
              </a:lnSpc>
              <a:buFont typeface="Arial" panose="020B0604020202020204" pitchFamily="34" charset="0"/>
              <a:buChar char="•"/>
            </a:pPr>
            <a:r>
              <a:rPr lang="en-US" dirty="0" err="1"/>
              <a:t>Regímenes</a:t>
            </a:r>
            <a:endParaRPr lang="en-US" dirty="0">
              <a:ea typeface="Calibri"/>
              <a:cs typeface="Calibri"/>
            </a:endParaRPr>
          </a:p>
          <a:p>
            <a:pPr indent="-228600" algn="just">
              <a:lnSpc>
                <a:spcPct val="150000"/>
              </a:lnSpc>
              <a:buFont typeface="Arial" panose="020B0604020202020204" pitchFamily="34" charset="0"/>
              <a:buChar char="•"/>
            </a:pPr>
            <a:r>
              <a:rPr lang="en-US" dirty="0" err="1"/>
              <a:t>Modalidades</a:t>
            </a:r>
            <a:endParaRPr lang="en-US" dirty="0">
              <a:ea typeface="Calibri"/>
              <a:cs typeface="Calibri"/>
            </a:endParaRPr>
          </a:p>
          <a:p>
            <a:pPr indent="-228600" algn="just">
              <a:lnSpc>
                <a:spcPct val="150000"/>
              </a:lnSpc>
              <a:buFont typeface="Arial" panose="020B0604020202020204" pitchFamily="34" charset="0"/>
              <a:buChar char="•"/>
            </a:pPr>
            <a:r>
              <a:rPr lang="en-US" dirty="0" err="1"/>
              <a:t>Tipos</a:t>
            </a:r>
            <a:r>
              <a:rPr lang="en-US" dirty="0"/>
              <a:t> de </a:t>
            </a:r>
            <a:r>
              <a:rPr lang="en-US" dirty="0" err="1"/>
              <a:t>asignaturas</a:t>
            </a:r>
            <a:endParaRPr lang="en-US" dirty="0">
              <a:cs typeface="Calibri"/>
            </a:endParaRPr>
          </a:p>
          <a:p>
            <a:pPr indent="-228600" algn="just">
              <a:lnSpc>
                <a:spcPct val="150000"/>
              </a:lnSpc>
              <a:buFont typeface="Arial" panose="020B0604020202020204" pitchFamily="34" charset="0"/>
              <a:buChar char="•"/>
            </a:pPr>
            <a:r>
              <a:rPr lang="en-US" dirty="0" err="1"/>
              <a:t>Distribución</a:t>
            </a:r>
            <a:r>
              <a:rPr lang="en-US" dirty="0"/>
              <a:t> de </a:t>
            </a:r>
            <a:r>
              <a:rPr lang="en-US" dirty="0" err="1"/>
              <a:t>materias</a:t>
            </a:r>
            <a:endParaRPr lang="en-US" dirty="0"/>
          </a:p>
          <a:p>
            <a:pPr indent="-228600" algn="just">
              <a:lnSpc>
                <a:spcPct val="150000"/>
              </a:lnSpc>
              <a:buFont typeface="Arial" panose="020B0604020202020204" pitchFamily="34" charset="0"/>
              <a:buChar char="•"/>
            </a:pPr>
            <a:r>
              <a:rPr lang="en-US" dirty="0" err="1"/>
              <a:t>Horario</a:t>
            </a:r>
            <a:endParaRPr lang="en-US" dirty="0">
              <a:ea typeface="Calibri"/>
              <a:cs typeface="Calibri"/>
            </a:endParaRPr>
          </a:p>
        </p:txBody>
      </p:sp>
    </p:spTree>
    <p:extLst>
      <p:ext uri="{BB962C8B-B14F-4D97-AF65-F5344CB8AC3E}">
        <p14:creationId xmlns:p14="http://schemas.microsoft.com/office/powerpoint/2010/main" val="115907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838200" y="3905833"/>
            <a:ext cx="4215063" cy="2398713"/>
          </a:xfrm>
        </p:spPr>
        <p:txBody>
          <a:bodyPr>
            <a:normAutofit/>
          </a:bodyPr>
          <a:lstStyle/>
          <a:p>
            <a:r>
              <a:rPr lang="es-ES" b="1">
                <a:solidFill>
                  <a:srgbClr val="008080"/>
                </a:solidFill>
              </a:rPr>
              <a:t>Modalidades de Bachillerato</a:t>
            </a:r>
          </a:p>
        </p:txBody>
      </p:sp>
      <p:pic>
        <p:nvPicPr>
          <p:cNvPr id="4" name="Imagen 3"/>
          <p:cNvPicPr>
            <a:picLocks noChangeAspect="1"/>
          </p:cNvPicPr>
          <p:nvPr/>
        </p:nvPicPr>
        <p:blipFill>
          <a:blip r:embed="rId3"/>
          <a:stretch>
            <a:fillRect/>
          </a:stretch>
        </p:blipFill>
        <p:spPr>
          <a:xfrm>
            <a:off x="1158955" y="862288"/>
            <a:ext cx="9875259" cy="1851611"/>
          </a:xfrm>
          <a:prstGeom prst="rect">
            <a:avLst/>
          </a:prstGeom>
        </p:spPr>
      </p:pic>
      <p:sp>
        <p:nvSpPr>
          <p:cNvPr id="3" name="Marcador de contenido 2"/>
          <p:cNvSpPr>
            <a:spLocks noGrp="1"/>
          </p:cNvSpPr>
          <p:nvPr>
            <p:ph idx="1"/>
          </p:nvPr>
        </p:nvSpPr>
        <p:spPr>
          <a:xfrm>
            <a:off x="5630779" y="4330150"/>
            <a:ext cx="5723021" cy="2398713"/>
          </a:xfrm>
        </p:spPr>
        <p:txBody>
          <a:bodyPr vert="horz" lIns="91440" tIns="45720" rIns="91440" bIns="45720" rtlCol="0" anchor="ctr">
            <a:noAutofit/>
          </a:bodyPr>
          <a:lstStyle/>
          <a:p>
            <a:r>
              <a:rPr lang="es-ES" sz="2400"/>
              <a:t>Artes</a:t>
            </a:r>
            <a:endParaRPr lang="es-ES" sz="2400">
              <a:cs typeface="Calibri"/>
            </a:endParaRPr>
          </a:p>
          <a:p>
            <a:pPr lvl="1"/>
            <a:r>
              <a:rPr lang="es-ES"/>
              <a:t>Vía de Artes Plásticas, Imagen y Diseño</a:t>
            </a:r>
            <a:endParaRPr lang="es-ES">
              <a:cs typeface="Calibri"/>
            </a:endParaRPr>
          </a:p>
          <a:p>
            <a:pPr lvl="1"/>
            <a:r>
              <a:rPr lang="es-ES"/>
              <a:t>Vía de Música y Artes Escénicas</a:t>
            </a:r>
            <a:endParaRPr lang="es-ES">
              <a:cs typeface="Calibri"/>
            </a:endParaRPr>
          </a:p>
          <a:p>
            <a:r>
              <a:rPr lang="es-ES" sz="2400"/>
              <a:t>Ciencia y Tecnología</a:t>
            </a:r>
            <a:endParaRPr lang="es-ES" sz="2400">
              <a:cs typeface="Calibri"/>
            </a:endParaRPr>
          </a:p>
          <a:p>
            <a:r>
              <a:rPr lang="es-ES" sz="2400"/>
              <a:t>Humanidades y Ciencias Sociales</a:t>
            </a:r>
            <a:endParaRPr lang="es-ES" sz="2400">
              <a:cs typeface="Calibri"/>
            </a:endParaRPr>
          </a:p>
          <a:p>
            <a:r>
              <a:rPr lang="es-ES" sz="2400"/>
              <a:t>General</a:t>
            </a:r>
            <a:endParaRPr lang="es-ES" sz="2400">
              <a:cs typeface="Calibri"/>
            </a:endParaRPr>
          </a:p>
          <a:p>
            <a:endParaRPr lang="es-ES" sz="1400"/>
          </a:p>
          <a:p>
            <a:pPr marL="0" indent="0">
              <a:buNone/>
            </a:pPr>
            <a:endParaRPr lang="es-ES" sz="1400">
              <a:cs typeface="Calibri"/>
            </a:endParaRPr>
          </a:p>
          <a:p>
            <a:pPr marL="0" indent="0">
              <a:buNone/>
            </a:pPr>
            <a:endParaRPr lang="es-ES" sz="1400"/>
          </a:p>
        </p:txBody>
      </p:sp>
    </p:spTree>
    <p:extLst>
      <p:ext uri="{BB962C8B-B14F-4D97-AF65-F5344CB8AC3E}">
        <p14:creationId xmlns:p14="http://schemas.microsoft.com/office/powerpoint/2010/main" val="14808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ítulo 1"/>
          <p:cNvSpPr>
            <a:spLocks noGrp="1"/>
          </p:cNvSpPr>
          <p:nvPr>
            <p:ph type="title"/>
          </p:nvPr>
        </p:nvSpPr>
        <p:spPr>
          <a:xfrm>
            <a:off x="838200" y="365125"/>
            <a:ext cx="10515600" cy="930275"/>
          </a:xfrm>
        </p:spPr>
        <p:txBody>
          <a:bodyPr>
            <a:normAutofit fontScale="90000"/>
          </a:bodyPr>
          <a:lstStyle/>
          <a:p>
            <a:r>
              <a:rPr lang="es-ES" b="1">
                <a:solidFill>
                  <a:srgbClr val="008080"/>
                </a:solidFill>
              </a:rPr>
              <a:t>¿Cómo se distribuye el alumnado por modalidades?</a:t>
            </a:r>
            <a:endParaRPr lang="es-ES"/>
          </a:p>
        </p:txBody>
      </p:sp>
      <p:graphicFrame>
        <p:nvGraphicFramePr>
          <p:cNvPr id="3" name="Gráfico 2">
            <a:extLst>
              <a:ext uri="{FF2B5EF4-FFF2-40B4-BE49-F238E27FC236}">
                <a16:creationId xmlns:a16="http://schemas.microsoft.com/office/drawing/2014/main" id="{97ABB271-1F45-288D-C6EB-864FAA4B5DC0}"/>
              </a:ext>
            </a:extLst>
          </p:cNvPr>
          <p:cNvGraphicFramePr>
            <a:graphicFrameLocks/>
          </p:cNvGraphicFramePr>
          <p:nvPr>
            <p:extLst>
              <p:ext uri="{D42A27DB-BD31-4B8C-83A1-F6EECF244321}">
                <p14:modId xmlns:p14="http://schemas.microsoft.com/office/powerpoint/2010/main" val="1070018850"/>
              </p:ext>
            </p:extLst>
          </p:nvPr>
        </p:nvGraphicFramePr>
        <p:xfrm>
          <a:off x="397004" y="1660525"/>
          <a:ext cx="6016321" cy="4427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5CE7A13C-6E09-D14D-6105-AE279FCD9586}"/>
              </a:ext>
            </a:extLst>
          </p:cNvPr>
          <p:cNvGraphicFramePr>
            <a:graphicFrameLocks/>
          </p:cNvGraphicFramePr>
          <p:nvPr>
            <p:extLst>
              <p:ext uri="{D42A27DB-BD31-4B8C-83A1-F6EECF244321}">
                <p14:modId xmlns:p14="http://schemas.microsoft.com/office/powerpoint/2010/main" val="3964407533"/>
              </p:ext>
            </p:extLst>
          </p:nvPr>
        </p:nvGraphicFramePr>
        <p:xfrm>
          <a:off x="6351258" y="273625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184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ítulo 1"/>
          <p:cNvSpPr>
            <a:spLocks noGrp="1"/>
          </p:cNvSpPr>
          <p:nvPr>
            <p:ph type="title"/>
          </p:nvPr>
        </p:nvSpPr>
        <p:spPr>
          <a:xfrm>
            <a:off x="435634" y="250106"/>
            <a:ext cx="10515600" cy="930275"/>
          </a:xfrm>
        </p:spPr>
        <p:txBody>
          <a:bodyPr>
            <a:normAutofit/>
          </a:bodyPr>
          <a:lstStyle/>
          <a:p>
            <a:r>
              <a:rPr lang="es-ES" sz="5200" b="1">
                <a:solidFill>
                  <a:srgbClr val="008080"/>
                </a:solidFill>
              </a:rPr>
              <a:t>Estructura Bachillerato</a:t>
            </a:r>
            <a:endParaRPr lang="es-ES"/>
          </a:p>
        </p:txBody>
      </p:sp>
      <p:graphicFrame>
        <p:nvGraphicFramePr>
          <p:cNvPr id="9" name="Marcador de contenido 2">
            <a:extLst>
              <a:ext uri="{FF2B5EF4-FFF2-40B4-BE49-F238E27FC236}">
                <a16:creationId xmlns:a16="http://schemas.microsoft.com/office/drawing/2014/main" id="{7DF599C9-A808-7688-140C-137F9BF8F331}"/>
              </a:ext>
            </a:extLst>
          </p:cNvPr>
          <p:cNvGraphicFramePr>
            <a:graphicFrameLocks noGrp="1"/>
          </p:cNvGraphicFramePr>
          <p:nvPr>
            <p:ph idx="1"/>
            <p:extLst>
              <p:ext uri="{D42A27DB-BD31-4B8C-83A1-F6EECF244321}">
                <p14:modId xmlns:p14="http://schemas.microsoft.com/office/powerpoint/2010/main" val="1446415316"/>
              </p:ext>
            </p:extLst>
          </p:nvPr>
        </p:nvGraphicFramePr>
        <p:xfrm>
          <a:off x="78069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7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ividad Jaime Linares" id="{F32C8279-33EC-D74F-89FB-4E30BED7064A}" vid="{902C0737-BA2E-2D43-8E88-F2A48C2A3A2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291A2DD01F0CA40B7E7AEBF60F8A445" ma:contentTypeVersion="1" ma:contentTypeDescription="Crear nuevo documento." ma:contentTypeScope="" ma:versionID="46085dd74cf0810b9389ae5353ab38b8">
  <xsd:schema xmlns:xsd="http://www.w3.org/2001/XMLSchema" xmlns:xs="http://www.w3.org/2001/XMLSchema" xmlns:p="http://schemas.microsoft.com/office/2006/metadata/properties" xmlns:ns1="http://schemas.microsoft.com/sharepoint/v3" targetNamespace="http://schemas.microsoft.com/office/2006/metadata/properties" ma:root="true" ma:fieldsID="545b9cca86c6060de293fc16275d6aa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888DA91-3C02-4AFF-8DD8-101295D882A6}"/>
</file>

<file path=customXml/itemProps2.xml><?xml version="1.0" encoding="utf-8"?>
<ds:datastoreItem xmlns:ds="http://schemas.openxmlformats.org/officeDocument/2006/customXml" ds:itemID="{62E9FA10-6F7B-492C-941B-CC1597913A2F}"/>
</file>

<file path=customXml/itemProps3.xml><?xml version="1.0" encoding="utf-8"?>
<ds:datastoreItem xmlns:ds="http://schemas.openxmlformats.org/officeDocument/2006/customXml" ds:itemID="{4E290211-6D41-4E6F-80DC-C666211E1CB7}"/>
</file>

<file path=docProps/app.xml><?xml version="1.0" encoding="utf-8"?>
<Properties xmlns="http://schemas.openxmlformats.org/officeDocument/2006/extended-properties" xmlns:vt="http://schemas.openxmlformats.org/officeDocument/2006/docPropsVTypes">
  <Template>Plantilla PWP Master</Template>
  <TotalTime>190</TotalTime>
  <Words>4024</Words>
  <Application>Microsoft Office PowerPoint</Application>
  <PresentationFormat>Panorámica</PresentationFormat>
  <Paragraphs>312</Paragraphs>
  <Slides>33</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Calibri Light</vt:lpstr>
      <vt:lpstr>Segoe UI</vt:lpstr>
      <vt:lpstr>Tema de Office</vt:lpstr>
      <vt:lpstr>Presentación de PowerPoint</vt:lpstr>
      <vt:lpstr>Primeras ideas…</vt:lpstr>
      <vt:lpstr>Duración</vt:lpstr>
      <vt:lpstr>Ejemplo distribución en tres años</vt:lpstr>
      <vt:lpstr>Permanencia</vt:lpstr>
      <vt:lpstr>¿Cómo se organiza el bachillerato?</vt:lpstr>
      <vt:lpstr>Modalidades de Bachillerato</vt:lpstr>
      <vt:lpstr>¿Cómo se distribuye el alumnado por modalidades?</vt:lpstr>
      <vt:lpstr>Estructura Bachillerato</vt:lpstr>
      <vt:lpstr>Materias comunes</vt:lpstr>
      <vt:lpstr>Materias de modalidad de primer curso</vt:lpstr>
      <vt:lpstr>Materias de modalidad de segundo curso</vt:lpstr>
      <vt:lpstr>Materias optativas</vt:lpstr>
      <vt:lpstr>Enseñanzas de Religión</vt:lpstr>
      <vt:lpstr>Ciencia y Tecnología</vt:lpstr>
      <vt:lpstr>Humanidades y Ciencias Sociales</vt:lpstr>
      <vt:lpstr>Artes (Música y Artes Escénicas)</vt:lpstr>
      <vt:lpstr>Artes (Artes plásticas, Imagen y Diseño)</vt:lpstr>
      <vt:lpstr>General</vt:lpstr>
      <vt:lpstr>Cambios de vía o modalidad</vt:lpstr>
      <vt:lpstr>¿Qué son las normas de prelación? </vt:lpstr>
      <vt:lpstr>Evaluación, promoción y titulación</vt:lpstr>
      <vt:lpstr>Evaluación en Bachillerato</vt:lpstr>
      <vt:lpstr>¿Cómo se promociona?</vt:lpstr>
      <vt:lpstr>¿Cómo se obtiene el título de Bachillerato?</vt:lpstr>
      <vt:lpstr>¿En qué condiciones se puede titular con una materia pendiente?</vt:lpstr>
      <vt:lpstr>Otras cuestiones</vt:lpstr>
      <vt:lpstr>Exención de cursar ciertas materias</vt:lpstr>
      <vt:lpstr>Nuevo modelo PAU</vt:lpstr>
      <vt:lpstr>… a un currículo competencial</vt:lpstr>
      <vt:lpstr>Acceso desde otras titulaciones</vt:lpstr>
      <vt:lpstr>Fechas procedimiento escolarización 2024</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LINARES FERNÁNDEZ</dc:creator>
  <cp:lastModifiedBy>Tresgallo Eresta, Maria Elvira</cp:lastModifiedBy>
  <cp:revision>12</cp:revision>
  <dcterms:created xsi:type="dcterms:W3CDTF">2016-04-04T10:10:25Z</dcterms:created>
  <dcterms:modified xsi:type="dcterms:W3CDTF">2024-04-22T07:06:59Z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0x0101006291A2DD01F0CA40B7E7AEBF60F8A445</vt:lpwstr>
  </property>
</Properties>
</file>